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79" r:id="rId3"/>
    <p:sldId id="280" r:id="rId4"/>
    <p:sldId id="257" r:id="rId5"/>
    <p:sldId id="259" r:id="rId6"/>
    <p:sldId id="258" r:id="rId7"/>
    <p:sldId id="260" r:id="rId8"/>
    <p:sldId id="270" r:id="rId9"/>
    <p:sldId id="273" r:id="rId10"/>
    <p:sldId id="263" r:id="rId11"/>
    <p:sldId id="269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FF6EA-EAF2-1047-B258-1FAE52655772}" type="datetimeFigureOut">
              <a:rPr lang="en-US" smtClean="0"/>
              <a:pPr/>
              <a:t>3/1/09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C80F-493D-1B43-8DE0-9A7B1E869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053" y="0"/>
            <a:ext cx="7772400" cy="1470025"/>
          </a:xfrm>
        </p:spPr>
        <p:txBody>
          <a:bodyPr/>
          <a:lstStyle/>
          <a:p>
            <a:r>
              <a:rPr lang="en-US" dirty="0" smtClean="0"/>
              <a:t>Assembling the Milky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09900"/>
            <a:ext cx="4419600" cy="1409700"/>
          </a:xfrm>
        </p:spPr>
        <p:txBody>
          <a:bodyPr/>
          <a:lstStyle/>
          <a:p>
            <a:r>
              <a:rPr lang="en-US" dirty="0" smtClean="0"/>
              <a:t>David Spergel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676400"/>
            <a:ext cx="3721248" cy="4555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They are in the bulge but “not of the bulge” (JT)</a:t>
            </a:r>
          </a:p>
          <a:p>
            <a:pPr lvl="1"/>
            <a:r>
              <a:rPr lang="en-US" dirty="0" smtClean="0"/>
              <a:t>Wide dispersion of Fe/H at any age</a:t>
            </a:r>
          </a:p>
          <a:p>
            <a:pPr lvl="1"/>
            <a:r>
              <a:rPr lang="en-US" dirty="0" smtClean="0"/>
              <a:t>Can already constrain models with invariant IMF</a:t>
            </a:r>
          </a:p>
          <a:p>
            <a:pPr lvl="1"/>
            <a:r>
              <a:rPr lang="en-US" dirty="0" smtClean="0"/>
              <a:t>Target for APOGEE</a:t>
            </a:r>
          </a:p>
          <a:p>
            <a:pPr lvl="1"/>
            <a:r>
              <a:rPr lang="en-US" dirty="0" smtClean="0"/>
              <a:t>Pair-instability SN chemical signatures</a:t>
            </a:r>
          </a:p>
          <a:p>
            <a:pPr lvl="2"/>
            <a:r>
              <a:rPr lang="en-US" dirty="0" smtClean="0"/>
              <a:t>no Zn and no Co, no </a:t>
            </a:r>
            <a:r>
              <a:rPr lang="en-US" dirty="0" err="1" smtClean="0"/>
              <a:t>r</a:t>
            </a:r>
            <a:r>
              <a:rPr lang="en-US" dirty="0" smtClean="0"/>
              <a:t>-process</a:t>
            </a:r>
          </a:p>
          <a:p>
            <a:pPr lvl="2"/>
            <a:r>
              <a:rPr lang="en-US" dirty="0" smtClean="0"/>
              <a:t>Doesn’t look like low Z stars</a:t>
            </a:r>
          </a:p>
          <a:p>
            <a:r>
              <a:rPr lang="en-US" dirty="0" smtClean="0"/>
              <a:t>Carbon-rich stars at low </a:t>
            </a:r>
            <a:r>
              <a:rPr lang="en-US" dirty="0" err="1" smtClean="0"/>
              <a:t>metallicity</a:t>
            </a:r>
            <a:r>
              <a:rPr lang="en-US" dirty="0" smtClean="0"/>
              <a:t>? Binaries?</a:t>
            </a:r>
          </a:p>
          <a:p>
            <a:r>
              <a:rPr lang="en-US" dirty="0" smtClean="0"/>
              <a:t>Spin stars?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Milky Way as a Spiral Galaxy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Is the Milky Way special?</a:t>
            </a:r>
          </a:p>
          <a:p>
            <a:r>
              <a:rPr lang="en-US" dirty="0" smtClean="0"/>
              <a:t>My education on spectral synthesis:</a:t>
            </a:r>
          </a:p>
          <a:p>
            <a:pPr lvl="1"/>
            <a:r>
              <a:rPr lang="en-US" dirty="0" smtClean="0"/>
              <a:t>Colors are not useful: degenerate to change in age and composition</a:t>
            </a:r>
          </a:p>
          <a:p>
            <a:pPr lvl="1"/>
            <a:r>
              <a:rPr lang="en-US" dirty="0" smtClean="0"/>
              <a:t>5 </a:t>
            </a:r>
            <a:r>
              <a:rPr lang="en-US" dirty="0" err="1" smtClean="0"/>
              <a:t>Gyr</a:t>
            </a:r>
            <a:r>
              <a:rPr lang="en-US" dirty="0" smtClean="0"/>
              <a:t> [Fe/H]=-0.4 and 15 </a:t>
            </a:r>
            <a:r>
              <a:rPr lang="en-US" dirty="0" err="1" smtClean="0"/>
              <a:t>Gyr</a:t>
            </a:r>
            <a:r>
              <a:rPr lang="en-US" dirty="0" smtClean="0"/>
              <a:t> [Fe/H]=-0.7 are almost identical (</a:t>
            </a:r>
            <a:r>
              <a:rPr lang="en-US" dirty="0" err="1" smtClean="0"/>
              <a:t>H</a:t>
            </a:r>
            <a:r>
              <a:rPr lang="en-US" dirty="0" err="1" smtClean="0">
                <a:latin typeface="Symbol" charset="2"/>
                <a:cs typeface="Symbol" charset="2"/>
              </a:rPr>
              <a:t>b</a:t>
            </a:r>
            <a:r>
              <a:rPr lang="en-US" dirty="0" smtClean="0"/>
              <a:t>/ </a:t>
            </a:r>
            <a:r>
              <a:rPr lang="en-US" dirty="0" err="1" smtClean="0"/>
              <a:t>MgII</a:t>
            </a:r>
            <a:r>
              <a:rPr lang="en-US" dirty="0" smtClean="0"/>
              <a:t> 	can separate these two).  </a:t>
            </a:r>
          </a:p>
          <a:p>
            <a:pPr lvl="1"/>
            <a:r>
              <a:rPr lang="en-US" dirty="0" smtClean="0"/>
              <a:t>SSP ages= birthrate of stars in the last 0.1-2 </a:t>
            </a:r>
            <a:r>
              <a:rPr lang="en-US" dirty="0" err="1" smtClean="0"/>
              <a:t>Gyr</a:t>
            </a:r>
            <a:endParaRPr lang="en-US" dirty="0" smtClean="0"/>
          </a:p>
          <a:p>
            <a:pPr lvl="1"/>
            <a:r>
              <a:rPr lang="en-US" dirty="0" smtClean="0"/>
              <a:t>Contamination by burst populations</a:t>
            </a:r>
          </a:p>
          <a:p>
            <a:pPr lvl="1"/>
            <a:r>
              <a:rPr lang="en-US" dirty="0" smtClean="0"/>
              <a:t>Importance of calibration of stellar population models (</a:t>
            </a:r>
            <a:r>
              <a:rPr lang="en-US" dirty="0" err="1" smtClean="0"/>
              <a:t>Schiavon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Sauron</a:t>
            </a:r>
            <a:r>
              <a:rPr lang="en-US" dirty="0" smtClean="0"/>
              <a:t> observations  of Sa</a:t>
            </a:r>
          </a:p>
          <a:p>
            <a:pPr lvl="1"/>
            <a:r>
              <a:rPr lang="en-US" dirty="0" smtClean="0"/>
              <a:t>Younger, more metal-poor and less a-enriched than E/S0s.  Larger range in ages.</a:t>
            </a:r>
          </a:p>
          <a:p>
            <a:pPr lvl="1"/>
            <a:r>
              <a:rPr lang="en-US" dirty="0" smtClean="0"/>
              <a:t>Young stars disk </a:t>
            </a:r>
            <a:r>
              <a:rPr lang="en-US" dirty="0" err="1" smtClean="0"/>
              <a:t>polution</a:t>
            </a:r>
            <a:r>
              <a:rPr lang="en-US" dirty="0" smtClean="0"/>
              <a:t> or </a:t>
            </a:r>
            <a:r>
              <a:rPr lang="en-US" dirty="0" err="1" smtClean="0"/>
              <a:t>peusdo</a:t>
            </a:r>
            <a:r>
              <a:rPr lang="en-US" dirty="0" smtClean="0"/>
              <a:t>-bulges</a:t>
            </a:r>
          </a:p>
          <a:p>
            <a:r>
              <a:rPr lang="en-US" dirty="0" smtClean="0"/>
              <a:t>What does the MW look like in integrated light?  MW is old for an Sc galaxy.  Are we missing the inner (and younger part of the Galaxy)</a:t>
            </a:r>
          </a:p>
          <a:p>
            <a:r>
              <a:rPr lang="en-US" dirty="0" smtClean="0"/>
              <a:t>What is the age-</a:t>
            </a:r>
            <a:r>
              <a:rPr lang="en-US" dirty="0" err="1" smtClean="0"/>
              <a:t>metallicity</a:t>
            </a:r>
            <a:r>
              <a:rPr lang="en-US" dirty="0" smtClean="0"/>
              <a:t> gradient in our bulge and inner disk?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Revolution in the size and quality of data</a:t>
            </a:r>
          </a:p>
          <a:p>
            <a:pPr lvl="1"/>
            <a:r>
              <a:rPr lang="en-US" dirty="0" smtClean="0"/>
              <a:t>SEGUE and RAVE</a:t>
            </a:r>
          </a:p>
          <a:p>
            <a:pPr lvl="1"/>
            <a:r>
              <a:rPr lang="en-US" dirty="0" smtClean="0"/>
              <a:t>APOGEE, HERMES, GAIA, LSST,…</a:t>
            </a:r>
          </a:p>
          <a:p>
            <a:pPr lvl="2"/>
            <a:r>
              <a:rPr lang="en-US" dirty="0" smtClean="0"/>
              <a:t>LSST: 1.0  mas for parallax and 0.2 mas/year for proper motions.</a:t>
            </a:r>
          </a:p>
          <a:p>
            <a:r>
              <a:rPr lang="en-US" dirty="0" smtClean="0"/>
              <a:t>Synthesis of chemical tagging with dynamics</a:t>
            </a:r>
          </a:p>
          <a:p>
            <a:pPr lvl="1"/>
            <a:r>
              <a:rPr lang="en-US" dirty="0" smtClean="0"/>
              <a:t>How many tags?  (many HR1614s)</a:t>
            </a:r>
          </a:p>
          <a:p>
            <a:pPr lvl="1"/>
            <a:r>
              <a:rPr lang="en-US" dirty="0" smtClean="0"/>
              <a:t>How do we construct global models?</a:t>
            </a:r>
          </a:p>
          <a:p>
            <a:pPr lvl="1"/>
            <a:r>
              <a:rPr lang="en-US" dirty="0" smtClean="0"/>
              <a:t>How do we characterize fluctuations?</a:t>
            </a:r>
          </a:p>
          <a:p>
            <a:pPr lvl="2"/>
            <a:r>
              <a:rPr lang="en-US" dirty="0" smtClean="0"/>
              <a:t>Streams</a:t>
            </a:r>
          </a:p>
          <a:p>
            <a:pPr lvl="2"/>
            <a:r>
              <a:rPr lang="en-US" dirty="0" smtClean="0"/>
              <a:t>Fluctuations in chemical properties with orbits</a:t>
            </a:r>
          </a:p>
          <a:p>
            <a:r>
              <a:rPr lang="en-US" dirty="0" smtClean="0"/>
              <a:t>In ten years, will we have a coherent formation history for our disk, bulge, and halo?</a:t>
            </a:r>
          </a:p>
          <a:p>
            <a:pPr lvl="1"/>
            <a:r>
              <a:rPr lang="en-US" dirty="0" smtClean="0"/>
              <a:t>What are the key questions?  What do we need to do to address them? Theoretical tools?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Context:</a:t>
            </a:r>
          </a:p>
          <a:p>
            <a:pPr lvl="1"/>
            <a:r>
              <a:rPr lang="en-US" dirty="0" smtClean="0"/>
              <a:t>Standard cosmological model</a:t>
            </a:r>
          </a:p>
          <a:p>
            <a:pPr lvl="1"/>
            <a:r>
              <a:rPr lang="en-US" i="1" dirty="0" smtClean="0"/>
              <a:t>No galaxy is an island… (John Dunne vs. Immanuel Kant)</a:t>
            </a:r>
            <a:endParaRPr lang="en-US" dirty="0" smtClean="0"/>
          </a:p>
          <a:p>
            <a:r>
              <a:rPr lang="en-US" dirty="0" smtClean="0"/>
              <a:t>Tools:</a:t>
            </a:r>
          </a:p>
          <a:p>
            <a:pPr lvl="1"/>
            <a:r>
              <a:rPr lang="en-US" dirty="0" smtClean="0"/>
              <a:t>Statistical galactic astronomy</a:t>
            </a:r>
          </a:p>
          <a:p>
            <a:pPr lvl="2"/>
            <a:r>
              <a:rPr lang="en-US" dirty="0" smtClean="0"/>
              <a:t>100s of stars -&gt; 100,000s -&gt; 1e9 (GAIA +LSST)</a:t>
            </a:r>
          </a:p>
          <a:p>
            <a:pPr lvl="1"/>
            <a:r>
              <a:rPr lang="en-US" dirty="0" smtClean="0"/>
              <a:t>Precision </a:t>
            </a:r>
            <a:r>
              <a:rPr lang="en-US" dirty="0" err="1" smtClean="0"/>
              <a:t>metallicities</a:t>
            </a:r>
            <a:endParaRPr lang="en-US" dirty="0" smtClean="0"/>
          </a:p>
          <a:p>
            <a:pPr lvl="1"/>
            <a:r>
              <a:rPr lang="en-US" dirty="0" smtClean="0"/>
              <a:t>Numerical simulations reaching relevant scales: possible to simulate galaxy in cosmological context</a:t>
            </a:r>
          </a:p>
          <a:p>
            <a:pPr lvl="2"/>
            <a:r>
              <a:rPr lang="en-US" dirty="0" smtClean="0"/>
              <a:t>Elliptical are “easy”, disk galaxies are hard </a:t>
            </a:r>
            <a:r>
              <a:rPr lang="en-US" dirty="0" err="1" smtClean="0"/>
              <a:t>t</a:t>
            </a:r>
            <a:r>
              <a:rPr lang="en-US" sz="2286" baseline="-25000" dirty="0" err="1" smtClean="0"/>
              <a:t>form</a:t>
            </a:r>
            <a:r>
              <a:rPr lang="en-US" dirty="0" smtClean="0"/>
              <a:t> &gt;&gt;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dyn</a:t>
            </a:r>
            <a:endParaRPr lang="en-US" baseline="-25000" dirty="0" smtClean="0"/>
          </a:p>
          <a:p>
            <a:pPr lvl="2"/>
            <a:r>
              <a:rPr lang="en-US" dirty="0" smtClean="0"/>
              <a:t>Importance of orbit-based tools for secular effects (e.g., </a:t>
            </a:r>
            <a:r>
              <a:rPr lang="en-US" dirty="0" err="1" smtClean="0"/>
              <a:t>Sellwood-Binney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Milky Way: Assembly from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525963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Can we see the pieces?</a:t>
            </a:r>
          </a:p>
          <a:p>
            <a:pPr lvl="1"/>
            <a:r>
              <a:rPr lang="en-US" dirty="0" smtClean="0"/>
              <a:t>Do the lumps come in as stars? (halo?)</a:t>
            </a:r>
          </a:p>
          <a:p>
            <a:pPr lvl="1"/>
            <a:r>
              <a:rPr lang="en-US" dirty="0" smtClean="0"/>
              <a:t>Do the lumps come in as gas? (disk?)</a:t>
            </a:r>
          </a:p>
          <a:p>
            <a:pPr lvl="2"/>
            <a:r>
              <a:rPr lang="en-US" dirty="0" smtClean="0"/>
              <a:t>Hot? Cold?</a:t>
            </a:r>
          </a:p>
          <a:p>
            <a:pPr lvl="1"/>
            <a:r>
              <a:rPr lang="en-US" dirty="0" smtClean="0"/>
              <a:t>How do the lumps effect previously existing structure?</a:t>
            </a:r>
          </a:p>
          <a:p>
            <a:r>
              <a:rPr lang="en-US" dirty="0" smtClean="0"/>
              <a:t>Unused piece problem</a:t>
            </a:r>
          </a:p>
          <a:p>
            <a:pPr lvl="1"/>
            <a:r>
              <a:rPr lang="en-US" dirty="0" smtClean="0"/>
              <a:t>total mass: 1.4e12  (Smith et al.; RAVE)</a:t>
            </a:r>
          </a:p>
          <a:p>
            <a:pPr lvl="3">
              <a:buNone/>
            </a:pPr>
            <a:r>
              <a:rPr lang="en-US" dirty="0" smtClean="0"/>
              <a:t>1e12 </a:t>
            </a:r>
            <a:r>
              <a:rPr lang="en-US" dirty="0" err="1" smtClean="0"/>
              <a:t>Xue</a:t>
            </a:r>
            <a:r>
              <a:rPr lang="en-US" dirty="0" smtClean="0"/>
              <a:t> et al. (SDSS) [4e11 within 60 kpc]</a:t>
            </a:r>
          </a:p>
          <a:p>
            <a:pPr lvl="1"/>
            <a:r>
              <a:rPr lang="en-US" dirty="0" smtClean="0"/>
              <a:t>Expected baryon mass: 2.4e11</a:t>
            </a:r>
          </a:p>
          <a:p>
            <a:pPr lvl="1"/>
            <a:r>
              <a:rPr lang="en-US" dirty="0" smtClean="0"/>
              <a:t>Observed baryons: 4-8e10  </a:t>
            </a:r>
          </a:p>
          <a:p>
            <a:pPr lvl="2"/>
            <a:r>
              <a:rPr lang="en-US" dirty="0" smtClean="0"/>
              <a:t>where are the unused 90%!</a:t>
            </a:r>
          </a:p>
          <a:p>
            <a:r>
              <a:rPr lang="en-US" dirty="0" smtClean="0"/>
              <a:t>Angular momentum problem</a:t>
            </a:r>
          </a:p>
          <a:p>
            <a:r>
              <a:rPr lang="en-US" dirty="0" smtClean="0"/>
              <a:t>Do we live in a typical Galaxy?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41148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 the properties of the galactic disk reflect initial conditions?</a:t>
            </a:r>
          </a:p>
          <a:p>
            <a:r>
              <a:rPr lang="en-US" dirty="0" smtClean="0"/>
              <a:t>How important is on-going accretion? Role of cold streams? </a:t>
            </a:r>
            <a:r>
              <a:rPr lang="en-US" dirty="0" err="1" smtClean="0"/>
              <a:t>HVCs</a:t>
            </a:r>
            <a:r>
              <a:rPr lang="en-US" dirty="0" smtClean="0"/>
              <a:t>? Accretion from hot halo??</a:t>
            </a:r>
          </a:p>
          <a:p>
            <a:r>
              <a:rPr lang="en-US" dirty="0" smtClean="0"/>
              <a:t>Is there a dark disk?</a:t>
            </a:r>
          </a:p>
          <a:p>
            <a:r>
              <a:rPr lang="en-US" dirty="0" smtClean="0"/>
              <a:t>Role of winds in chemistry?</a:t>
            </a:r>
          </a:p>
          <a:p>
            <a:r>
              <a:rPr lang="en-US" dirty="0" smtClean="0"/>
              <a:t>Age-</a:t>
            </a:r>
            <a:r>
              <a:rPr lang="en-US" dirty="0" err="1" smtClean="0"/>
              <a:t>metallicity</a:t>
            </a:r>
            <a:r>
              <a:rPr lang="en-US" dirty="0" smtClean="0"/>
              <a:t> relationship?</a:t>
            </a:r>
          </a:p>
          <a:p>
            <a:pPr lvl="1"/>
            <a:r>
              <a:rPr lang="en-US" dirty="0" smtClean="0"/>
              <a:t>Can we believe the ages?</a:t>
            </a:r>
          </a:p>
          <a:p>
            <a:r>
              <a:rPr lang="en-US" dirty="0" smtClean="0"/>
              <a:t>Role of churning (</a:t>
            </a:r>
            <a:r>
              <a:rPr lang="en-US" dirty="0" err="1" smtClean="0"/>
              <a:t>Sellwood/Binney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Deviations from </a:t>
            </a:r>
            <a:r>
              <a:rPr lang="en-US" dirty="0" err="1" smtClean="0"/>
              <a:t>axisymmetry</a:t>
            </a:r>
            <a:r>
              <a:rPr lang="en-US" dirty="0" smtClean="0"/>
              <a:t> in dynamics and abundances</a:t>
            </a:r>
          </a:p>
          <a:p>
            <a:pPr lvl="1"/>
            <a:r>
              <a:rPr lang="en-US" dirty="0" smtClean="0"/>
              <a:t>Open clusters as hierarchical structure formation in disks</a:t>
            </a:r>
          </a:p>
          <a:p>
            <a:pPr lvl="1"/>
            <a:r>
              <a:rPr lang="en-US" dirty="0" smtClean="0"/>
              <a:t>Bar effects from OLR (</a:t>
            </a:r>
            <a:r>
              <a:rPr lang="en-US" dirty="0" err="1" smtClean="0"/>
              <a:t>Dehnen</a:t>
            </a:r>
            <a:r>
              <a:rPr lang="en-US" dirty="0" smtClean="0"/>
              <a:t> 2000)</a:t>
            </a:r>
          </a:p>
          <a:p>
            <a:pPr lvl="1"/>
            <a:r>
              <a:rPr lang="en-US" dirty="0" smtClean="0"/>
              <a:t>Spiral structure (</a:t>
            </a:r>
            <a:r>
              <a:rPr lang="en-US" dirty="0" err="1" smtClean="0"/>
              <a:t>Minchev</a:t>
            </a:r>
            <a:r>
              <a:rPr lang="en-US" dirty="0" smtClean="0"/>
              <a:t> &amp; </a:t>
            </a:r>
            <a:r>
              <a:rPr lang="en-US" dirty="0" err="1" smtClean="0"/>
              <a:t>Quillen</a:t>
            </a:r>
            <a:r>
              <a:rPr lang="en-US" dirty="0" smtClean="0"/>
              <a:t> 2005)</a:t>
            </a:r>
          </a:p>
          <a:p>
            <a:pPr lvl="1"/>
            <a:r>
              <a:rPr lang="en-US" dirty="0" smtClean="0"/>
              <a:t>Constraints from fluctuations in </a:t>
            </a:r>
            <a:r>
              <a:rPr lang="en-US" dirty="0" err="1" smtClean="0"/>
              <a:t>metallicity</a:t>
            </a:r>
            <a:r>
              <a:rPr lang="en-US" dirty="0" smtClean="0"/>
              <a:t> for young stars</a:t>
            </a:r>
          </a:p>
          <a:p>
            <a:pPr lvl="1"/>
            <a:r>
              <a:rPr lang="en-US" dirty="0" smtClean="0"/>
              <a:t>Constraints on mixing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Thick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its origin?</a:t>
            </a:r>
          </a:p>
          <a:p>
            <a:pPr lvl="1"/>
            <a:r>
              <a:rPr lang="en-US" dirty="0" smtClean="0"/>
              <a:t>Seems to easy:  mergers should form a thick disk and </a:t>
            </a:r>
            <a:r>
              <a:rPr lang="en-US" dirty="0" err="1" smtClean="0"/>
              <a:t>Sellwood/Binney</a:t>
            </a:r>
            <a:r>
              <a:rPr lang="en-US" dirty="0" smtClean="0"/>
              <a:t> should do it</a:t>
            </a:r>
          </a:p>
          <a:p>
            <a:r>
              <a:rPr lang="en-US" dirty="0" smtClean="0"/>
              <a:t>Two thick disks? (</a:t>
            </a:r>
            <a:r>
              <a:rPr lang="en-US" dirty="0" err="1" smtClean="0"/>
              <a:t>Binney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Thick disk (10%)- more in smaller galaxies (</a:t>
            </a:r>
            <a:r>
              <a:rPr lang="en-US" dirty="0" err="1" smtClean="0"/>
              <a:t>Dalcanton</a:t>
            </a:r>
            <a:r>
              <a:rPr lang="en-US" dirty="0" smtClean="0"/>
              <a:t>, etc.)</a:t>
            </a:r>
          </a:p>
          <a:p>
            <a:r>
              <a:rPr lang="en-US" dirty="0" err="1" smtClean="0"/>
              <a:t>Kinematically</a:t>
            </a:r>
            <a:r>
              <a:rPr lang="en-US" dirty="0" smtClean="0"/>
              <a:t> distinct? Merger event at 10 </a:t>
            </a:r>
            <a:r>
              <a:rPr lang="en-US" dirty="0" err="1" smtClean="0"/>
              <a:t>Gyr</a:t>
            </a:r>
            <a:r>
              <a:rPr lang="en-US" dirty="0" smtClean="0"/>
              <a:t>? RAVE evidence for distinct kinematics</a:t>
            </a:r>
          </a:p>
          <a:p>
            <a:r>
              <a:rPr lang="en-US" dirty="0" smtClean="0"/>
              <a:t>Distinct in </a:t>
            </a:r>
            <a:r>
              <a:rPr lang="en-US" dirty="0" smtClean="0">
                <a:latin typeface="Symbol"/>
              </a:rPr>
              <a:t>a</a:t>
            </a:r>
            <a:r>
              <a:rPr lang="en-US" dirty="0" smtClean="0"/>
              <a:t>/Fe</a:t>
            </a:r>
          </a:p>
          <a:p>
            <a:r>
              <a:rPr lang="en-US" dirty="0" smtClean="0"/>
              <a:t>Disk </a:t>
            </a:r>
            <a:r>
              <a:rPr lang="en-US" dirty="0" err="1" smtClean="0"/>
              <a:t>evolutionp</a:t>
            </a:r>
            <a:r>
              <a:rPr lang="en-US" dirty="0" smtClean="0"/>
              <a:t>: many processes</a:t>
            </a:r>
          </a:p>
          <a:p>
            <a:pPr lvl="1"/>
            <a:r>
              <a:rPr lang="en-US" dirty="0" err="1" smtClean="0"/>
              <a:t>Infall</a:t>
            </a:r>
            <a:r>
              <a:rPr lang="en-US" dirty="0" smtClean="0"/>
              <a:t>, fountain, radial inflow, disk heating, minor merger, radial mixing.  Which ones matter?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and Bulge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did the bulge form?</a:t>
            </a:r>
          </a:p>
          <a:p>
            <a:r>
              <a:rPr lang="en-US" dirty="0" smtClean="0"/>
              <a:t>When did the bar form?</a:t>
            </a:r>
          </a:p>
          <a:p>
            <a:pPr marL="742950" lvl="2" indent="-342900"/>
            <a:r>
              <a:rPr lang="en-US" dirty="0" smtClean="0"/>
              <a:t>Stars are old and there are significant </a:t>
            </a:r>
            <a:r>
              <a:rPr lang="en-US" dirty="0" err="1" smtClean="0"/>
              <a:t>metallicity</a:t>
            </a:r>
            <a:r>
              <a:rPr lang="en-US" dirty="0" smtClean="0"/>
              <a:t> gradients</a:t>
            </a:r>
          </a:p>
          <a:p>
            <a:pPr marL="742950" lvl="2" indent="-342900"/>
            <a:r>
              <a:rPr lang="en-US" dirty="0" smtClean="0"/>
              <a:t>Is it long-lived?</a:t>
            </a:r>
          </a:p>
          <a:p>
            <a:r>
              <a:rPr lang="en-US" dirty="0" smtClean="0"/>
              <a:t>When did the metal rich stars form? </a:t>
            </a:r>
          </a:p>
          <a:p>
            <a:r>
              <a:rPr lang="en-US" dirty="0" smtClean="0"/>
              <a:t>Can we reconcile a bar formation and reformation scenario with the observations?</a:t>
            </a:r>
          </a:p>
          <a:p>
            <a:r>
              <a:rPr lang="en-US" dirty="0" smtClean="0"/>
              <a:t>Bar/Halo Interactions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Stellar Halo + Dwarf </a:t>
            </a:r>
            <a:r>
              <a:rPr lang="en-US" dirty="0" err="1" smtClean="0"/>
              <a:t>Spheroidals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How big is the halo? (stellar?) (dark matter?)</a:t>
            </a:r>
          </a:p>
          <a:p>
            <a:r>
              <a:rPr lang="en-US" dirty="0" smtClean="0"/>
              <a:t>Was the halo made of dwarf </a:t>
            </a:r>
            <a:r>
              <a:rPr lang="en-US" dirty="0" err="1" smtClean="0"/>
              <a:t>spheroidals</a:t>
            </a:r>
            <a:r>
              <a:rPr lang="en-US" dirty="0" smtClean="0"/>
              <a:t>? How different from current </a:t>
            </a:r>
            <a:r>
              <a:rPr lang="en-US" dirty="0" err="1" smtClean="0"/>
              <a:t>dSph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many?</a:t>
            </a:r>
          </a:p>
          <a:p>
            <a:pPr lvl="1"/>
            <a:r>
              <a:rPr lang="en-US" dirty="0" smtClean="0"/>
              <a:t>More and more streams in outer </a:t>
            </a:r>
            <a:r>
              <a:rPr lang="en-US" dirty="0" err="1" smtClean="0"/>
              <a:t>halo(SEGUE</a:t>
            </a:r>
            <a:r>
              <a:rPr lang="en-US" dirty="0" smtClean="0"/>
              <a:t>, </a:t>
            </a:r>
            <a:r>
              <a:rPr lang="en-US" dirty="0" err="1" smtClean="0"/>
              <a:t>Grillmair</a:t>
            </a:r>
            <a:r>
              <a:rPr lang="en-US" dirty="0" smtClean="0"/>
              <a:t> …)</a:t>
            </a:r>
          </a:p>
          <a:p>
            <a:pPr lvl="1"/>
            <a:r>
              <a:rPr lang="en-US" dirty="0" smtClean="0"/>
              <a:t>Radial velocity substructure: structure in the nearby halo (10 &lt; </a:t>
            </a:r>
            <a:r>
              <a:rPr lang="en-US" dirty="0" err="1" smtClean="0"/>
              <a:t>r</a:t>
            </a:r>
            <a:r>
              <a:rPr lang="en-US" dirty="0" smtClean="0"/>
              <a:t> &lt;17.5 kpc) (</a:t>
            </a:r>
            <a:r>
              <a:rPr lang="en-US" dirty="0" err="1" smtClean="0"/>
              <a:t>Schlaufman</a:t>
            </a:r>
            <a:r>
              <a:rPr lang="en-US" dirty="0" smtClean="0"/>
              <a:t> et al. 2009)</a:t>
            </a:r>
          </a:p>
          <a:p>
            <a:pPr lvl="1"/>
            <a:r>
              <a:rPr lang="en-US" dirty="0" smtClean="0"/>
              <a:t>Bell et al. 2008 match to Bullock &amp; Johnson 2005</a:t>
            </a:r>
          </a:p>
          <a:p>
            <a:pPr lvl="1"/>
            <a:r>
              <a:rPr lang="en-US" dirty="0" smtClean="0"/>
              <a:t>LCDM seems to have survived its substructure crisis  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metallicity</a:t>
            </a:r>
            <a:r>
              <a:rPr lang="en-US" dirty="0" smtClean="0"/>
              <a:t> stars from many </a:t>
            </a:r>
            <a:r>
              <a:rPr lang="en-US" dirty="0" err="1" smtClean="0"/>
              <a:t>dSph</a:t>
            </a:r>
            <a:r>
              <a:rPr lang="en-US" dirty="0" smtClean="0"/>
              <a:t>; High </a:t>
            </a:r>
            <a:r>
              <a:rPr lang="en-US" dirty="0" err="1" smtClean="0"/>
              <a:t>metallicity</a:t>
            </a:r>
            <a:r>
              <a:rPr lang="en-US" dirty="0" smtClean="0"/>
              <a:t> stars from a handful of early </a:t>
            </a:r>
            <a:r>
              <a:rPr lang="en-US" dirty="0" err="1" smtClean="0"/>
              <a:t>dSph</a:t>
            </a:r>
            <a:endParaRPr lang="en-US" dirty="0" smtClean="0"/>
          </a:p>
          <a:p>
            <a:r>
              <a:rPr lang="en-US" dirty="0" smtClean="0"/>
              <a:t>All prototypes are exceptional:  </a:t>
            </a:r>
            <a:r>
              <a:rPr lang="en-US" dirty="0" err="1" smtClean="0"/>
              <a:t>Sgr</a:t>
            </a:r>
            <a:endParaRPr lang="en-US" dirty="0" smtClean="0"/>
          </a:p>
          <a:p>
            <a:pPr lvl="1"/>
            <a:r>
              <a:rPr lang="en-US" dirty="0" smtClean="0"/>
              <a:t>large gradient in tidal tail of </a:t>
            </a:r>
            <a:r>
              <a:rPr lang="en-US" dirty="0" err="1" smtClean="0"/>
              <a:t>Sgr</a:t>
            </a:r>
            <a:r>
              <a:rPr lang="en-US" dirty="0" smtClean="0"/>
              <a:t> (Chou et al. 2007).  Significant difference between tail </a:t>
            </a:r>
            <a:r>
              <a:rPr lang="en-US" dirty="0" err="1" smtClean="0"/>
              <a:t>metallicities</a:t>
            </a:r>
            <a:r>
              <a:rPr lang="en-US" dirty="0" smtClean="0"/>
              <a:t> and </a:t>
            </a:r>
            <a:r>
              <a:rPr lang="en-US" dirty="0" err="1" smtClean="0"/>
              <a:t>Sgr</a:t>
            </a:r>
            <a:r>
              <a:rPr lang="en-US" dirty="0" smtClean="0"/>
              <a:t> core.</a:t>
            </a:r>
          </a:p>
          <a:p>
            <a:pPr lvl="2"/>
            <a:r>
              <a:rPr lang="en-US" dirty="0" err="1" smtClean="0"/>
              <a:t>Sgr</a:t>
            </a:r>
            <a:r>
              <a:rPr lang="en-US" dirty="0" smtClean="0"/>
              <a:t> chemical properties  (</a:t>
            </a:r>
            <a:r>
              <a:rPr lang="en-US" dirty="0" err="1" smtClean="0"/>
              <a:t>s</a:t>
            </a:r>
            <a:r>
              <a:rPr lang="en-US" dirty="0" smtClean="0"/>
              <a:t>/Fe; La/Fe, Y/Fe) shows different SFR than other dwarfs. Universal enrichment history – difference due to rates (rather than IMF)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Not even globular clusters are simple:</a:t>
            </a:r>
          </a:p>
          <a:p>
            <a:pPr lvl="1"/>
            <a:r>
              <a:rPr lang="en-US" dirty="0" smtClean="0"/>
              <a:t>Dual sequences (NGC 1851, ..); second parameter problem</a:t>
            </a:r>
          </a:p>
          <a:p>
            <a:pPr lvl="2"/>
            <a:r>
              <a:rPr lang="en-US" dirty="0" smtClean="0"/>
              <a:t>Intrinsic evolution; external pollution; self-pollution; primordial variations?</a:t>
            </a:r>
          </a:p>
          <a:p>
            <a:r>
              <a:rPr lang="en-US" dirty="0" smtClean="0"/>
              <a:t>Halo </a:t>
            </a:r>
            <a:r>
              <a:rPr lang="en-US" dirty="0" err="1" smtClean="0"/>
              <a:t>metallicity</a:t>
            </a:r>
            <a:r>
              <a:rPr lang="en-US" dirty="0" smtClean="0"/>
              <a:t> distribution</a:t>
            </a:r>
          </a:p>
          <a:p>
            <a:pPr lvl="1"/>
            <a:r>
              <a:rPr lang="en-US" dirty="0" smtClean="0"/>
              <a:t>Regular shape – well fit by outflow models with reduced yield (1/10</a:t>
            </a:r>
            <a:r>
              <a:rPr lang="en-US" baseline="30000" dirty="0" smtClean="0"/>
              <a:t>th</a:t>
            </a:r>
            <a:r>
              <a:rPr lang="en-US" dirty="0" smtClean="0"/>
              <a:t> local effective yield)</a:t>
            </a:r>
          </a:p>
          <a:p>
            <a:pPr lvl="1"/>
            <a:r>
              <a:rPr lang="en-US" dirty="0" smtClean="0"/>
              <a:t>Very smooth – is this compatible with hierarchical merging?</a:t>
            </a:r>
          </a:p>
          <a:p>
            <a:pPr lvl="1"/>
            <a:r>
              <a:rPr lang="en-US" dirty="0" smtClean="0"/>
              <a:t>Building block are unaffected by </a:t>
            </a:r>
            <a:r>
              <a:rPr lang="en-US" dirty="0" err="1" smtClean="0"/>
              <a:t>SNIa</a:t>
            </a:r>
            <a:r>
              <a:rPr lang="en-US" dirty="0" smtClean="0"/>
              <a:t> </a:t>
            </a:r>
            <a:r>
              <a:rPr lang="en-US" dirty="0" err="1" smtClean="0"/>
              <a:t>ejecta</a:t>
            </a:r>
            <a:r>
              <a:rPr lang="en-US" dirty="0" smtClean="0"/>
              <a:t> (formed in less than 1 </a:t>
            </a:r>
            <a:r>
              <a:rPr lang="en-US" dirty="0" err="1" smtClean="0"/>
              <a:t>Gyr</a:t>
            </a:r>
            <a:r>
              <a:rPr lang="en-US" dirty="0" smtClean="0"/>
              <a:t> or the </a:t>
            </a:r>
            <a:r>
              <a:rPr lang="en-US" dirty="0" err="1" smtClean="0"/>
              <a:t>SNIa</a:t>
            </a:r>
            <a:r>
              <a:rPr lang="en-US" dirty="0" smtClean="0"/>
              <a:t> </a:t>
            </a:r>
            <a:r>
              <a:rPr lang="en-US" dirty="0" err="1" smtClean="0"/>
              <a:t>ejecta</a:t>
            </a:r>
            <a:r>
              <a:rPr lang="en-US" dirty="0" smtClean="0"/>
              <a:t> escaped)</a:t>
            </a:r>
          </a:p>
          <a:p>
            <a:r>
              <a:rPr lang="en-US" dirty="0" smtClean="0"/>
              <a:t>Dwarf  and Milky Way halo have a G dwarf problem (outflow or pre-enrichment or early </a:t>
            </a:r>
            <a:r>
              <a:rPr lang="en-US" dirty="0" err="1" smtClean="0"/>
              <a:t>infall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Mixing within proto-open cluster? Mixing within proto-dwarf </a:t>
            </a:r>
            <a:r>
              <a:rPr lang="en-US" dirty="0" err="1" smtClean="0"/>
              <a:t>spheroidal</a:t>
            </a:r>
            <a:r>
              <a:rPr lang="en-US" dirty="0" smtClean="0"/>
              <a:t>? Mixing rate within galaxy? Constraints on galactic fountain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Nucleosynthesis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Elements and isotopes</a:t>
            </a:r>
          </a:p>
          <a:p>
            <a:pPr lvl="1"/>
            <a:r>
              <a:rPr lang="en-US" dirty="0" smtClean="0"/>
              <a:t>Solar system abundances fit reasonably well by models but intriguing </a:t>
            </a:r>
            <a:r>
              <a:rPr lang="en-US" dirty="0" err="1" smtClean="0"/>
              <a:t>anamolies</a:t>
            </a:r>
            <a:endParaRPr lang="en-US" dirty="0" smtClean="0"/>
          </a:p>
          <a:p>
            <a:r>
              <a:rPr lang="en-US" dirty="0" smtClean="0"/>
              <a:t>Abundance trends</a:t>
            </a:r>
          </a:p>
          <a:p>
            <a:pPr lvl="1"/>
            <a:r>
              <a:rPr lang="en-US" dirty="0" smtClean="0"/>
              <a:t>Surprises:</a:t>
            </a:r>
          </a:p>
          <a:p>
            <a:pPr lvl="2"/>
            <a:r>
              <a:rPr lang="en-US" dirty="0" smtClean="0"/>
              <a:t>N (mixing)</a:t>
            </a:r>
          </a:p>
          <a:p>
            <a:pPr lvl="2"/>
            <a:r>
              <a:rPr lang="en-US" dirty="0" smtClean="0"/>
              <a:t>Ti (behaves like alpha peak)</a:t>
            </a:r>
          </a:p>
          <a:p>
            <a:pPr lvl="2"/>
            <a:r>
              <a:rPr lang="en-US" dirty="0" smtClean="0"/>
              <a:t>Co/Fe, Zn/Fe and Cr/Fe are not fit by models</a:t>
            </a:r>
          </a:p>
          <a:p>
            <a:pPr lvl="2"/>
            <a:r>
              <a:rPr lang="en-US" dirty="0" err="1" smtClean="0"/>
              <a:t>Hypernovae</a:t>
            </a:r>
            <a:r>
              <a:rPr lang="en-US" dirty="0" smtClean="0"/>
              <a:t> as a source of Zn?</a:t>
            </a:r>
          </a:p>
          <a:p>
            <a:r>
              <a:rPr lang="en-US" dirty="0" smtClean="0"/>
              <a:t>Individuals matter: intriguing fluctuations</a:t>
            </a:r>
          </a:p>
          <a:p>
            <a:pPr lvl="1"/>
            <a:r>
              <a:rPr lang="en-US" dirty="0" err="1" smtClean="0"/>
              <a:t>Eu</a:t>
            </a:r>
            <a:r>
              <a:rPr lang="en-US" dirty="0" smtClean="0"/>
              <a:t>/Fe shows huge scatter at Fe/H &lt; -2</a:t>
            </a:r>
          </a:p>
          <a:p>
            <a:pPr lvl="2"/>
            <a:r>
              <a:rPr lang="en-US" dirty="0" smtClean="0"/>
              <a:t>Product of strong </a:t>
            </a:r>
            <a:r>
              <a:rPr lang="en-US" dirty="0" err="1" smtClean="0"/>
              <a:t>r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err="1" smtClean="0"/>
              <a:t>r</a:t>
            </a:r>
            <a:r>
              <a:rPr lang="en-US" dirty="0" smtClean="0"/>
              <a:t> process doesn’t mix well</a:t>
            </a:r>
          </a:p>
          <a:p>
            <a:r>
              <a:rPr lang="en-US" dirty="0" smtClean="0"/>
              <a:t>Future: </a:t>
            </a:r>
            <a:r>
              <a:rPr lang="en-US" dirty="0" err="1" smtClean="0"/>
              <a:t>Nucleosynthesis</a:t>
            </a:r>
            <a:r>
              <a:rPr lang="en-US" dirty="0" smtClean="0"/>
              <a:t> with 3D models	</a:t>
            </a:r>
          </a:p>
          <a:p>
            <a:pPr lvl="1"/>
            <a:r>
              <a:rPr lang="en-US" dirty="0" smtClean="0"/>
              <a:t>With distributed ignition points for </a:t>
            </a:r>
            <a:r>
              <a:rPr lang="en-US" dirty="0" err="1" smtClean="0"/>
              <a:t>SNIa</a:t>
            </a:r>
            <a:endParaRPr lang="en-US" dirty="0" smtClean="0"/>
          </a:p>
          <a:p>
            <a:pPr lvl="1"/>
            <a:r>
              <a:rPr lang="en-US" dirty="0" smtClean="0"/>
              <a:t>	Neutrino transport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1209</Words>
  <Application>Microsoft Macintosh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Assembling the Milky Way</vt:lpstr>
      <vt:lpstr>What has changed?</vt:lpstr>
      <vt:lpstr>Milky Way: Assembly from Parts</vt:lpstr>
      <vt:lpstr>Thin Disk</vt:lpstr>
      <vt:lpstr>Thick Disk</vt:lpstr>
      <vt:lpstr>Bar and Bulge</vt:lpstr>
      <vt:lpstr>Stellar Halo + Dwarf Spheroidals</vt:lpstr>
      <vt:lpstr>Chemical Evolution</vt:lpstr>
      <vt:lpstr>Nucleosynthesis</vt:lpstr>
      <vt:lpstr>First Stars</vt:lpstr>
      <vt:lpstr>Milky Way as a Spiral Galaxy</vt:lpstr>
      <vt:lpstr>Surveys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Concluding Remarks</dc:title>
  <dc:creator>David Spergel</dc:creator>
  <cp:lastModifiedBy>David Spergel</cp:lastModifiedBy>
  <cp:revision>28</cp:revision>
  <dcterms:created xsi:type="dcterms:W3CDTF">2009-03-02T02:02:27Z</dcterms:created>
  <dcterms:modified xsi:type="dcterms:W3CDTF">2009-03-02T02:02:35Z</dcterms:modified>
</cp:coreProperties>
</file>