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95" r:id="rId3"/>
    <p:sldId id="284" r:id="rId4"/>
    <p:sldId id="285" r:id="rId5"/>
    <p:sldId id="286" r:id="rId6"/>
    <p:sldId id="257" r:id="rId7"/>
    <p:sldId id="263" r:id="rId8"/>
    <p:sldId id="258" r:id="rId9"/>
    <p:sldId id="259" r:id="rId10"/>
    <p:sldId id="260" r:id="rId11"/>
    <p:sldId id="300" r:id="rId12"/>
    <p:sldId id="274" r:id="rId13"/>
    <p:sldId id="278" r:id="rId14"/>
    <p:sldId id="277" r:id="rId15"/>
    <p:sldId id="267" r:id="rId16"/>
    <p:sldId id="269" r:id="rId17"/>
    <p:sldId id="282" r:id="rId18"/>
    <p:sldId id="265" r:id="rId19"/>
    <p:sldId id="270" r:id="rId20"/>
    <p:sldId id="290" r:id="rId21"/>
    <p:sldId id="291" r:id="rId22"/>
    <p:sldId id="292" r:id="rId23"/>
    <p:sldId id="299" r:id="rId24"/>
    <p:sldId id="289" r:id="rId25"/>
    <p:sldId id="296" r:id="rId26"/>
    <p:sldId id="288" r:id="rId27"/>
    <p:sldId id="302" r:id="rId28"/>
    <p:sldId id="287" r:id="rId29"/>
    <p:sldId id="297" r:id="rId30"/>
    <p:sldId id="298" r:id="rId31"/>
    <p:sldId id="301" r:id="rId32"/>
    <p:sldId id="294" r:id="rId33"/>
    <p:sldId id="26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Gabriel Plunk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96ABD-DC93-804E-8B07-C21A1269ED92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745A-909B-9341-BAE4-693885B0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abermax/Desktop/IPP_flags/IPP_flags-iPhone.m4v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df"/><Relationship Id="rId13" Type="http://schemas.openxmlformats.org/officeDocument/2006/relationships/image" Target="../media/image46.png"/><Relationship Id="rId14" Type="http://schemas.openxmlformats.org/officeDocument/2006/relationships/image" Target="../media/image47.jpeg"/><Relationship Id="rId15" Type="http://schemas.openxmlformats.org/officeDocument/2006/relationships/image" Target="../media/image48.pdf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6" Type="http://schemas.openxmlformats.org/officeDocument/2006/relationships/image" Target="../media/image39.pdf"/><Relationship Id="rId7" Type="http://schemas.openxmlformats.org/officeDocument/2006/relationships/image" Target="../media/image40.png"/><Relationship Id="rId8" Type="http://schemas.openxmlformats.org/officeDocument/2006/relationships/image" Target="../media/image41.pdf"/><Relationship Id="rId9" Type="http://schemas.openxmlformats.org/officeDocument/2006/relationships/image" Target="../media/image42.png"/><Relationship Id="rId10" Type="http://schemas.openxmlformats.org/officeDocument/2006/relationships/image" Target="../media/image43.pd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df"/><Relationship Id="rId13" Type="http://schemas.openxmlformats.org/officeDocument/2006/relationships/image" Target="../media/image46.png"/><Relationship Id="rId14" Type="http://schemas.openxmlformats.org/officeDocument/2006/relationships/image" Target="../media/image50.png"/><Relationship Id="rId15" Type="http://schemas.openxmlformats.org/officeDocument/2006/relationships/image" Target="../media/image48.pdf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6" Type="http://schemas.openxmlformats.org/officeDocument/2006/relationships/image" Target="../media/image39.pdf"/><Relationship Id="rId7" Type="http://schemas.openxmlformats.org/officeDocument/2006/relationships/image" Target="../media/image40.png"/><Relationship Id="rId8" Type="http://schemas.openxmlformats.org/officeDocument/2006/relationships/image" Target="../media/image41.pdf"/><Relationship Id="rId9" Type="http://schemas.openxmlformats.org/officeDocument/2006/relationships/image" Target="../media/image42.png"/><Relationship Id="rId10" Type="http://schemas.openxmlformats.org/officeDocument/2006/relationships/image" Target="../media/image43.pd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61.pdf"/><Relationship Id="rId13" Type="http://schemas.openxmlformats.org/officeDocument/2006/relationships/image" Target="../media/image62.png"/><Relationship Id="rId14" Type="http://schemas.openxmlformats.org/officeDocument/2006/relationships/image" Target="../media/image63.pdf"/><Relationship Id="rId1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4" Type="http://schemas.openxmlformats.org/officeDocument/2006/relationships/image" Target="../media/image53.pdf"/><Relationship Id="rId5" Type="http://schemas.openxmlformats.org/officeDocument/2006/relationships/image" Target="../media/image54.png"/><Relationship Id="rId6" Type="http://schemas.openxmlformats.org/officeDocument/2006/relationships/image" Target="../media/image55.pdf"/><Relationship Id="rId7" Type="http://schemas.openxmlformats.org/officeDocument/2006/relationships/image" Target="../media/image56.png"/><Relationship Id="rId8" Type="http://schemas.openxmlformats.org/officeDocument/2006/relationships/image" Target="../media/image57.pdf"/><Relationship Id="rId9" Type="http://schemas.openxmlformats.org/officeDocument/2006/relationships/image" Target="../media/image58.png"/><Relationship Id="rId10" Type="http://schemas.openxmlformats.org/officeDocument/2006/relationships/image" Target="../media/image59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df"/><Relationship Id="rId5" Type="http://schemas.openxmlformats.org/officeDocument/2006/relationships/image" Target="../media/image68.png"/><Relationship Id="rId6" Type="http://schemas.openxmlformats.org/officeDocument/2006/relationships/image" Target="../media/image69.pdf"/><Relationship Id="rId7" Type="http://schemas.openxmlformats.org/officeDocument/2006/relationships/image" Target="../media/image70.png"/><Relationship Id="rId8" Type="http://schemas.openxmlformats.org/officeDocument/2006/relationships/image" Target="../media/image71.pdf"/><Relationship Id="rId9" Type="http://schemas.openxmlformats.org/officeDocument/2006/relationships/image" Target="../media/image72.png"/><Relationship Id="rId10" Type="http://schemas.openxmlformats.org/officeDocument/2006/relationships/image" Target="../media/image73.pdf"/><Relationship Id="rId11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df"/><Relationship Id="rId4" Type="http://schemas.openxmlformats.org/officeDocument/2006/relationships/image" Target="../media/image77.png"/><Relationship Id="rId5" Type="http://schemas.openxmlformats.org/officeDocument/2006/relationships/image" Target="../media/image78.pdf"/><Relationship Id="rId6" Type="http://schemas.openxmlformats.org/officeDocument/2006/relationships/image" Target="../media/image79.png"/><Relationship Id="rId7" Type="http://schemas.openxmlformats.org/officeDocument/2006/relationships/image" Target="../media/image80.pdf"/><Relationship Id="rId8" Type="http://schemas.openxmlformats.org/officeDocument/2006/relationships/image" Target="../media/image81.png"/><Relationship Id="rId9" Type="http://schemas.openxmlformats.org/officeDocument/2006/relationships/image" Target="../media/image82.pdf"/><Relationship Id="rId1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df"/><Relationship Id="rId5" Type="http://schemas.openxmlformats.org/officeDocument/2006/relationships/image" Target="../media/image87.png"/><Relationship Id="rId6" Type="http://schemas.openxmlformats.org/officeDocument/2006/relationships/image" Target="../media/image88.pdf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88.pdf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df"/><Relationship Id="rId3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df"/><Relationship Id="rId3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df"/><Relationship Id="rId4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df"/><Relationship Id="rId3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df"/><Relationship Id="rId3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df"/><Relationship Id="rId3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eg"/><Relationship Id="rId3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df"/><Relationship Id="rId3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df"/><Relationship Id="rId5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5.pdf"/><Relationship Id="rId5" Type="http://schemas.openxmlformats.org/officeDocument/2006/relationships/image" Target="../media/image116.png"/><Relationship Id="rId6" Type="http://schemas.openxmlformats.org/officeDocument/2006/relationships/image" Target="../media/image113.pdf"/><Relationship Id="rId7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d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pdf"/><Relationship Id="rId5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d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df"/><Relationship Id="rId3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df"/><Relationship Id="rId13" Type="http://schemas.openxmlformats.org/officeDocument/2006/relationships/image" Target="../media/image18.png"/><Relationship Id="rId14" Type="http://schemas.openxmlformats.org/officeDocument/2006/relationships/image" Target="../media/image19.pdf"/><Relationship Id="rId15" Type="http://schemas.openxmlformats.org/officeDocument/2006/relationships/image" Target="../media/image20.png"/><Relationship Id="rId16" Type="http://schemas.openxmlformats.org/officeDocument/2006/relationships/image" Target="../media/image21.pdf"/><Relationship Id="rId1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8" Type="http://schemas.openxmlformats.org/officeDocument/2006/relationships/image" Target="../media/image13.pdf"/><Relationship Id="rId9" Type="http://schemas.openxmlformats.org/officeDocument/2006/relationships/image" Target="../media/image14.png"/><Relationship Id="rId10" Type="http://schemas.openxmlformats.org/officeDocument/2006/relationships/image" Target="../media/image15.pd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df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6.pdf"/><Relationship Id="rId6" Type="http://schemas.openxmlformats.org/officeDocument/2006/relationships/image" Target="../media/image27.png"/><Relationship Id="rId7" Type="http://schemas.openxmlformats.org/officeDocument/2006/relationships/image" Target="../media/image28.pdf"/><Relationship Id="rId8" Type="http://schemas.openxmlformats.org/officeDocument/2006/relationships/image" Target="../media/image29.png"/><Relationship Id="rId9" Type="http://schemas.openxmlformats.org/officeDocument/2006/relationships/image" Target="../media/image30.pdf"/><Relationship Id="rId10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PP_flags-iPhone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655421" y="-33890"/>
            <a:ext cx="12252249" cy="6891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Stellarator</a:t>
            </a:r>
            <a:r>
              <a:rPr lang="en-US" dirty="0" smtClean="0">
                <a:solidFill>
                  <a:schemeClr val="bg1"/>
                </a:solidFill>
              </a:rPr>
              <a:t> in a Box: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556" i="1" dirty="0" smtClean="0">
                <a:solidFill>
                  <a:schemeClr val="bg1"/>
                </a:solidFill>
              </a:rPr>
              <a:t>Understanding ITG turbulence in </a:t>
            </a:r>
            <a:r>
              <a:rPr lang="en-US" sz="3556" i="1" dirty="0" err="1" smtClean="0">
                <a:solidFill>
                  <a:schemeClr val="bg1"/>
                </a:solidFill>
              </a:rPr>
              <a:t>stellarator</a:t>
            </a:r>
            <a:r>
              <a:rPr lang="en-US" sz="3556" i="1" dirty="0" smtClean="0">
                <a:solidFill>
                  <a:schemeClr val="bg1"/>
                </a:solidFill>
              </a:rPr>
              <a:t> geometries</a:t>
            </a:r>
            <a:endParaRPr lang="en-US" sz="3556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8274"/>
            <a:ext cx="6400800" cy="15207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G. G. Plunk, IPP Greifswald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Collaborators: T. Bird, J. Connor, P. </a:t>
            </a:r>
            <a:r>
              <a:rPr lang="en-US" dirty="0" err="1" smtClean="0">
                <a:solidFill>
                  <a:srgbClr val="FFFFFF"/>
                </a:solidFill>
              </a:rPr>
              <a:t>Helander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P. </a:t>
            </a:r>
            <a:r>
              <a:rPr lang="en-US" dirty="0" err="1" smtClean="0">
                <a:solidFill>
                  <a:srgbClr val="FF0000"/>
                </a:solidFill>
              </a:rPr>
              <a:t>Xanthopoulos</a:t>
            </a:r>
            <a:r>
              <a:rPr lang="en-US" dirty="0" smtClean="0">
                <a:solidFill>
                  <a:schemeClr val="bg1"/>
                </a:solidFill>
              </a:rPr>
              <a:t>, (Yuri </a:t>
            </a:r>
            <a:r>
              <a:rPr lang="en-US" dirty="0" err="1" smtClean="0">
                <a:solidFill>
                  <a:schemeClr val="bg1"/>
                </a:solidFill>
              </a:rPr>
              <a:t>Turkin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Model*</a:t>
            </a:r>
            <a:br>
              <a:rPr lang="en-US" dirty="0" smtClean="0"/>
            </a:br>
            <a:r>
              <a:rPr lang="en-US" sz="2000" i="1" dirty="0" smtClean="0"/>
              <a:t>* [J W Connor et al, 1980 Plasma Phys. 22 757]</a:t>
            </a:r>
            <a:endParaRPr lang="en-US" sz="2000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07556" y="2000536"/>
            <a:ext cx="3162300" cy="35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24" y="1417638"/>
            <a:ext cx="511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Eikonal</a:t>
            </a:r>
            <a:r>
              <a:rPr lang="en-US" b="1" dirty="0" smtClean="0"/>
              <a:t> representation</a:t>
            </a:r>
            <a:r>
              <a:rPr lang="en-US" dirty="0" smtClean="0"/>
              <a:t> for non-adiabatic part of δf1: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07556" y="2480390"/>
            <a:ext cx="4038600" cy="35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24" y="3147702"/>
            <a:ext cx="207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GK Equation: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07556" y="3707151"/>
            <a:ext cx="5626100" cy="723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7200" y="4994252"/>
            <a:ext cx="8385174" cy="748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024" y="4624920"/>
            <a:ext cx="102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189710" y="5956300"/>
            <a:ext cx="4064000" cy="9017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63575" y="6118225"/>
            <a:ext cx="1765300" cy="393700"/>
          </a:xfrm>
          <a:prstGeom prst="rect">
            <a:avLst/>
          </a:prstGeom>
        </p:spPr>
      </p:pic>
      <p:pic>
        <p:nvPicPr>
          <p:cNvPr id="15" name="Content Placeholder 3" descr="g22.png"/>
          <p:cNvPicPr>
            <a:picLocks noGrp="1" noChangeAspect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>
          <a:xfrm>
            <a:off x="5279916" y="1786971"/>
            <a:ext cx="3798995" cy="1899498"/>
          </a:xfr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931911" y="-618423"/>
            <a:ext cx="323266" cy="1591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64631" y="1579880"/>
            <a:ext cx="137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“Ballooning”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15283" y="3475616"/>
            <a:ext cx="1713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[Source: </a:t>
            </a:r>
            <a:r>
              <a:rPr lang="en-US" sz="1400" i="1" dirty="0" err="1" smtClean="0"/>
              <a:t>http:GYRO</a:t>
            </a:r>
            <a:r>
              <a:rPr lang="en-US" sz="1400" i="1" dirty="0" smtClean="0"/>
              <a:t>]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07556" y="2000536"/>
            <a:ext cx="3162300" cy="35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24" y="1417638"/>
            <a:ext cx="511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Eikonal</a:t>
            </a:r>
            <a:r>
              <a:rPr lang="en-US" b="1" dirty="0" smtClean="0"/>
              <a:t> representation</a:t>
            </a:r>
            <a:r>
              <a:rPr lang="en-US" dirty="0" smtClean="0"/>
              <a:t> for non-adiabatic part of δf1: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07556" y="2480390"/>
            <a:ext cx="4038600" cy="35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24" y="3147702"/>
            <a:ext cx="207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GK Equation: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07556" y="3707151"/>
            <a:ext cx="5626100" cy="723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7200" y="4994252"/>
            <a:ext cx="8385174" cy="748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024" y="4624920"/>
            <a:ext cx="102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720187" y="5759445"/>
            <a:ext cx="4064000" cy="9017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353757" y="6016627"/>
            <a:ext cx="1765300" cy="393700"/>
          </a:xfrm>
          <a:prstGeom prst="rect">
            <a:avLst/>
          </a:prstGeom>
        </p:spPr>
      </p:pic>
      <p:pic>
        <p:nvPicPr>
          <p:cNvPr id="15" name="Content Placeholder 3" descr="g22.png"/>
          <p:cNvPicPr>
            <a:picLocks noGrp="1" noChangeAspect="1"/>
          </p:cNvPicPr>
          <p:nvPr>
            <p:ph idx="1"/>
          </p:nvPr>
        </p:nvPicPr>
        <p:blipFill>
          <a:blip r:embed="rId14"/>
          <a:srcRect l="10179" t="6436" r="1607" b="16492"/>
          <a:stretch>
            <a:fillRect/>
          </a:stretch>
        </p:blipFill>
        <p:spPr>
          <a:xfrm>
            <a:off x="5658473" y="1977177"/>
            <a:ext cx="3210648" cy="1494405"/>
          </a:xfr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931911" y="-618423"/>
            <a:ext cx="323266" cy="159146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6881496" y="2443650"/>
            <a:ext cx="825500" cy="4064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Model*</a:t>
            </a:r>
            <a:br>
              <a:rPr lang="en-US" dirty="0" smtClean="0"/>
            </a:br>
            <a:r>
              <a:rPr lang="en-US" sz="2000" i="1" dirty="0" smtClean="0"/>
              <a:t>* [J W Connor et al, 1980 Plasma Phys. 22 757]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5826" y="5990196"/>
            <a:ext cx="88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Theory…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1195" y="6057245"/>
            <a:ext cx="3263900" cy="749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46838" y="1707564"/>
            <a:ext cx="32639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46838" y="2218739"/>
            <a:ext cx="3009900" cy="393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28270" y="3057706"/>
            <a:ext cx="8051800" cy="952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64633" y="4533705"/>
            <a:ext cx="3708400" cy="101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5958" y="1279578"/>
            <a:ext cx="310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Outgoing boundary conditions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504268" y="4779391"/>
            <a:ext cx="2628900" cy="381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5958" y="4133331"/>
            <a:ext cx="163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Approximation: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8805" y="2809198"/>
            <a:ext cx="191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becomes: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7023" y="5629259"/>
            <a:ext cx="471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Substitute solution into </a:t>
            </a:r>
            <a:r>
              <a:rPr lang="en-US" dirty="0" err="1" smtClean="0"/>
              <a:t>quasineutrality</a:t>
            </a:r>
            <a:r>
              <a:rPr lang="en-US" dirty="0" smtClean="0"/>
              <a:t> equation</a:t>
            </a:r>
            <a:endParaRPr lang="en-US" dirty="0"/>
          </a:p>
        </p:txBody>
      </p:sp>
      <p:pic>
        <p:nvPicPr>
          <p:cNvPr id="20" name="Picture 19" descr="eigenmod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504268" y="1417638"/>
            <a:ext cx="2355163" cy="145889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751167" y="2232191"/>
            <a:ext cx="1121776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490759" y="2232192"/>
            <a:ext cx="109445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Equation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93" y="3401638"/>
            <a:ext cx="9144001" cy="51752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3915" y="4098641"/>
            <a:ext cx="5059986" cy="72285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36693" y="4262192"/>
            <a:ext cx="3098800" cy="355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196213" y="5134600"/>
            <a:ext cx="6858000" cy="1244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 l="-2195" t="-10909" r="-2195" b="-10909"/>
              <a:stretch>
                <a:fillRect/>
              </a:stretch>
            </p:blipFill>
          </mc:Choice>
          <mc:Fallback>
            <p:blipFill>
              <a:blip r:embed="rId11"/>
              <a:srcRect l="-2195" t="-10909" r="-2195" b="-10909"/>
              <a:stretch>
                <a:fillRect/>
              </a:stretch>
            </p:blipFill>
          </mc:Fallback>
        </mc:AlternateContent>
        <p:spPr>
          <a:xfrm>
            <a:off x="2365125" y="1665243"/>
            <a:ext cx="4348480" cy="1021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95" y="274638"/>
            <a:ext cx="8229600" cy="1143000"/>
          </a:xfrm>
        </p:spPr>
        <p:txBody>
          <a:bodyPr/>
          <a:lstStyle/>
          <a:p>
            <a:r>
              <a:rPr lang="en-US" dirty="0" smtClean="0"/>
              <a:t>W7-X Parameters</a:t>
            </a:r>
            <a:endParaRPr lang="en-US" dirty="0"/>
          </a:p>
        </p:txBody>
      </p:sp>
      <p:pic>
        <p:nvPicPr>
          <p:cNvPr id="4" name="Picture 3" descr="W7X_phi_rms.pn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74715" y="1583310"/>
            <a:ext cx="3822308" cy="22621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78057" y="3160977"/>
            <a:ext cx="20431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17125" y="4149735"/>
            <a:ext cx="2043120" cy="1588"/>
          </a:xfrm>
          <a:prstGeom prst="line">
            <a:avLst/>
          </a:prstGeom>
          <a:scene3d>
            <a:camera prst="orthographicFront">
              <a:rot lat="0" lon="0" rev="648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63028" y="5729370"/>
            <a:ext cx="2043120" cy="1588"/>
          </a:xfrm>
          <a:prstGeom prst="line">
            <a:avLst/>
          </a:prstGeom>
          <a:scene3d>
            <a:camera prst="orthographicFront">
              <a:rot lat="0" lon="0" rev="864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52797" y="4153928"/>
            <a:ext cx="2043120" cy="1588"/>
          </a:xfrm>
          <a:prstGeom prst="line">
            <a:avLst/>
          </a:prstGeom>
          <a:scene3d>
            <a:camera prst="orthographicFront">
              <a:rot lat="0" lon="0" rev="432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20152" y="5727790"/>
            <a:ext cx="2043120" cy="1588"/>
          </a:xfrm>
          <a:prstGeom prst="line">
            <a:avLst/>
          </a:prstGeom>
          <a:scene3d>
            <a:camera prst="orthographicFront">
              <a:rot lat="0" lon="0" rev="1296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04443" y="5329015"/>
            <a:ext cx="1643591" cy="11780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215513" y="5848207"/>
            <a:ext cx="1701800" cy="698500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987860">
            <a:off x="4660179" y="3602715"/>
            <a:ext cx="657608" cy="1963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929373" y="4127900"/>
            <a:ext cx="1066800" cy="698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1639" y="5061265"/>
            <a:ext cx="8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let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2955" y="4252154"/>
            <a:ext cx="135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Aspect Ratio</a:t>
            </a:r>
            <a:endParaRPr lang="en-US" dirty="0"/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929373" y="5005221"/>
            <a:ext cx="1498600" cy="6731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929373" y="5837772"/>
            <a:ext cx="1663700" cy="7493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78489" y="5968601"/>
            <a:ext cx="41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curves (pure slab)</a:t>
            </a:r>
            <a:endParaRPr lang="en-US" dirty="0"/>
          </a:p>
        </p:txBody>
      </p:sp>
      <p:pic>
        <p:nvPicPr>
          <p:cNvPr id="4" name="Content Placeholder 3" descr="Gamma-Compare-eta-3-ep-7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785842" y="1721370"/>
            <a:ext cx="6075177" cy="4997838"/>
          </a:xfrm>
        </p:spPr>
      </p:pic>
      <p:pic>
        <p:nvPicPr>
          <p:cNvPr id="6" name="Picture 5" descr="first-harmon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122345" y="4140152"/>
            <a:ext cx="1883605" cy="976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0751" y="3388561"/>
            <a:ext cx="206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Slab mode: half wavelength fits in the box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212194" y="3120103"/>
            <a:ext cx="745461" cy="717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ouble Bracket 10"/>
          <p:cNvSpPr/>
          <p:nvPr/>
        </p:nvSpPr>
        <p:spPr>
          <a:xfrm>
            <a:off x="6971459" y="3319531"/>
            <a:ext cx="2144931" cy="1899043"/>
          </a:xfrm>
          <a:prstGeom prst="bracketPair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716338" y="1212226"/>
            <a:ext cx="1663700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curves (pure slab)</a:t>
            </a:r>
            <a:endParaRPr lang="en-US" dirty="0"/>
          </a:p>
        </p:txBody>
      </p:sp>
      <p:pic>
        <p:nvPicPr>
          <p:cNvPr id="4" name="Content Placeholder 3" descr="Gamma-Compare-eta-3-ep-7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01173" y="1624728"/>
            <a:ext cx="5997405" cy="4997838"/>
          </a:xfr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716338" y="1212226"/>
            <a:ext cx="1663700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NCSX Linear Simulations</a:t>
            </a:r>
            <a:endParaRPr lang="en-US" dirty="0"/>
          </a:p>
        </p:txBody>
      </p:sp>
      <p:pic>
        <p:nvPicPr>
          <p:cNvPr id="4" name="Picture 3" descr="slo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3536" y="1182936"/>
            <a:ext cx="3539655" cy="2477759"/>
          </a:xfrm>
          <a:prstGeom prst="rect">
            <a:avLst/>
          </a:prstGeom>
        </p:spPr>
      </p:pic>
      <p:pic>
        <p:nvPicPr>
          <p:cNvPr id="5" name="Picture 4" descr="NCSXsym.png"/>
          <p:cNvPicPr>
            <a:picLocks noChangeAspect="1"/>
          </p:cNvPicPr>
          <p:nvPr/>
        </p:nvPicPr>
        <p:blipFill>
          <a:blip r:embed="rId4"/>
          <a:srcRect l="12766" t="16579" r="7660" b="16579"/>
          <a:stretch>
            <a:fillRect/>
          </a:stretch>
        </p:blipFill>
        <p:spPr>
          <a:xfrm>
            <a:off x="3994543" y="1417638"/>
            <a:ext cx="4947380" cy="2240020"/>
          </a:xfrm>
          <a:prstGeom prst="rect">
            <a:avLst/>
          </a:prstGeom>
        </p:spPr>
      </p:pic>
      <p:pic>
        <p:nvPicPr>
          <p:cNvPr id="6" name="Picture 5" descr="NCSX.png"/>
          <p:cNvPicPr>
            <a:picLocks noChangeAspect="1"/>
          </p:cNvPicPr>
          <p:nvPr/>
        </p:nvPicPr>
        <p:blipFill>
          <a:blip r:embed="rId5"/>
          <a:srcRect l="8298" t="10658" r="11489" b="9474"/>
          <a:stretch>
            <a:fillRect/>
          </a:stretch>
        </p:blipFill>
        <p:spPr>
          <a:xfrm>
            <a:off x="1546145" y="3592286"/>
            <a:ext cx="6033384" cy="3238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NCSX minus curvature</a:t>
            </a:r>
            <a:endParaRPr lang="en-US" dirty="0"/>
          </a:p>
        </p:txBody>
      </p:sp>
      <p:pic>
        <p:nvPicPr>
          <p:cNvPr id="4" name="Content Placeholder 3" descr="NCSX_gamma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641" r="-13641"/>
              <a:stretch>
                <a:fillRect/>
              </a:stretch>
            </p:blipFill>
          </mc:Choice>
          <mc:Fallback>
            <p:blipFill>
              <a:blip r:embed="rId3"/>
              <a:srcRect l="-13641" r="-13641"/>
              <a:stretch>
                <a:fillRect/>
              </a:stretch>
            </p:blipFill>
          </mc:Fallback>
        </mc:AlternateContent>
        <p:spPr>
          <a:xfrm>
            <a:off x="277735" y="1696842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Eigenmode</a:t>
            </a:r>
            <a:r>
              <a:rPr lang="en-US" dirty="0" smtClean="0"/>
              <a:t> Structure for </a:t>
            </a:r>
            <a:r>
              <a:rPr lang="en-US" dirty="0" err="1" smtClean="0"/>
              <a:t>kρ</a:t>
            </a:r>
            <a:r>
              <a:rPr lang="en-US" dirty="0" smtClean="0"/>
              <a:t> ~ 1</a:t>
            </a:r>
            <a:endParaRPr lang="en-US" dirty="0"/>
          </a:p>
        </p:txBody>
      </p:sp>
      <p:pic>
        <p:nvPicPr>
          <p:cNvPr id="4" name="Content Placeholder 3" descr="NCSX_phi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641" r="-13641"/>
              <a:stretch>
                <a:fillRect/>
              </a:stretch>
            </p:blipFill>
          </mc:Choice>
          <mc:Fallback>
            <p:blipFill>
              <a:blip r:embed="rId3"/>
              <a:srcRect l="-13641" r="-1364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W7X vs. a </a:t>
            </a:r>
            <a:r>
              <a:rPr lang="en-US" dirty="0" err="1" smtClean="0"/>
              <a:t>Tokamak</a:t>
            </a:r>
            <a:endParaRPr lang="en-US" dirty="0"/>
          </a:p>
        </p:txBody>
      </p:sp>
      <p:pic>
        <p:nvPicPr>
          <p:cNvPr id="8" name="Picture 7" descr="3D_rms_W7X.png"/>
          <p:cNvPicPr>
            <a:picLocks noChangeAspect="1"/>
          </p:cNvPicPr>
          <p:nvPr/>
        </p:nvPicPr>
        <p:blipFill>
          <a:blip r:embed="rId2"/>
          <a:srcRect t="14362" b="14362"/>
          <a:stretch>
            <a:fillRect/>
          </a:stretch>
        </p:blipFill>
        <p:spPr>
          <a:xfrm>
            <a:off x="0" y="1221255"/>
            <a:ext cx="9144000" cy="3338623"/>
          </a:xfrm>
          <a:prstGeom prst="rect">
            <a:avLst/>
          </a:prstGeom>
        </p:spPr>
      </p:pic>
      <p:pic>
        <p:nvPicPr>
          <p:cNvPr id="7" name="Picture 6" descr="3D_rms_tok.png"/>
          <p:cNvPicPr>
            <a:picLocks noChangeAspect="1"/>
          </p:cNvPicPr>
          <p:nvPr/>
        </p:nvPicPr>
        <p:blipFill>
          <a:blip r:embed="rId3"/>
          <a:srcRect t="12447" b="13404"/>
          <a:stretch>
            <a:fillRect/>
          </a:stretch>
        </p:blipFill>
        <p:spPr>
          <a:xfrm>
            <a:off x="909480" y="4001296"/>
            <a:ext cx="7332025" cy="2784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Simulations using GENE</a:t>
            </a:r>
            <a:br>
              <a:rPr lang="en-US" dirty="0" smtClean="0"/>
            </a:br>
            <a:r>
              <a:rPr lang="en-US" dirty="0" smtClean="0"/>
              <a:t>W7-X (including curvature)</a:t>
            </a:r>
            <a:endParaRPr lang="en-US" dirty="0"/>
          </a:p>
        </p:txBody>
      </p:sp>
      <p:pic>
        <p:nvPicPr>
          <p:cNvPr id="4" name="Content Placeholder 3" descr="W7X_sloc.png"/>
          <p:cNvPicPr>
            <a:picLocks noChangeAspect="1"/>
          </p:cNvPicPr>
          <p:nvPr/>
        </p:nvPicPr>
        <p:blipFill>
          <a:blip r:embed="rId2">
            <a:alphaModFix/>
            <a:grayscl/>
          </a:blip>
          <a:srcRect b="-112"/>
          <a:stretch>
            <a:fillRect/>
          </a:stretch>
        </p:blipFill>
        <p:spPr>
          <a:xfrm>
            <a:off x="1141371" y="1955783"/>
            <a:ext cx="6933939" cy="311111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6909313" y="4422962"/>
            <a:ext cx="424525" cy="248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868426" y="4185023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914741" y="4765117"/>
            <a:ext cx="774700" cy="26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6700" y="5431009"/>
            <a:ext cx="4602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center of flux tube: on the helical ridge, at the “triangular plane”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Eigenmode</a:t>
            </a:r>
            <a:r>
              <a:rPr lang="en-US" dirty="0" smtClean="0"/>
              <a:t> Structure for </a:t>
            </a:r>
            <a:r>
              <a:rPr lang="en-US" dirty="0" err="1" smtClean="0"/>
              <a:t>kρ</a:t>
            </a:r>
            <a:r>
              <a:rPr lang="en-US" dirty="0" smtClean="0"/>
              <a:t> ~ 1</a:t>
            </a:r>
            <a:br>
              <a:rPr lang="en-US" dirty="0" smtClean="0"/>
            </a:br>
            <a:r>
              <a:rPr lang="en-US" dirty="0" smtClean="0"/>
              <a:t>W7-X No Shear</a:t>
            </a:r>
            <a:endParaRPr lang="en-US" dirty="0"/>
          </a:p>
        </p:txBody>
      </p:sp>
      <p:pic>
        <p:nvPicPr>
          <p:cNvPr id="4" name="Content Placeholder 3" descr="NCSX_phi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39170" y="1666146"/>
            <a:ext cx="6465661" cy="4525963"/>
          </a:xfrm>
          <a:solidFill>
            <a:schemeClr val="bg1">
              <a:alpha val="99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Eigenmode</a:t>
            </a:r>
            <a:r>
              <a:rPr lang="en-US" dirty="0" smtClean="0"/>
              <a:t> Structure for </a:t>
            </a:r>
            <a:r>
              <a:rPr lang="en-US" dirty="0" err="1" smtClean="0"/>
              <a:t>kρ</a:t>
            </a:r>
            <a:r>
              <a:rPr lang="en-US" dirty="0" smtClean="0"/>
              <a:t> ~ 1</a:t>
            </a:r>
            <a:br>
              <a:rPr lang="en-US" dirty="0" smtClean="0"/>
            </a:br>
            <a:r>
              <a:rPr lang="en-US" dirty="0" smtClean="0"/>
              <a:t>W7-X with Shear</a:t>
            </a:r>
            <a:endParaRPr lang="en-US" dirty="0"/>
          </a:p>
        </p:txBody>
      </p:sp>
      <p:pic>
        <p:nvPicPr>
          <p:cNvPr id="4" name="Content Placeholder 3" descr="NCSX_phi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1315" y="1572588"/>
            <a:ext cx="7491421" cy="5243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does shear “boxing” actually matter?</a:t>
            </a:r>
            <a:endParaRPr lang="en-US" dirty="0"/>
          </a:p>
        </p:txBody>
      </p:sp>
      <p:pic>
        <p:nvPicPr>
          <p:cNvPr id="4" name="Content Placeholder 3" descr="W7X-3o1-Shear.vs.noShear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553707" y="1600200"/>
            <a:ext cx="7687800" cy="4959934"/>
          </a:xfrm>
        </p:spPr>
      </p:pic>
      <p:sp>
        <p:nvSpPr>
          <p:cNvPr id="5" name="TextBox 4"/>
          <p:cNvSpPr txBox="1"/>
          <p:nvPr/>
        </p:nvSpPr>
        <p:spPr>
          <a:xfrm>
            <a:off x="3423598" y="1614006"/>
            <a:ext cx="251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(a/</a:t>
            </a:r>
            <a:r>
              <a:rPr lang="en-US" dirty="0" err="1" smtClean="0"/>
              <a:t>L_n</a:t>
            </a:r>
            <a:r>
              <a:rPr lang="en-US" dirty="0" smtClean="0"/>
              <a:t> = 1.0, a/L_T = 3.0)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“Bad curvature”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411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“Ballooning” = mode localization via global magnetic shear</a:t>
            </a:r>
          </a:p>
          <a:p>
            <a:r>
              <a:rPr lang="en-US" dirty="0" smtClean="0"/>
              <a:t>“Boxing” = mode localization via sudden shear spike</a:t>
            </a:r>
          </a:p>
          <a:p>
            <a:r>
              <a:rPr lang="en-US" b="1" dirty="0" smtClean="0"/>
              <a:t>Option 3</a:t>
            </a:r>
            <a:r>
              <a:rPr lang="en-US" dirty="0" smtClean="0"/>
              <a:t>: Curvature wells set the parallel extent (</a:t>
            </a:r>
            <a:r>
              <a:rPr lang="en-US" i="1" dirty="0" smtClean="0"/>
              <a:t>i.e.</a:t>
            </a:r>
            <a:r>
              <a:rPr lang="en-US" dirty="0" smtClean="0"/>
              <a:t> the usual rule-of-thumb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ıı</a:t>
            </a:r>
            <a:r>
              <a:rPr lang="en-US" dirty="0" smtClean="0"/>
              <a:t> = 1/qR)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Landscape of W7X</a:t>
            </a:r>
            <a:endParaRPr lang="en-US" dirty="0"/>
          </a:p>
        </p:txBody>
      </p:sp>
      <p:pic>
        <p:nvPicPr>
          <p:cNvPr id="4" name="Picture 3" descr="3D curvature plot.png"/>
          <p:cNvPicPr>
            <a:picLocks noChangeAspect="1"/>
          </p:cNvPicPr>
          <p:nvPr/>
        </p:nvPicPr>
        <p:blipFill>
          <a:blip r:embed="rId2"/>
          <a:srcRect l="2452" t="13404" r="6866" b="12447"/>
          <a:stretch>
            <a:fillRect/>
          </a:stretch>
        </p:blipFill>
        <p:spPr>
          <a:xfrm>
            <a:off x="474133" y="2098387"/>
            <a:ext cx="8397151" cy="3517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“S-Alpha W7X”</a:t>
            </a:r>
            <a:endParaRPr lang="en-US" dirty="0"/>
          </a:p>
        </p:txBody>
      </p:sp>
      <p:pic>
        <p:nvPicPr>
          <p:cNvPr id="4" name="Content Placeholder 3" descr="s-alpha-W7X.jpg"/>
          <p:cNvPicPr>
            <a:picLocks noGrp="1" noChangeAspect="1"/>
          </p:cNvPicPr>
          <p:nvPr>
            <p:ph idx="1"/>
          </p:nvPr>
        </p:nvPicPr>
        <p:blipFill>
          <a:blip r:embed="rId2"/>
          <a:srcRect l="9617" t="7082" r="6017" b="15738"/>
          <a:stretch>
            <a:fillRect/>
          </a:stretch>
        </p:blipFill>
        <p:spPr>
          <a:xfrm>
            <a:off x="374722" y="1464836"/>
            <a:ext cx="8400154" cy="5022473"/>
          </a:xfrm>
        </p:spPr>
      </p:pic>
      <p:sp>
        <p:nvSpPr>
          <p:cNvPr id="5" name="TextBox 4"/>
          <p:cNvSpPr txBox="1"/>
          <p:nvPr/>
        </p:nvSpPr>
        <p:spPr>
          <a:xfrm>
            <a:off x="2914471" y="3264228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Both"/>
            </a:pPr>
            <a:r>
              <a:rPr lang="en-US" dirty="0" smtClean="0"/>
              <a:t>No magnetic shear 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a/R = 1/11 to mimic W7X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(</a:t>
            </a:r>
            <a:r>
              <a:rPr lang="en-US" dirty="0" err="1" smtClean="0"/>
              <a:t>un)safety</a:t>
            </a:r>
            <a:r>
              <a:rPr lang="en-US" dirty="0" smtClean="0"/>
              <a:t> factor </a:t>
            </a:r>
            <a:r>
              <a:rPr lang="en-US" dirty="0" err="1" smtClean="0"/>
              <a:t>q</a:t>
            </a:r>
            <a:r>
              <a:rPr lang="en-US" dirty="0" smtClean="0"/>
              <a:t> = 0.6 = (L/πR)</a:t>
            </a:r>
            <a:r>
              <a:rPr lang="en-US" baseline="-25000" dirty="0" smtClean="0"/>
              <a:t>W7X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Periodic “Bloch wave”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“S-Alpha W7X”</a:t>
            </a:r>
            <a:endParaRPr lang="en-US" dirty="0"/>
          </a:p>
        </p:txBody>
      </p:sp>
      <p:pic>
        <p:nvPicPr>
          <p:cNvPr id="4" name="Content Placeholder 3" descr="s-alpha-W7X.jpg"/>
          <p:cNvPicPr>
            <a:picLocks noGrp="1" noChangeAspect="1"/>
          </p:cNvPicPr>
          <p:nvPr>
            <p:ph idx="1"/>
          </p:nvPr>
        </p:nvPicPr>
        <p:blipFill>
          <a:blip r:embed="rId2"/>
          <a:srcRect l="9617" t="7082" r="6017" b="15738"/>
          <a:stretch>
            <a:fillRect/>
          </a:stretch>
        </p:blipFill>
        <p:spPr>
          <a:xfrm>
            <a:off x="374722" y="1464836"/>
            <a:ext cx="8400154" cy="5022473"/>
          </a:xfrm>
        </p:spPr>
      </p:pic>
      <p:pic>
        <p:nvPicPr>
          <p:cNvPr id="6" name="Picture 5" descr="Eig-Jukes-Rohlena.png"/>
          <p:cNvPicPr>
            <a:picLocks noChangeAspect="1"/>
          </p:cNvPicPr>
          <p:nvPr/>
        </p:nvPicPr>
        <p:blipFill>
          <a:blip r:embed="rId3"/>
          <a:srcRect l="8692" t="3744" r="2897" b="16222"/>
          <a:stretch>
            <a:fillRect/>
          </a:stretch>
        </p:blipFill>
        <p:spPr>
          <a:xfrm>
            <a:off x="151855" y="3639410"/>
            <a:ext cx="2516083" cy="2644494"/>
          </a:xfrm>
          <a:prstGeom prst="rect">
            <a:avLst/>
          </a:prstGeom>
          <a:effectLst>
            <a:outerShdw blurRad="50800" dir="18780000" sx="105000" sy="105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92082" y="6408265"/>
            <a:ext cx="415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Jukes, </a:t>
            </a:r>
            <a:r>
              <a:rPr lang="en-US" dirty="0" err="1" smtClean="0"/>
              <a:t>Rohlena</a:t>
            </a:r>
            <a:r>
              <a:rPr lang="en-US" dirty="0" smtClean="0"/>
              <a:t>, Phys. Fluids 11, 891 (1968)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4471" y="3264228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Both"/>
            </a:pPr>
            <a:r>
              <a:rPr lang="en-US" dirty="0" smtClean="0"/>
              <a:t>No magnetic shear 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a/R = 1/11 to mimic W7X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(</a:t>
            </a:r>
            <a:r>
              <a:rPr lang="en-US" dirty="0" err="1" smtClean="0"/>
              <a:t>un)safety</a:t>
            </a:r>
            <a:r>
              <a:rPr lang="en-US" dirty="0" smtClean="0"/>
              <a:t> factor </a:t>
            </a:r>
            <a:r>
              <a:rPr lang="en-US" dirty="0" err="1" smtClean="0"/>
              <a:t>q</a:t>
            </a:r>
            <a:r>
              <a:rPr lang="en-US" dirty="0" smtClean="0"/>
              <a:t> = 0.6 = (L/πR)</a:t>
            </a:r>
            <a:r>
              <a:rPr lang="en-US" baseline="-25000" dirty="0" smtClean="0"/>
              <a:t>W7X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Periodic “Bloch wave”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Comparison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8828" y="1256315"/>
            <a:ext cx="231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(a/</a:t>
            </a:r>
            <a:r>
              <a:rPr lang="en-US" dirty="0" err="1" smtClean="0"/>
              <a:t>Ln</a:t>
            </a:r>
            <a:r>
              <a:rPr lang="en-US" dirty="0" smtClean="0"/>
              <a:t> = 1.0, a/LT = 3.0)</a:t>
            </a:r>
            <a:endParaRPr lang="en-US" dirty="0"/>
          </a:p>
        </p:txBody>
      </p:sp>
      <p:pic>
        <p:nvPicPr>
          <p:cNvPr id="5" name="Picture 4" descr="growth_compare_3o1_W7X cop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3835" y="1472862"/>
            <a:ext cx="7885043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Comparison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8828" y="1256315"/>
            <a:ext cx="231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(a/</a:t>
            </a:r>
            <a:r>
              <a:rPr lang="en-US" dirty="0" err="1" smtClean="0"/>
              <a:t>Ln</a:t>
            </a:r>
            <a:r>
              <a:rPr lang="en-US" dirty="0" smtClean="0"/>
              <a:t> = 1.0, a/LT = 3.0)</a:t>
            </a:r>
            <a:endParaRPr lang="en-US" dirty="0"/>
          </a:p>
        </p:txBody>
      </p:sp>
      <p:pic>
        <p:nvPicPr>
          <p:cNvPr id="5" name="Picture 4" descr="growth_compare_3o1_W7X cop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3835" y="1472862"/>
            <a:ext cx="7885043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0730" y="2816358"/>
            <a:ext cx="10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“Boxing”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6193" y="3185690"/>
            <a:ext cx="441756" cy="334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ig-Boxing-SA-W7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29076" y="2112277"/>
            <a:ext cx="1068326" cy="67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W7X vs. a </a:t>
            </a:r>
            <a:r>
              <a:rPr lang="en-US" dirty="0" err="1" smtClean="0"/>
              <a:t>Tokamak</a:t>
            </a:r>
            <a:r>
              <a:rPr lang="en-US" dirty="0" smtClean="0"/>
              <a:t> (</a:t>
            </a:r>
            <a:r>
              <a:rPr lang="en-US" dirty="0" err="1" smtClean="0"/>
              <a:t>r.m.s</a:t>
            </a:r>
            <a:r>
              <a:rPr lang="en-US" dirty="0" smtClean="0"/>
              <a:t>. </a:t>
            </a:r>
            <a:r>
              <a:rPr lang="en-US" i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Tok_vs_W7X_bzer_plane_.png"/>
          <p:cNvPicPr>
            <a:picLocks noChangeAspect="1"/>
          </p:cNvPicPr>
          <p:nvPr/>
        </p:nvPicPr>
        <p:blipFill>
          <a:blip r:embed="rId2"/>
          <a:srcRect r="8074" b="3704"/>
          <a:stretch>
            <a:fillRect/>
          </a:stretch>
        </p:blipFill>
        <p:spPr>
          <a:xfrm>
            <a:off x="374370" y="1267222"/>
            <a:ext cx="8184846" cy="549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Comparison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8828" y="1256315"/>
            <a:ext cx="231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(a/</a:t>
            </a:r>
            <a:r>
              <a:rPr lang="en-US" dirty="0" err="1" smtClean="0"/>
              <a:t>Ln</a:t>
            </a:r>
            <a:r>
              <a:rPr lang="en-US" dirty="0" smtClean="0"/>
              <a:t> = 1.0, a/LT = 3.0)</a:t>
            </a:r>
            <a:endParaRPr lang="en-US" dirty="0"/>
          </a:p>
        </p:txBody>
      </p:sp>
      <p:pic>
        <p:nvPicPr>
          <p:cNvPr id="5" name="Picture 4" descr="growth_compare_3o1_W7X cop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3835" y="1472862"/>
            <a:ext cx="7885043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0730" y="2816358"/>
            <a:ext cx="10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“Boxing”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6193" y="3185690"/>
            <a:ext cx="441756" cy="334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90799" y="3741893"/>
            <a:ext cx="118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Bloching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6824457" y="3460388"/>
            <a:ext cx="290460" cy="327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ig-Bloching-SA-W7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560930" y="4111225"/>
            <a:ext cx="1330479" cy="824158"/>
          </a:xfrm>
          <a:prstGeom prst="rect">
            <a:avLst/>
          </a:prstGeom>
        </p:spPr>
      </p:pic>
      <p:pic>
        <p:nvPicPr>
          <p:cNvPr id="14" name="Picture 13" descr="Eig-Boxing-SA-W7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29076" y="2112277"/>
            <a:ext cx="1068326" cy="67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Comparison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8828" y="1256315"/>
            <a:ext cx="231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(a/</a:t>
            </a:r>
            <a:r>
              <a:rPr lang="en-US" dirty="0" err="1" smtClean="0"/>
              <a:t>Ln</a:t>
            </a:r>
            <a:r>
              <a:rPr lang="en-US" dirty="0" smtClean="0"/>
              <a:t> = 1.0, a/LT = 3.0)</a:t>
            </a:r>
            <a:endParaRPr lang="en-US" dirty="0"/>
          </a:p>
        </p:txBody>
      </p:sp>
      <p:pic>
        <p:nvPicPr>
          <p:cNvPr id="5" name="Picture 4" descr="growth_compare_3o1_W7X cop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3835" y="1472862"/>
            <a:ext cx="7885043" cy="51815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7772133" y="4348808"/>
            <a:ext cx="276115" cy="27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8336" y="4486859"/>
            <a:ext cx="137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“Ballooning”</a:t>
            </a:r>
            <a:endParaRPr lang="en-US" dirty="0"/>
          </a:p>
        </p:txBody>
      </p:sp>
      <p:pic>
        <p:nvPicPr>
          <p:cNvPr id="14" name="Picture 13" descr="Eig-Ballooning-SA-W7X-she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715445" y="4856191"/>
            <a:ext cx="1419815" cy="879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III: Nonlinear Theory</a:t>
            </a:r>
            <a:br>
              <a:rPr lang="en-US" dirty="0" smtClean="0"/>
            </a:br>
            <a:r>
              <a:rPr lang="en-US" sz="2222" dirty="0" smtClean="0"/>
              <a:t>(a preview)</a:t>
            </a:r>
            <a:endParaRPr lang="en-US" sz="2222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2376" y="2157984"/>
            <a:ext cx="762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89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Generally, magnetic geometry determines parallel variation of ITG turbulence in two ways – curvature and (local or global) magnetic shear</a:t>
            </a:r>
          </a:p>
          <a:p>
            <a:pPr lvl="1"/>
            <a:r>
              <a:rPr lang="en-US" dirty="0" smtClean="0"/>
              <a:t>Theoretical model of shear “boxed” ITG mode demonstrates the potential for strong stabilization.</a:t>
            </a:r>
          </a:p>
          <a:p>
            <a:pPr lvl="1"/>
            <a:r>
              <a:rPr lang="en-US" dirty="0" smtClean="0"/>
              <a:t>At large </a:t>
            </a:r>
            <a:r>
              <a:rPr lang="en-US" dirty="0" err="1" smtClean="0"/>
              <a:t>k</a:t>
            </a:r>
            <a:r>
              <a:rPr lang="en-US" dirty="0" smtClean="0"/>
              <a:t>, numerical simulations confirm significant stabilizing influence of local magnetic shear.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W7X ITG mode behaves as conventional curvature (“</a:t>
            </a:r>
            <a:r>
              <a:rPr lang="en-US" dirty="0" err="1" smtClean="0"/>
              <a:t>toroidal</a:t>
            </a:r>
            <a:r>
              <a:rPr lang="en-US" dirty="0" smtClean="0"/>
              <a:t> branch”) mode at low </a:t>
            </a:r>
            <a:r>
              <a:rPr lang="en-US" dirty="0" err="1" smtClean="0"/>
              <a:t>k</a:t>
            </a:r>
            <a:r>
              <a:rPr lang="en-US" dirty="0" smtClean="0"/>
              <a:t>, matching closely to a fictitious </a:t>
            </a:r>
            <a:r>
              <a:rPr lang="en-US" dirty="0" err="1" smtClean="0"/>
              <a:t>tokamak</a:t>
            </a:r>
            <a:r>
              <a:rPr lang="en-US" dirty="0" smtClean="0"/>
              <a:t> (s-alpha-W7X) ITG mode at the same parameter point.</a:t>
            </a:r>
          </a:p>
          <a:p>
            <a:r>
              <a:rPr lang="en-US" b="1" dirty="0" smtClean="0"/>
              <a:t>Summary</a:t>
            </a:r>
            <a:r>
              <a:rPr lang="en-US" dirty="0" smtClean="0"/>
              <a:t>: Simple “boxed” models capture the ITG mode in a flux tube.  The modes match expectations from </a:t>
            </a:r>
            <a:r>
              <a:rPr lang="en-US" dirty="0" err="1" smtClean="0"/>
              <a:t>Tokamak</a:t>
            </a:r>
            <a:r>
              <a:rPr lang="en-US" dirty="0" smtClean="0"/>
              <a:t> calculation at a similar parameter point.</a:t>
            </a:r>
          </a:p>
          <a:p>
            <a:pPr lvl="1"/>
            <a:r>
              <a:rPr lang="en-US" dirty="0" smtClean="0"/>
              <a:t>Exotic </a:t>
            </a:r>
            <a:r>
              <a:rPr lang="en-US" dirty="0" err="1" smtClean="0"/>
              <a:t>stellarator</a:t>
            </a:r>
            <a:r>
              <a:rPr lang="en-US" dirty="0" smtClean="0"/>
              <a:t> geometry effects do not seem to strongly effect the ITG mode.</a:t>
            </a:r>
          </a:p>
          <a:p>
            <a:pPr lvl="1"/>
            <a:r>
              <a:rPr lang="en-US" dirty="0" smtClean="0"/>
              <a:t>We can</a:t>
            </a:r>
            <a:r>
              <a:rPr lang="en-US" dirty="0" smtClean="0"/>
              <a:t> hope to understand </a:t>
            </a:r>
            <a:r>
              <a:rPr lang="en-US" dirty="0" smtClean="0"/>
              <a:t>the turbulence with existing theoretical machinery (+ epsilon)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-alpha-squa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" y="1685276"/>
            <a:ext cx="8931772" cy="4044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Turbulence in </a:t>
            </a:r>
            <a:r>
              <a:rPr lang="en-US" dirty="0" err="1" smtClean="0"/>
              <a:t>stellarators</a:t>
            </a:r>
            <a:r>
              <a:rPr lang="en-US" dirty="0" smtClean="0"/>
              <a:t> is localized along the magnetic field (W7X)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9659" y="5895056"/>
            <a:ext cx="422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Black contours show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000000"/>
                </a:solidFill>
              </a:rPr>
              <a:t>local magnetic shear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977" y="6324450"/>
            <a:ext cx="877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P. </a:t>
            </a:r>
            <a:r>
              <a:rPr lang="en-US" dirty="0" err="1" smtClean="0"/>
              <a:t>Xanthopoulos</a:t>
            </a:r>
            <a:r>
              <a:rPr lang="en-US" dirty="0" smtClean="0"/>
              <a:t>; see [P </a:t>
            </a:r>
            <a:r>
              <a:rPr lang="en-US" dirty="0" err="1" smtClean="0"/>
              <a:t>Helander</a:t>
            </a:r>
            <a:r>
              <a:rPr lang="en-US" dirty="0" smtClean="0"/>
              <a:t> et al 2012 Plasma Phys. Control. Fusion 54 124009]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-alpha-squa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" y="1741603"/>
            <a:ext cx="8931772" cy="3931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Turbulence in </a:t>
            </a:r>
            <a:r>
              <a:rPr lang="en-US" dirty="0" err="1" smtClean="0"/>
              <a:t>stellarators</a:t>
            </a:r>
            <a:r>
              <a:rPr lang="en-US" dirty="0" smtClean="0"/>
              <a:t> is localized along the magnetic field (W7X)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977" y="6324450"/>
            <a:ext cx="877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P. </a:t>
            </a:r>
            <a:r>
              <a:rPr lang="en-US" dirty="0" err="1" smtClean="0"/>
              <a:t>Xanthopoulos</a:t>
            </a:r>
            <a:r>
              <a:rPr lang="en-US" dirty="0" smtClean="0"/>
              <a:t>; see [P </a:t>
            </a:r>
            <a:r>
              <a:rPr lang="en-US" dirty="0" err="1" smtClean="0"/>
              <a:t>Helander</a:t>
            </a:r>
            <a:r>
              <a:rPr lang="en-US" dirty="0" smtClean="0"/>
              <a:t> et al 2012 Plasma Phys. Control. Fusion 54 124009]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09124" y="5881250"/>
            <a:ext cx="391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Black contours show</a:t>
            </a:r>
            <a:r>
              <a:rPr lang="en-US" b="1" i="1" dirty="0" smtClean="0">
                <a:solidFill>
                  <a:srgbClr val="FF0000"/>
                </a:solidFill>
              </a:rPr>
              <a:t> normal curvature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Localization of Turbulence</a:t>
            </a:r>
          </a:p>
          <a:p>
            <a:r>
              <a:rPr lang="en-US" dirty="0" smtClean="0"/>
              <a:t>Part I: Local Magnetic Shear*</a:t>
            </a:r>
          </a:p>
          <a:p>
            <a:pPr lvl="1"/>
            <a:r>
              <a:rPr lang="en-US" dirty="0" smtClean="0"/>
              <a:t>Model integral equation</a:t>
            </a:r>
          </a:p>
          <a:p>
            <a:pPr lvl="1"/>
            <a:r>
              <a:rPr lang="en-US" dirty="0" smtClean="0"/>
              <a:t>Numerical experiments with Gene</a:t>
            </a:r>
          </a:p>
          <a:p>
            <a:r>
              <a:rPr lang="en-US" dirty="0" smtClean="0"/>
              <a:t>Part II: “Bad curvature” wells</a:t>
            </a:r>
          </a:p>
          <a:p>
            <a:pPr lvl="1"/>
            <a:r>
              <a:rPr lang="en-US" dirty="0" smtClean="0"/>
              <a:t>“Boxing” or “Ballooning?”</a:t>
            </a:r>
          </a:p>
          <a:p>
            <a:pPr lvl="1"/>
            <a:r>
              <a:rPr lang="en-US" dirty="0" smtClean="0"/>
              <a:t>SA-W7X: looks like a </a:t>
            </a:r>
            <a:r>
              <a:rPr lang="en-US" dirty="0" err="1" smtClean="0"/>
              <a:t>tokamak</a:t>
            </a:r>
            <a:r>
              <a:rPr lang="en-US" dirty="0" smtClean="0"/>
              <a:t>, feels like W7X</a:t>
            </a:r>
          </a:p>
          <a:p>
            <a:r>
              <a:rPr lang="en-US" dirty="0" smtClean="0"/>
              <a:t>Part III: Nonlinear theory (TBC)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7136" y="6364445"/>
            <a:ext cx="584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*[R. E. Waltz and A. H. Boozer, Phys. Fluids B 5, 2201 (1993)]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57863" y="2555951"/>
          <a:ext cx="7430475" cy="2788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259"/>
                <a:gridCol w="3480391"/>
                <a:gridCol w="2476825"/>
              </a:tblGrid>
              <a:tr h="4565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Branch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Identifying</a:t>
                      </a:r>
                      <a:r>
                        <a:rPr lang="en-US" sz="2000" baseline="0" dirty="0" smtClean="0"/>
                        <a:t> Features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Stabilization Criterion</a:t>
                      </a:r>
                      <a:endParaRPr lang="en-US" sz="2000" dirty="0"/>
                    </a:p>
                  </a:txBody>
                  <a:tcPr/>
                </a:tc>
              </a:tr>
              <a:tr h="108743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Toroidal</a:t>
                      </a:r>
                      <a:r>
                        <a:rPr lang="en-US" sz="2000" dirty="0" smtClean="0"/>
                        <a:t> ITG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 parallel </a:t>
                      </a:r>
                      <a:r>
                        <a:rPr lang="en-US" sz="2000" baseline="0" dirty="0" err="1" smtClean="0"/>
                        <a:t>wavenumber</a:t>
                      </a:r>
                      <a:r>
                        <a:rPr lang="en-US" sz="2000" baseline="0" dirty="0" smtClean="0"/>
                        <a:t> is stabilizing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12447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Slab ITG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/>
                        <a:t>most unstable mode has finite parallel </a:t>
                      </a:r>
                      <a:r>
                        <a:rPr lang="en-US" sz="2000" dirty="0" err="1" smtClean="0"/>
                        <a:t>wavenumber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13289" y="4147549"/>
            <a:ext cx="1473200" cy="38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Overture: The “Local” ITG Mode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0233" y="4125459"/>
            <a:ext cx="2946400" cy="368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560233" y="3070595"/>
            <a:ext cx="2933700" cy="368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5145" y="5653981"/>
            <a:ext cx="7962900" cy="35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9390" y="1420080"/>
            <a:ext cx="6497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Wave solution                                 </a:t>
            </a:r>
            <a:endParaRPr lang="en-US" sz="2400" dirty="0" smtClean="0"/>
          </a:p>
          <a:p>
            <a:r>
              <a:rPr lang="en-US" sz="2400" dirty="0" smtClean="0"/>
              <a:t>Dispersion </a:t>
            </a:r>
            <a:r>
              <a:rPr lang="en-US" sz="2400" dirty="0" smtClean="0"/>
              <a:t>relation:</a:t>
            </a:r>
            <a:endParaRPr lang="en-US" sz="24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65145" y="6132584"/>
            <a:ext cx="1917700" cy="393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134301" y="1461498"/>
            <a:ext cx="4114937" cy="3708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02015" y="6124551"/>
            <a:ext cx="546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[</a:t>
            </a:r>
            <a:r>
              <a:rPr lang="en-US" i="1" dirty="0" err="1" smtClean="0"/>
              <a:t>Kadomtsev</a:t>
            </a:r>
            <a:r>
              <a:rPr lang="en-US" i="1" dirty="0" smtClean="0"/>
              <a:t> &amp; </a:t>
            </a:r>
            <a:r>
              <a:rPr lang="en-US" i="1" dirty="0" err="1" smtClean="0"/>
              <a:t>Pogutse</a:t>
            </a:r>
            <a:r>
              <a:rPr lang="en-US" i="1" dirty="0" smtClean="0"/>
              <a:t>, Rev. Plasma Phys., Vol. 5 (1970)]</a:t>
            </a:r>
            <a:endParaRPr lang="en-US" i="1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704297" y="1844751"/>
            <a:ext cx="3048000" cy="3556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913289" y="3070595"/>
            <a:ext cx="147320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xLength.jpg"/>
          <p:cNvPicPr>
            <a:picLocks noChangeAspect="1"/>
          </p:cNvPicPr>
          <p:nvPr/>
        </p:nvPicPr>
        <p:blipFill>
          <a:blip r:embed="rId2"/>
          <a:srcRect l="10800" t="10909" r="9000" b="19636"/>
          <a:stretch>
            <a:fillRect/>
          </a:stretch>
        </p:blipFill>
        <p:spPr>
          <a:xfrm>
            <a:off x="6722408" y="5468647"/>
            <a:ext cx="1712657" cy="1223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Stabilizing Effect of Parallel “Localization” on Slab Mode</a:t>
            </a:r>
            <a:endParaRPr lang="en-US" dirty="0"/>
          </a:p>
        </p:txBody>
      </p:sp>
      <p:pic>
        <p:nvPicPr>
          <p:cNvPr id="4" name="Content Placeholder 3" descr="slab-eta-scan-stability-diagram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232012" y="1788854"/>
            <a:ext cx="5843228" cy="5067961"/>
          </a:xfr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27738" y="3546010"/>
            <a:ext cx="2273300" cy="838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427738" y="2596944"/>
            <a:ext cx="1104900" cy="749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427738" y="2005879"/>
            <a:ext cx="1498600" cy="3556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788209" y="5078330"/>
            <a:ext cx="1739900" cy="393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1927" y="4644267"/>
            <a:ext cx="201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Tokamak</a:t>
            </a:r>
            <a:r>
              <a:rPr lang="en-US" dirty="0" smtClean="0"/>
              <a:t> estimate:</a:t>
            </a:r>
            <a:endParaRPr lang="en-US" dirty="0"/>
          </a:p>
        </p:txBody>
      </p:sp>
      <p:sp>
        <p:nvSpPr>
          <p:cNvPr id="16" name="Double Bracket 15"/>
          <p:cNvSpPr/>
          <p:nvPr/>
        </p:nvSpPr>
        <p:spPr>
          <a:xfrm>
            <a:off x="6374276" y="4516251"/>
            <a:ext cx="2379768" cy="2257992"/>
          </a:xfrm>
          <a:prstGeom prst="bracketPair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I: Local</a:t>
            </a:r>
            <a:r>
              <a:rPr lang="en-US" i="1" dirty="0" smtClean="0"/>
              <a:t> </a:t>
            </a:r>
            <a:r>
              <a:rPr lang="en-US" dirty="0" smtClean="0"/>
              <a:t>Magnetic Shear.</a:t>
            </a:r>
            <a:endParaRPr lang="en-US" dirty="0"/>
          </a:p>
        </p:txBody>
      </p:sp>
      <p:pic>
        <p:nvPicPr>
          <p:cNvPr id="4" name="Content Placeholder 3" descr="W7X_sloc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355" b="-11355"/>
          <a:stretch>
            <a:fillRect/>
          </a:stretch>
        </p:blipFill>
        <p:spPr>
          <a:xfrm>
            <a:off x="457200" y="1241244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144" y="5713830"/>
            <a:ext cx="1265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W7X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12278</TotalTime>
  <Words>895</Words>
  <Application>Microsoft Macintosh PowerPoint</Application>
  <PresentationFormat>On-screen Show (4:3)</PresentationFormat>
  <Paragraphs>108</Paragraphs>
  <Slides>33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Stellarator in a Box: Understanding ITG turbulence in stellarator geometries</vt:lpstr>
      <vt:lpstr>W7X vs. a Tokamak</vt:lpstr>
      <vt:lpstr>W7X vs. a Tokamak (r.m.s. ϕ)</vt:lpstr>
      <vt:lpstr>Turbulence in stellarators is localized along the magnetic field (W7X)</vt:lpstr>
      <vt:lpstr>Turbulence in stellarators is localized along the magnetic field (W7X)</vt:lpstr>
      <vt:lpstr>Overview</vt:lpstr>
      <vt:lpstr>Overture: The “Local” ITG Mode</vt:lpstr>
      <vt:lpstr>Stabilizing Effect of Parallel “Localization” on Slab Mode</vt:lpstr>
      <vt:lpstr>Part I: Local Magnetic Shear.</vt:lpstr>
      <vt:lpstr>Theoretical Model* * [J W Connor et al, 1980 Plasma Phys. 22 757]</vt:lpstr>
      <vt:lpstr>Theoretical Model* * [J W Connor et al, 1980 Plasma Phys. 22 757]</vt:lpstr>
      <vt:lpstr>Theory…</vt:lpstr>
      <vt:lpstr>Integral Equation</vt:lpstr>
      <vt:lpstr>W7-X Parameters</vt:lpstr>
      <vt:lpstr>Growth rate curves (pure slab)</vt:lpstr>
      <vt:lpstr>Growth rate curves (pure slab)</vt:lpstr>
      <vt:lpstr>NCSX Linear Simulations</vt:lpstr>
      <vt:lpstr>NCSX minus curvature</vt:lpstr>
      <vt:lpstr>Eigenmode Structure for kρ ~ 1</vt:lpstr>
      <vt:lpstr>Linear Simulations using GENE W7-X (including curvature)</vt:lpstr>
      <vt:lpstr>Eigenmode Structure for kρ ~ 1 W7-X No Shear</vt:lpstr>
      <vt:lpstr>Eigenmode Structure for kρ ~ 1 W7-X with Shear</vt:lpstr>
      <vt:lpstr>How much does shear “boxing” actually matter?</vt:lpstr>
      <vt:lpstr>Part II: “Bad curvature”</vt:lpstr>
      <vt:lpstr>Curvature Landscape of W7X</vt:lpstr>
      <vt:lpstr>“S-Alpha W7X”</vt:lpstr>
      <vt:lpstr>“S-Alpha W7X”</vt:lpstr>
      <vt:lpstr>Growth Rate Comparison</vt:lpstr>
      <vt:lpstr>Growth Rate Comparison</vt:lpstr>
      <vt:lpstr>Growth Rate Comparison</vt:lpstr>
      <vt:lpstr>Growth Rate Comparison</vt:lpstr>
      <vt:lpstr>Part III: Nonlinear Theory (a preview)</vt:lpstr>
      <vt:lpstr>Conclusion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Stellarator in a Box </dc:title>
  <dc:creator>Gabriel Plunk</dc:creator>
  <cp:lastModifiedBy>Gabriel Plunk</cp:lastModifiedBy>
  <cp:revision>55</cp:revision>
  <dcterms:created xsi:type="dcterms:W3CDTF">2013-04-02T12:22:47Z</dcterms:created>
  <dcterms:modified xsi:type="dcterms:W3CDTF">2013-04-03T08:49:31Z</dcterms:modified>
</cp:coreProperties>
</file>