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Default Extension="tiff" ContentType="image/tiff"/>
  <Default Extension="gif" ContentType="image/gif"/>
  <Override PartName="/ppt/slideLayouts/slideLayout14.xml" ContentType="application/vnd.openxmlformats-officedocument.presentationml.slideLayout+xml"/>
  <Override PartName="/ppt/slides/slide70.xml" ContentType="application/vnd.openxmlformats-officedocument.presentationml.slide+xml"/>
  <Override PartName="/ppt/notesSlides/notesSlide22.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23.xml" ContentType="application/vnd.openxmlformats-officedocument.presentationml.notesSlide+xml"/>
  <Override PartName="/ppt/slideLayouts/slideLayout15.xml" ContentType="application/vnd.openxmlformats-officedocument.presentationml.slideLayout+xml"/>
  <Override PartName="/ppt/slides/slide71.xml" ContentType="application/vnd.openxmlformats-officedocument.presentationml.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Default Extension="xlsx" ContentType="application/vnd.openxmlformats-officedocument.spreadsheetml.sheet"/>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82.xml" ContentType="application/vnd.openxmlformats-officedocument.presentationml.slide+xml"/>
  <Override PartName="/ppt/slides/slide63.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notesSlides/notesSlide10.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slides/slide83.xml" ContentType="application/vnd.openxmlformats-officedocument.presentationml.slide+xml"/>
  <Override PartName="/ppt/slides/slide64.xml" ContentType="application/vnd.openxmlformats-officedocument.presentationml.slide+xml"/>
  <Override PartName="/ppt/notesSlides/notesSlide21.xml" ContentType="application/vnd.openxmlformats-officedocument.presentationml.notesSlide+xml"/>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88"/>
  </p:notesMasterIdLst>
  <p:sldIdLst>
    <p:sldId id="256" r:id="rId3"/>
    <p:sldId id="257" r:id="rId4"/>
    <p:sldId id="258" r:id="rId5"/>
    <p:sldId id="259" r:id="rId6"/>
    <p:sldId id="295" r:id="rId7"/>
    <p:sldId id="272" r:id="rId8"/>
    <p:sldId id="296" r:id="rId9"/>
    <p:sldId id="300" r:id="rId10"/>
    <p:sldId id="264" r:id="rId11"/>
    <p:sldId id="265" r:id="rId12"/>
    <p:sldId id="298" r:id="rId13"/>
    <p:sldId id="336" r:id="rId14"/>
    <p:sldId id="315" r:id="rId15"/>
    <p:sldId id="318" r:id="rId16"/>
    <p:sldId id="260" r:id="rId17"/>
    <p:sldId id="261" r:id="rId18"/>
    <p:sldId id="274" r:id="rId19"/>
    <p:sldId id="275" r:id="rId20"/>
    <p:sldId id="269" r:id="rId21"/>
    <p:sldId id="266" r:id="rId22"/>
    <p:sldId id="287" r:id="rId23"/>
    <p:sldId id="284" r:id="rId24"/>
    <p:sldId id="286" r:id="rId25"/>
    <p:sldId id="289" r:id="rId26"/>
    <p:sldId id="290" r:id="rId27"/>
    <p:sldId id="291" r:id="rId28"/>
    <p:sldId id="310" r:id="rId29"/>
    <p:sldId id="311" r:id="rId30"/>
    <p:sldId id="292" r:id="rId31"/>
    <p:sldId id="263" r:id="rId32"/>
    <p:sldId id="262" r:id="rId33"/>
    <p:sldId id="340" r:id="rId34"/>
    <p:sldId id="268" r:id="rId35"/>
    <p:sldId id="267" r:id="rId36"/>
    <p:sldId id="270" r:id="rId37"/>
    <p:sldId id="271" r:id="rId38"/>
    <p:sldId id="293" r:id="rId39"/>
    <p:sldId id="294" r:id="rId40"/>
    <p:sldId id="273" r:id="rId41"/>
    <p:sldId id="276" r:id="rId42"/>
    <p:sldId id="277" r:id="rId43"/>
    <p:sldId id="278" r:id="rId44"/>
    <p:sldId id="279" r:id="rId45"/>
    <p:sldId id="280" r:id="rId46"/>
    <p:sldId id="281" r:id="rId47"/>
    <p:sldId id="282" r:id="rId48"/>
    <p:sldId id="283" r:id="rId49"/>
    <p:sldId id="285" r:id="rId50"/>
    <p:sldId id="288" r:id="rId51"/>
    <p:sldId id="297" r:id="rId52"/>
    <p:sldId id="299" r:id="rId53"/>
    <p:sldId id="302" r:id="rId54"/>
    <p:sldId id="303" r:id="rId55"/>
    <p:sldId id="304" r:id="rId56"/>
    <p:sldId id="305" r:id="rId57"/>
    <p:sldId id="306" r:id="rId58"/>
    <p:sldId id="307" r:id="rId59"/>
    <p:sldId id="308" r:id="rId60"/>
    <p:sldId id="309" r:id="rId61"/>
    <p:sldId id="312" r:id="rId62"/>
    <p:sldId id="313" r:id="rId63"/>
    <p:sldId id="314" r:id="rId64"/>
    <p:sldId id="316" r:id="rId65"/>
    <p:sldId id="317"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7" r:id="rId84"/>
    <p:sldId id="338" r:id="rId85"/>
    <p:sldId id="339" r:id="rId86"/>
    <p:sldId id="301"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48" d="100"/>
          <a:sy n="148" d="100"/>
        </p:scale>
        <p:origin x="-13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E8F4FF-329C-144C-B4B9-2719F9C22561}" type="datetimeFigureOut">
              <a:rPr lang="en-US" smtClean="0"/>
              <a:t>4/24/13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B1EADC-47A1-1F4C-AA06-C24E89FC6A2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3FFB11-50FE-5440-8CC2-47F73E9A33D2}"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62433610"/>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LSST sensitivities</a:t>
            </a:r>
            <a:r>
              <a:rPr lang="en-US" baseline="0" dirty="0" smtClean="0"/>
              <a:t> are for 10 years of operation </a:t>
            </a:r>
          </a:p>
          <a:p>
            <a:r>
              <a:rPr lang="en-US" baseline="0" dirty="0" smtClean="0"/>
              <a:t>AB magnitudes</a:t>
            </a:r>
          </a:p>
          <a:p>
            <a:r>
              <a:rPr lang="en-US" baseline="0" dirty="0" smtClean="0"/>
              <a:t>DRM1 is a factor of 3</a:t>
            </a:r>
          </a:p>
        </p:txBody>
      </p:sp>
      <p:sp>
        <p:nvSpPr>
          <p:cNvPr id="4" name="Slide Number Placeholder 3"/>
          <p:cNvSpPr>
            <a:spLocks noGrp="1"/>
          </p:cNvSpPr>
          <p:nvPr>
            <p:ph type="sldNum" sz="quarter" idx="10"/>
          </p:nvPr>
        </p:nvSpPr>
        <p:spPr/>
        <p:txBody>
          <a:bodyPr/>
          <a:lstStyle/>
          <a:p>
            <a:fld id="{AE3FFB11-50FE-5440-8CC2-47F73E9A33D2}" type="slidenum">
              <a:rPr lang="en-US" smtClean="0"/>
              <a:pPr/>
              <a:t>27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96889472"/>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a supernova cosmology experiment, AFTA</a:t>
            </a:r>
            <a:r>
              <a:rPr lang="en-US" sz="1200" kern="1200" baseline="0" dirty="0" smtClean="0">
                <a:solidFill>
                  <a:schemeClr val="tx1"/>
                </a:solidFill>
                <a:latin typeface="+mn-lt"/>
                <a:ea typeface="+mn-ea"/>
                <a:cs typeface="+mn-cs"/>
              </a:rPr>
              <a:t> is </a:t>
            </a:r>
            <a:r>
              <a:rPr lang="en-US" sz="1200" kern="1200" dirty="0" smtClean="0">
                <a:solidFill>
                  <a:schemeClr val="tx1"/>
                </a:solidFill>
                <a:latin typeface="+mn-lt"/>
                <a:ea typeface="+mn-ea"/>
                <a:cs typeface="+mn-cs"/>
              </a:rPr>
              <a:t> close to ideal, because of the combination of collecting area, resolution, and IFU.* As a machine for WL and </a:t>
            </a:r>
            <a:r>
              <a:rPr lang="en-US" sz="1200" kern="1200" dirty="0" err="1" smtClean="0">
                <a:solidFill>
                  <a:schemeClr val="tx1"/>
                </a:solidFill>
                <a:latin typeface="+mn-lt"/>
                <a:ea typeface="+mn-ea"/>
                <a:cs typeface="+mn-cs"/>
              </a:rPr>
              <a:t>z</a:t>
            </a:r>
            <a:r>
              <a:rPr lang="en-US" sz="1200" kern="1200" dirty="0" smtClean="0">
                <a:solidFill>
                  <a:schemeClr val="tx1"/>
                </a:solidFill>
                <a:latin typeface="+mn-lt"/>
                <a:ea typeface="+mn-ea"/>
                <a:cs typeface="+mn-cs"/>
              </a:rPr>
              <a:t> = 1-2 GRS it's also close to ideal, but in 2 years of observing it will do only a fraction of what it's capable of doing.  Over that period, the narrow-deep strategy is a good complement to Euclid's (and to some extent </a:t>
            </a:r>
            <a:r>
              <a:rPr lang="en-US" sz="1200" kern="1200" dirty="0" err="1" smtClean="0">
                <a:solidFill>
                  <a:schemeClr val="tx1"/>
                </a:solidFill>
                <a:latin typeface="+mn-lt"/>
                <a:ea typeface="+mn-ea"/>
                <a:cs typeface="+mn-cs"/>
              </a:rPr>
              <a:t>LSST's</a:t>
            </a:r>
            <a:r>
              <a:rPr lang="en-US" sz="1200" kern="1200" dirty="0" smtClean="0">
                <a:solidFill>
                  <a:schemeClr val="tx1"/>
                </a:solidFill>
                <a:latin typeface="+mn-lt"/>
                <a:ea typeface="+mn-ea"/>
                <a:cs typeface="+mn-cs"/>
              </a:rPr>
              <a:t>) shallow-</a:t>
            </a:r>
            <a:r>
              <a:rPr lang="en-US" sz="1200" kern="1200" dirty="0" err="1" smtClean="0">
                <a:solidFill>
                  <a:schemeClr val="tx1"/>
                </a:solidFill>
                <a:latin typeface="+mn-lt"/>
                <a:ea typeface="+mn-ea"/>
                <a:cs typeface="+mn-cs"/>
              </a:rPr>
              <a:t>wide.At</a:t>
            </a:r>
            <a:r>
              <a:rPr lang="en-US" sz="1200" kern="1200" dirty="0" smtClean="0">
                <a:solidFill>
                  <a:schemeClr val="tx1"/>
                </a:solidFill>
                <a:latin typeface="+mn-lt"/>
                <a:ea typeface="+mn-ea"/>
                <a:cs typeface="+mn-cs"/>
              </a:rPr>
              <a:t> the end of the prime mission, we'll be in a good position to know whether it looks interesting enough to spend more time going wide-deep and what is the best way of doing so; the former depends on whether there are or are not deviations from LCDM, and the latte </a:t>
            </a:r>
            <a:r>
              <a:rPr lang="en-US" sz="1200" kern="1200" dirty="0" err="1" smtClean="0">
                <a:solidFill>
                  <a:schemeClr val="tx1"/>
                </a:solidFill>
                <a:latin typeface="+mn-lt"/>
                <a:ea typeface="+mn-ea"/>
                <a:cs typeface="+mn-cs"/>
              </a:rPr>
              <a:t>rdepends</a:t>
            </a:r>
            <a:r>
              <a:rPr lang="en-US" sz="1200" kern="1200" dirty="0" smtClean="0">
                <a:solidFill>
                  <a:schemeClr val="tx1"/>
                </a:solidFill>
                <a:latin typeface="+mn-lt"/>
                <a:ea typeface="+mn-ea"/>
                <a:cs typeface="+mn-cs"/>
              </a:rPr>
              <a:t> on what we then understand about </a:t>
            </a:r>
            <a:r>
              <a:rPr lang="en-US" sz="1200" kern="1200" dirty="0" err="1" smtClean="0">
                <a:solidFill>
                  <a:schemeClr val="tx1"/>
                </a:solidFill>
                <a:latin typeface="+mn-lt"/>
                <a:ea typeface="+mn-ea"/>
                <a:cs typeface="+mn-cs"/>
              </a:rPr>
              <a:t>systematics</a:t>
            </a:r>
            <a:r>
              <a:rPr lang="en-US" sz="1200" kern="1200" dirty="0" smtClean="0">
                <a:solidFill>
                  <a:schemeClr val="tx1"/>
                </a:solidFill>
                <a:latin typeface="+mn-lt"/>
                <a:ea typeface="+mn-ea"/>
                <a:cs typeface="+mn-cs"/>
              </a:rPr>
              <a:t> of the methods and about whether exploiting higher-order clustering or smaller scales makes WL or RSD much more powerful than we presently </a:t>
            </a:r>
            <a:r>
              <a:rPr lang="en-US" sz="1200" kern="1200" dirty="0" err="1" smtClean="0">
                <a:solidFill>
                  <a:schemeClr val="tx1"/>
                </a:solidFill>
                <a:latin typeface="+mn-lt"/>
                <a:ea typeface="+mn-ea"/>
                <a:cs typeface="+mn-cs"/>
              </a:rPr>
              <a:t>anticipate.The</a:t>
            </a:r>
            <a:r>
              <a:rPr lang="en-US" sz="1200" kern="1200" dirty="0" smtClean="0">
                <a:solidFill>
                  <a:schemeClr val="tx1"/>
                </a:solidFill>
                <a:latin typeface="+mn-lt"/>
                <a:ea typeface="+mn-ea"/>
                <a:cs typeface="+mn-cs"/>
              </a:rPr>
              <a:t> fact that WFIRST-2.4 *can* go deep gives it more flexibility in responding to long-term developments than DRM1, even if it isn't measuring many more WL shapes or galaxy </a:t>
            </a:r>
            <a:r>
              <a:rPr lang="en-US" sz="1200" kern="1200" dirty="0" err="1" smtClean="0">
                <a:solidFill>
                  <a:schemeClr val="tx1"/>
                </a:solidFill>
                <a:latin typeface="+mn-lt"/>
                <a:ea typeface="+mn-ea"/>
                <a:cs typeface="+mn-cs"/>
              </a:rPr>
              <a:t>redshifts</a:t>
            </a:r>
            <a:r>
              <a:rPr lang="en-US" sz="1200" kern="1200" dirty="0" smtClean="0">
                <a:solidFill>
                  <a:schemeClr val="tx1"/>
                </a:solidFill>
                <a:latin typeface="+mn-lt"/>
                <a:ea typeface="+mn-ea"/>
                <a:cs typeface="+mn-cs"/>
              </a:rPr>
              <a:t> per unit time.</a:t>
            </a:r>
            <a:endParaRPr lang="en-US" dirty="0"/>
          </a:p>
        </p:txBody>
      </p:sp>
      <p:sp>
        <p:nvSpPr>
          <p:cNvPr id="4" name="Slide Number Placeholder 3"/>
          <p:cNvSpPr>
            <a:spLocks noGrp="1"/>
          </p:cNvSpPr>
          <p:nvPr>
            <p:ph type="sldNum" sz="quarter" idx="10"/>
          </p:nvPr>
        </p:nvSpPr>
        <p:spPr/>
        <p:txBody>
          <a:bodyPr/>
          <a:lstStyle/>
          <a:p>
            <a:fld id="{AE3FFB11-50FE-5440-8CC2-47F73E9A33D2}" type="slidenum">
              <a:rPr lang="en-US" smtClean="0"/>
              <a:pPr/>
              <a:t>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245225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3FFB11-50FE-5440-8CC2-47F73E9A33D2}" type="slidenum">
              <a:rPr lang="en-US" smtClean="0"/>
              <a:pPr/>
              <a:t>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9498443"/>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3FFB11-50FE-5440-8CC2-47F73E9A33D2}" type="slidenum">
              <a:rPr lang="en-US" smtClean="0"/>
              <a:pPr/>
              <a:t>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9498443"/>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WIFRST will dramatically advance our knowledge of </a:t>
            </a:r>
            <a:r>
              <a:rPr lang="en-US" sz="1200" dirty="0" err="1" smtClean="0"/>
              <a:t>exoplanetary</a:t>
            </a:r>
            <a:r>
              <a:rPr lang="en-US" sz="1200" dirty="0" smtClean="0"/>
              <a:t> systems along two complementary fronts.</a:t>
            </a:r>
          </a:p>
          <a:p>
            <a:endParaRPr lang="en-US" dirty="0"/>
          </a:p>
        </p:txBody>
      </p:sp>
      <p:sp>
        <p:nvSpPr>
          <p:cNvPr id="4" name="Slide Number Placeholder 3"/>
          <p:cNvSpPr>
            <a:spLocks noGrp="1"/>
          </p:cNvSpPr>
          <p:nvPr>
            <p:ph type="sldNum" sz="quarter" idx="10"/>
          </p:nvPr>
        </p:nvSpPr>
        <p:spPr/>
        <p:txBody>
          <a:bodyPr/>
          <a:lstStyle/>
          <a:p>
            <a:fld id="{A427700F-7B60-4546-A449-1DF64E8D348E}" type="slidenum">
              <a:rPr lang="en-US" smtClean="0"/>
              <a:pPr/>
              <a:t>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3967968"/>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COSMOS quality map across</a:t>
            </a:r>
            <a:r>
              <a:rPr lang="en-US" baseline="0" dirty="0" smtClean="0"/>
              <a:t> 2000 square degrees</a:t>
            </a:r>
          </a:p>
          <a:p>
            <a:r>
              <a:rPr lang="en-US" baseline="0" dirty="0" smtClean="0"/>
              <a:t>AFTA will have more than 10 times the space density of galaxies than Euclid</a:t>
            </a:r>
            <a:endParaRPr lang="en-US" dirty="0"/>
          </a:p>
        </p:txBody>
      </p:sp>
      <p:sp>
        <p:nvSpPr>
          <p:cNvPr id="4" name="Slide Number Placeholder 3"/>
          <p:cNvSpPr>
            <a:spLocks noGrp="1"/>
          </p:cNvSpPr>
          <p:nvPr>
            <p:ph type="sldNum" sz="quarter" idx="10"/>
          </p:nvPr>
        </p:nvSpPr>
        <p:spPr/>
        <p:txBody>
          <a:bodyPr/>
          <a:lstStyle/>
          <a:p>
            <a:fld id="{A427700F-7B60-4546-A449-1DF64E8D348E}" type="slidenum">
              <a:rPr lang="en-US" smtClean="0"/>
              <a:pPr/>
              <a:t>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3967968"/>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AFTA’s superb sensitivity</a:t>
            </a:r>
            <a:r>
              <a:rPr lang="en-US" baseline="0" dirty="0" smtClean="0"/>
              <a:t> and sharp IR images will provide much higher quality lens reconstruction.  Note that this compares AFTA to Euclid in the IR.  In the optical, Euclid’s sharpness is comparable to WFIRTS IR.</a:t>
            </a:r>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1026"/>
          <p:cNvSpPr>
            <a:spLocks noGrp="1" noRot="1" noChangeAspect="1" noChangeArrowheads="1" noTextEdit="1"/>
          </p:cNvSpPr>
          <p:nvPr>
            <p:ph type="sldImg"/>
          </p:nvPr>
        </p:nvSpPr>
        <p:spPr>
          <a:solidFill>
            <a:srgbClr val="FFFFFF"/>
          </a:solidFill>
          <a:ln/>
        </p:spPr>
      </p:sp>
      <p:sp>
        <p:nvSpPr>
          <p:cNvPr id="17411" name="Rectangle 1027"/>
          <p:cNvSpPr>
            <a:spLocks noGrp="1" noChangeArrowheads="1"/>
          </p:cNvSpPr>
          <p:nvPr>
            <p:ph type="body" idx="1"/>
          </p:nvPr>
        </p:nvSpPr>
        <p:spPr>
          <a:noFill/>
          <a:ln>
            <a:solidFill>
              <a:srgbClr val="000000"/>
            </a:solidFill>
          </a:ln>
        </p:spPr>
        <p:txBody>
          <a:bodyPr lIns="89725" tIns="44862" rIns="89725" bIns="44862"/>
          <a:lstStyle/>
          <a:p>
            <a:endParaRPr lang="en-US" dirty="0" smtClean="0">
              <a:latin typeface="Arial" pitchFamily="34" charset="0"/>
              <a:ea typeface="ヒラギノ角ゴ Pro W3"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Subaru</a:t>
            </a:r>
            <a:r>
              <a:rPr lang="en-US" baseline="0" dirty="0" smtClean="0"/>
              <a:t> image</a:t>
            </a:r>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Subaru</a:t>
            </a:r>
            <a:r>
              <a:rPr lang="en-US" baseline="0" dirty="0" smtClean="0"/>
              <a:t> image</a:t>
            </a:r>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AFTA</a:t>
            </a:r>
            <a:r>
              <a:rPr lang="en-US" baseline="0" dirty="0" smtClean="0"/>
              <a:t> 2.4 meter telescope enables it to image a factor of 3 deeper to find afterglows of GW events</a:t>
            </a:r>
          </a:p>
          <a:p>
            <a:r>
              <a:rPr lang="en-US" baseline="0" dirty="0" smtClean="0"/>
              <a:t>AFTA 2.4 meter survey is well matched to LSST depth to characterize unusual transients</a:t>
            </a:r>
          </a:p>
          <a:p>
            <a:endParaRPr lang="en-US" dirty="0"/>
          </a:p>
        </p:txBody>
      </p:sp>
      <p:sp>
        <p:nvSpPr>
          <p:cNvPr id="4" name="Slide Number Placeholder 3"/>
          <p:cNvSpPr>
            <a:spLocks noGrp="1"/>
          </p:cNvSpPr>
          <p:nvPr>
            <p:ph type="sldNum" sz="quarter" idx="10"/>
          </p:nvPr>
        </p:nvSpPr>
        <p:spPr/>
        <p:txBody>
          <a:bodyPr/>
          <a:lstStyle/>
          <a:p>
            <a:fld id="{A427700F-7B60-4546-A449-1DF64E8D348E}" type="slidenum">
              <a:rPr lang="en-US" smtClean="0"/>
              <a:pPr/>
              <a:t>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3967968"/>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Subaru</a:t>
            </a:r>
            <a:r>
              <a:rPr lang="en-US" baseline="0" dirty="0" smtClean="0"/>
              <a:t> image</a:t>
            </a:r>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WIFRST will dramatically advance our knowledge of </a:t>
            </a:r>
            <a:r>
              <a:rPr lang="en-US" sz="1200" dirty="0" err="1" smtClean="0"/>
              <a:t>exoplanetary</a:t>
            </a:r>
            <a:r>
              <a:rPr lang="en-US" sz="1200" dirty="0" smtClean="0"/>
              <a:t> systems along two complementary fronts.</a:t>
            </a:r>
          </a:p>
          <a:p>
            <a:endParaRPr lang="en-US" dirty="0"/>
          </a:p>
        </p:txBody>
      </p:sp>
      <p:sp>
        <p:nvSpPr>
          <p:cNvPr id="4" name="Slide Number Placeholder 3"/>
          <p:cNvSpPr>
            <a:spLocks noGrp="1"/>
          </p:cNvSpPr>
          <p:nvPr>
            <p:ph type="sldNum" sz="quarter" idx="10"/>
          </p:nvPr>
        </p:nvSpPr>
        <p:spPr/>
        <p:txBody>
          <a:bodyPr/>
          <a:lstStyle/>
          <a:p>
            <a:fld id="{A427700F-7B60-4546-A449-1DF64E8D348E}"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3967968"/>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higher surface</a:t>
            </a:r>
            <a:r>
              <a:rPr lang="en-US" baseline="0" dirty="0" smtClean="0"/>
              <a:t> density of lensing (2-3 times higher than DRM1)</a:t>
            </a:r>
          </a:p>
          <a:p>
            <a:r>
              <a:rPr lang="en-US" baseline="0" dirty="0" smtClean="0"/>
              <a:t>Much larger redshift range for spectroscopic survey (OIII extends reach to z =3)</a:t>
            </a:r>
          </a:p>
          <a:p>
            <a:r>
              <a:rPr lang="en-US" baseline="0" dirty="0" smtClean="0"/>
              <a:t>Significantly improved ability to characterize SN</a:t>
            </a:r>
            <a:endParaRPr lang="en-US" dirty="0"/>
          </a:p>
        </p:txBody>
      </p:sp>
      <p:sp>
        <p:nvSpPr>
          <p:cNvPr id="4" name="Slide Number Placeholder 3"/>
          <p:cNvSpPr>
            <a:spLocks noGrp="1"/>
          </p:cNvSpPr>
          <p:nvPr>
            <p:ph type="sldNum" sz="quarter" idx="10"/>
          </p:nvPr>
        </p:nvSpPr>
        <p:spPr/>
        <p:txBody>
          <a:bodyPr/>
          <a:lstStyle/>
          <a:p>
            <a:fld id="{A427700F-7B60-4546-A449-1DF64E8D348E}" type="slidenum">
              <a:rPr lang="en-US" smtClean="0"/>
              <a:pPr/>
              <a:t>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396796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452146"/>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COSMOS quality map across</a:t>
            </a:r>
            <a:r>
              <a:rPr lang="en-US" baseline="0" dirty="0" smtClean="0"/>
              <a:t> 2000 square degrees</a:t>
            </a:r>
          </a:p>
          <a:p>
            <a:r>
              <a:rPr lang="en-US" baseline="0" dirty="0" smtClean="0"/>
              <a:t>AFTA will have more than 10 times the space density of galaxies than Euclid</a:t>
            </a:r>
          </a:p>
          <a:p>
            <a:r>
              <a:rPr lang="en-US" baseline="0" dirty="0" smtClean="0"/>
              <a:t>MD: the font size on these summary slides are too small for projected slides.</a:t>
            </a:r>
            <a:endParaRPr lang="en-US" dirty="0"/>
          </a:p>
        </p:txBody>
      </p:sp>
      <p:sp>
        <p:nvSpPr>
          <p:cNvPr id="4" name="Slide Number Placeholder 3"/>
          <p:cNvSpPr>
            <a:spLocks noGrp="1"/>
          </p:cNvSpPr>
          <p:nvPr>
            <p:ph type="sldNum" sz="quarter" idx="10"/>
          </p:nvPr>
        </p:nvSpPr>
        <p:spPr/>
        <p:txBody>
          <a:bodyPr/>
          <a:lstStyle/>
          <a:p>
            <a:fld id="{A427700F-7B60-4546-A449-1DF64E8D348E}"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396796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452146"/>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pPr/>
              <a:t>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823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FD48F9-E9F2-C544-9E00-22BE9DEA73D4}"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FD48F9-E9F2-C544-9E00-22BE9DEA73D4}"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FD48F9-E9F2-C544-9E00-22BE9DEA73D4}"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0AD9-4E89-4DCF-9A0E-F854D6481321}" type="datetime1">
              <a:rPr lang="en-US" smtClean="0">
                <a:solidFill>
                  <a:prstClr val="black">
                    <a:tint val="75000"/>
                  </a:prstClr>
                </a:solidFill>
              </a:rPr>
              <a:pPr/>
              <a:t>4/23/13</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010ABB-1825-433F-8CDA-373834B1016A}" type="datetime1">
              <a:rPr lang="en-US" smtClean="0"/>
              <a:pPr/>
              <a:t>4/23/13</a:t>
            </a:fld>
            <a:endParaRPr lang="en-US"/>
          </a:p>
        </p:txBody>
      </p:sp>
      <p:sp>
        <p:nvSpPr>
          <p:cNvPr id="6" name="Slide Number Placeholder 5"/>
          <p:cNvSpPr>
            <a:spLocks noGrp="1"/>
          </p:cNvSpPr>
          <p:nvPr>
            <p:ph type="sldNum" sz="quarter" idx="12"/>
          </p:nvPr>
        </p:nvSpPr>
        <p:spPr/>
        <p:txBody>
          <a:bodyPr/>
          <a:lstStyle/>
          <a:p>
            <a:fld id="{4636E928-EAC1-6145-BF75-3D5A899E759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F19E9-0BD8-435C-9513-905786AB9D49}" type="datetime1">
              <a:rPr lang="en-US" smtClean="0"/>
              <a:pPr/>
              <a:t>4/23/13</a:t>
            </a:fld>
            <a:endParaRPr lang="en-US"/>
          </a:p>
        </p:txBody>
      </p:sp>
      <p:sp>
        <p:nvSpPr>
          <p:cNvPr id="4" name="Slide Number Placeholder 3"/>
          <p:cNvSpPr>
            <a:spLocks noGrp="1"/>
          </p:cNvSpPr>
          <p:nvPr>
            <p:ph type="sldNum" sz="quarter" idx="12"/>
          </p:nvPr>
        </p:nvSpPr>
        <p:spPr/>
        <p:txBody>
          <a:bodyPr/>
          <a:lstStyle/>
          <a:p>
            <a:fld id="{4636E928-EAC1-6145-BF75-3D5A899E759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3C39BC-76EF-4594-B066-3F8E7042DF4B}" type="datetime1">
              <a:rPr lang="en-US" smtClean="0"/>
              <a:pPr/>
              <a:t>4/23/13</a:t>
            </a:fld>
            <a:endParaRPr lang="en-US"/>
          </a:p>
        </p:txBody>
      </p:sp>
      <p:sp>
        <p:nvSpPr>
          <p:cNvPr id="5" name="Slide Number Placeholder 4"/>
          <p:cNvSpPr>
            <a:spLocks noGrp="1"/>
          </p:cNvSpPr>
          <p:nvPr>
            <p:ph type="sldNum" sz="quarter" idx="12"/>
          </p:nvPr>
        </p:nvSpPr>
        <p:spPr/>
        <p:txBody>
          <a:bodyPr/>
          <a:lstStyle/>
          <a:p>
            <a:fld id="{4636E928-EAC1-6145-BF75-3D5A899E759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FD48F9-E9F2-C544-9E00-22BE9DEA73D4}"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FD48F9-E9F2-C544-9E00-22BE9DEA73D4}"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FD48F9-E9F2-C544-9E00-22BE9DEA73D4}" type="datetimeFigureOut">
              <a:rPr lang="en-US" smtClean="0"/>
              <a:t>4/24/13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FD48F9-E9F2-C544-9E00-22BE9DEA73D4}" type="datetimeFigureOut">
              <a:rPr lang="en-US" smtClean="0"/>
              <a:t>4/24/13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FD48F9-E9F2-C544-9E00-22BE9DEA73D4}" type="datetimeFigureOut">
              <a:rPr lang="en-US" smtClean="0"/>
              <a:t>4/24/13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D48F9-E9F2-C544-9E00-22BE9DEA73D4}" type="datetimeFigureOut">
              <a:rPr lang="en-US" smtClean="0"/>
              <a:t>4/24/13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FD48F9-E9F2-C544-9E00-22BE9DEA73D4}" type="datetimeFigureOut">
              <a:rPr lang="en-US" smtClean="0"/>
              <a:t>4/24/13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FD48F9-E9F2-C544-9E00-22BE9DEA73D4}" type="datetimeFigureOut">
              <a:rPr lang="en-US" smtClean="0"/>
              <a:t>4/24/13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333A1-545F-7346-848E-FBDDD8E7037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D48F9-E9F2-C544-9E00-22BE9DEA73D4}" type="datetimeFigureOut">
              <a:rPr lang="en-US" smtClean="0"/>
              <a:t>4/24/13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333A1-545F-7346-848E-FBDDD8E7037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28EAA-593F-4A19-9A4E-3B7542CCED0F}" type="datetime1">
              <a:rPr lang="en-US" smtClean="0">
                <a:solidFill>
                  <a:prstClr val="black">
                    <a:tint val="75000"/>
                  </a:prstClr>
                </a:solidFill>
              </a:rPr>
              <a:pPr/>
              <a:t>4/23/13</a:t>
            </a:fld>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6E928-EAC1-6145-BF75-3D5A899E7590}"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4.png"/><Relationship Id="rId5"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4.png"/><Relationship Id="rId5"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emf"/></Relationships>
</file>

<file path=ppt/slides/_rels/slide29.xml.rels><?xml version="1.0" encoding="UTF-8" standalone="yes"?>
<Relationships xmlns="http://schemas.openxmlformats.org/package/2006/relationships"><Relationship Id="rId46" Type="http://schemas.openxmlformats.org/officeDocument/2006/relationships/image" Target="../media/image77.jpeg"/><Relationship Id="rId47" Type="http://schemas.openxmlformats.org/officeDocument/2006/relationships/image" Target="../media/image78.tiff"/><Relationship Id="rId20" Type="http://schemas.openxmlformats.org/officeDocument/2006/relationships/image" Target="../media/image51.jpeg"/><Relationship Id="rId21" Type="http://schemas.openxmlformats.org/officeDocument/2006/relationships/image" Target="../media/image52.png"/><Relationship Id="rId22" Type="http://schemas.openxmlformats.org/officeDocument/2006/relationships/image" Target="../media/image53.jpeg"/><Relationship Id="rId23" Type="http://schemas.openxmlformats.org/officeDocument/2006/relationships/image" Target="../media/image54.jpeg"/><Relationship Id="rId24" Type="http://schemas.openxmlformats.org/officeDocument/2006/relationships/image" Target="../media/image55.jpeg"/><Relationship Id="rId25" Type="http://schemas.openxmlformats.org/officeDocument/2006/relationships/image" Target="../media/image56.jpeg"/><Relationship Id="rId26" Type="http://schemas.openxmlformats.org/officeDocument/2006/relationships/image" Target="../media/image57.jpeg"/><Relationship Id="rId27" Type="http://schemas.openxmlformats.org/officeDocument/2006/relationships/image" Target="../media/image58.jpeg"/><Relationship Id="rId28" Type="http://schemas.openxmlformats.org/officeDocument/2006/relationships/image" Target="../media/image59.jpeg"/><Relationship Id="rId2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33.tiff"/><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30" Type="http://schemas.openxmlformats.org/officeDocument/2006/relationships/image" Target="../media/image61.jpeg"/><Relationship Id="rId31" Type="http://schemas.openxmlformats.org/officeDocument/2006/relationships/image" Target="../media/image62.jpeg"/><Relationship Id="rId32" Type="http://schemas.openxmlformats.org/officeDocument/2006/relationships/image" Target="../media/image63.jpeg"/><Relationship Id="rId9" Type="http://schemas.openxmlformats.org/officeDocument/2006/relationships/image" Target="../media/image40.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33" Type="http://schemas.openxmlformats.org/officeDocument/2006/relationships/image" Target="../media/image64.png"/><Relationship Id="rId34" Type="http://schemas.openxmlformats.org/officeDocument/2006/relationships/image" Target="../media/image65.jpeg"/><Relationship Id="rId35" Type="http://schemas.openxmlformats.org/officeDocument/2006/relationships/image" Target="../media/image66.gif"/><Relationship Id="rId36" Type="http://schemas.openxmlformats.org/officeDocument/2006/relationships/image" Target="../media/image67.jpeg"/><Relationship Id="rId10" Type="http://schemas.openxmlformats.org/officeDocument/2006/relationships/image" Target="../media/image41.jpeg"/><Relationship Id="rId11" Type="http://schemas.openxmlformats.org/officeDocument/2006/relationships/image" Target="../media/image42.jpeg"/><Relationship Id="rId12" Type="http://schemas.openxmlformats.org/officeDocument/2006/relationships/image" Target="../media/image43.png"/><Relationship Id="rId13" Type="http://schemas.openxmlformats.org/officeDocument/2006/relationships/image" Target="../media/image44.jpeg"/><Relationship Id="rId14" Type="http://schemas.openxmlformats.org/officeDocument/2006/relationships/image" Target="../media/image45.jpeg"/><Relationship Id="rId15" Type="http://schemas.openxmlformats.org/officeDocument/2006/relationships/image" Target="../media/image46.jpeg"/><Relationship Id="rId16" Type="http://schemas.openxmlformats.org/officeDocument/2006/relationships/image" Target="../media/image47.jpeg"/><Relationship Id="rId17" Type="http://schemas.openxmlformats.org/officeDocument/2006/relationships/image" Target="../media/image48.jpeg"/><Relationship Id="rId18" Type="http://schemas.openxmlformats.org/officeDocument/2006/relationships/image" Target="../media/image49.jpeg"/><Relationship Id="rId19" Type="http://schemas.openxmlformats.org/officeDocument/2006/relationships/image" Target="../media/image50.jpeg"/><Relationship Id="rId37" Type="http://schemas.openxmlformats.org/officeDocument/2006/relationships/image" Target="../media/image68.jpeg"/><Relationship Id="rId38" Type="http://schemas.openxmlformats.org/officeDocument/2006/relationships/image" Target="../media/image69.jpeg"/><Relationship Id="rId39" Type="http://schemas.openxmlformats.org/officeDocument/2006/relationships/image" Target="../media/image70.jpeg"/><Relationship Id="rId40" Type="http://schemas.openxmlformats.org/officeDocument/2006/relationships/image" Target="../media/image71.jpeg"/><Relationship Id="rId41" Type="http://schemas.openxmlformats.org/officeDocument/2006/relationships/image" Target="../media/image72.jpeg"/><Relationship Id="rId42" Type="http://schemas.openxmlformats.org/officeDocument/2006/relationships/image" Target="../media/image73.jpeg"/><Relationship Id="rId43" Type="http://schemas.openxmlformats.org/officeDocument/2006/relationships/image" Target="../media/image74.jpeg"/><Relationship Id="rId44" Type="http://schemas.openxmlformats.org/officeDocument/2006/relationships/image" Target="../media/image75.jpeg"/><Relationship Id="rId45" Type="http://schemas.openxmlformats.org/officeDocument/2006/relationships/image" Target="../media/image7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png"/><Relationship Id="rId8"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37.xml.rels><?xml version="1.0" encoding="UTF-8" standalone="yes"?>
<Relationships xmlns="http://schemas.openxmlformats.org/package/2006/relationships"><Relationship Id="rId3" Type="http://schemas.openxmlformats.org/officeDocument/2006/relationships/image" Target="../media/image88.tiff"/><Relationship Id="rId4" Type="http://schemas.openxmlformats.org/officeDocument/2006/relationships/image" Target="../media/image89.tiff"/><Relationship Id="rId5" Type="http://schemas.openxmlformats.org/officeDocument/2006/relationships/image" Target="../media/image90.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1.emf"/></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 Id="rId3" Type="http://schemas.openxmlformats.org/officeDocument/2006/relationships/hyperlink" Target="http://hubblesite.org/newscenter/archive/releases/2004/33/image/c/"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0.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5.png"/><Relationship Id="rId3" Type="http://schemas.openxmlformats.org/officeDocument/2006/relationships/image" Target="../media/image10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package" Target="../embeddings/Microsoft_Excel_Sheet1.xlsx"/></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9.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nasa.gov/pdf/484498main_SMD%20HANDBOOK%2008-FEB-2008%20.pdf" TargetMode="External"/><Relationship Id="rId3" Type="http://schemas.openxmlformats.org/officeDocument/2006/relationships/image" Target="../media/image11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12.xml"/><Relationship Id="rId2" Type="http://schemas.openxmlformats.org/officeDocument/2006/relationships/image" Target="../media/image1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0.jpeg"/><Relationship Id="rId5" Type="http://schemas.openxmlformats.org/officeDocument/2006/relationships/image" Target="../media/image118.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15.xml"/><Relationship Id="rId2" Type="http://schemas.openxmlformats.org/officeDocument/2006/relationships/image" Target="../media/image11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2.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3.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8010" y="6217043"/>
            <a:ext cx="6400800" cy="1752600"/>
          </a:xfrm>
        </p:spPr>
        <p:txBody>
          <a:bodyPr/>
          <a:lstStyle/>
          <a:p>
            <a:r>
              <a:rPr lang="en-US" dirty="0" smtClean="0"/>
              <a:t>David </a:t>
            </a:r>
            <a:r>
              <a:rPr lang="en-US" dirty="0" err="1" smtClean="0"/>
              <a:t>Spergel</a:t>
            </a:r>
            <a:endParaRPr lang="en-US" dirty="0"/>
          </a:p>
        </p:txBody>
      </p:sp>
      <p:pic>
        <p:nvPicPr>
          <p:cNvPr id="4" name="Picture 3"/>
          <p:cNvPicPr>
            <a:picLocks noChangeAspect="1" noChangeArrowheads="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6200000">
            <a:off x="-1629591" y="1575889"/>
            <a:ext cx="6259292" cy="302301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itle 1"/>
          <p:cNvSpPr txBox="1">
            <a:spLocks/>
          </p:cNvSpPr>
          <p:nvPr/>
        </p:nvSpPr>
        <p:spPr>
          <a:xfrm>
            <a:off x="858088" y="0"/>
            <a:ext cx="7384920" cy="1470025"/>
          </a:xfrm>
          <a:prstGeom prst="rect">
            <a:avLst/>
          </a:prstGeom>
        </p:spPr>
        <p:txBody>
          <a:bodyPr vert="horz" lIns="91440" tIns="45720" rIns="91440" bIns="45720" rtlCol="0" anchor="ctr">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AFTA Telescope: A Tool to Address the Big Questions in Astronomy</a:t>
            </a:r>
          </a:p>
        </p:txBody>
      </p:sp>
      <p:pic>
        <p:nvPicPr>
          <p:cNvPr id="10" name="Picture 7"/>
          <p:cNvPicPr>
            <a:picLocks noChangeArrowheads="1"/>
          </p:cNvPicPr>
          <p:nvPr/>
        </p:nvPicPr>
        <p:blipFill>
          <a:blip r:embed="rId3"/>
          <a:srcRect/>
          <a:stretch>
            <a:fillRect/>
          </a:stretch>
        </p:blipFill>
        <p:spPr bwMode="auto">
          <a:xfrm>
            <a:off x="4700434" y="1470024"/>
            <a:ext cx="4443565" cy="2445079"/>
          </a:xfrm>
          <a:prstGeom prst="rect">
            <a:avLst/>
          </a:prstGeom>
          <a:noFill/>
          <a:ln w="9525">
            <a:noFill/>
            <a:miter lim="800000"/>
            <a:headEnd/>
            <a:tailEnd/>
          </a:ln>
        </p:spPr>
      </p:pic>
      <p:pic>
        <p:nvPicPr>
          <p:cNvPr id="12" name="Picture 11"/>
          <p:cNvPicPr>
            <a:picLocks noChangeAspect="1"/>
          </p:cNvPicPr>
          <p:nvPr/>
        </p:nvPicPr>
        <p:blipFill>
          <a:blip r:embed="rId4"/>
          <a:stretch>
            <a:fillRect/>
          </a:stretch>
        </p:blipFill>
        <p:spPr>
          <a:xfrm>
            <a:off x="4700435" y="3915103"/>
            <a:ext cx="4443565" cy="2773644"/>
          </a:xfrm>
          <a:prstGeom prst="rect">
            <a:avLst/>
          </a:prstGeom>
        </p:spPr>
      </p:pic>
      <p:sp>
        <p:nvSpPr>
          <p:cNvPr id="13" name="TextBox 12"/>
          <p:cNvSpPr txBox="1"/>
          <p:nvPr/>
        </p:nvSpPr>
        <p:spPr>
          <a:xfrm>
            <a:off x="5106274" y="5488419"/>
            <a:ext cx="3942105" cy="1200328"/>
          </a:xfrm>
          <a:prstGeom prst="rect">
            <a:avLst/>
          </a:prstGeom>
          <a:noFill/>
        </p:spPr>
        <p:txBody>
          <a:bodyPr wrap="none" rtlCol="0">
            <a:spAutoFit/>
          </a:bodyPr>
          <a:lstStyle/>
          <a:p>
            <a:pPr>
              <a:buFont typeface="Arial"/>
              <a:buChar char="•"/>
            </a:pPr>
            <a:r>
              <a:rPr lang="en-US" sz="2400" dirty="0" smtClean="0">
                <a:solidFill>
                  <a:schemeClr val="bg1"/>
                </a:solidFill>
              </a:rPr>
              <a:t>Are there other solar systems</a:t>
            </a:r>
          </a:p>
          <a:p>
            <a:r>
              <a:rPr lang="en-US" sz="2400" dirty="0" smtClean="0">
                <a:solidFill>
                  <a:schemeClr val="bg1"/>
                </a:solidFill>
              </a:rPr>
              <a:t> like our own?</a:t>
            </a:r>
          </a:p>
          <a:p>
            <a:pPr>
              <a:buFont typeface="Arial"/>
              <a:buChar char="•"/>
            </a:pPr>
            <a:r>
              <a:rPr lang="en-US" sz="2400" dirty="0" smtClean="0">
                <a:solidFill>
                  <a:schemeClr val="bg1"/>
                </a:solidFill>
              </a:rPr>
              <a:t>Are we alone?</a:t>
            </a:r>
            <a:endParaRPr lang="en-US" sz="2400" dirty="0">
              <a:solidFill>
                <a:schemeClr val="bg1"/>
              </a:solidFill>
            </a:endParaRPr>
          </a:p>
        </p:txBody>
      </p:sp>
      <p:sp>
        <p:nvSpPr>
          <p:cNvPr id="14" name="TextBox 13"/>
          <p:cNvSpPr txBox="1"/>
          <p:nvPr/>
        </p:nvSpPr>
        <p:spPr>
          <a:xfrm>
            <a:off x="4834758" y="2747744"/>
            <a:ext cx="4519186" cy="1569660"/>
          </a:xfrm>
          <a:prstGeom prst="rect">
            <a:avLst/>
          </a:prstGeom>
          <a:noFill/>
        </p:spPr>
        <p:txBody>
          <a:bodyPr wrap="none" rtlCol="0">
            <a:spAutoFit/>
          </a:bodyPr>
          <a:lstStyle/>
          <a:p>
            <a:pPr>
              <a:buFont typeface="Arial"/>
              <a:buChar char="•"/>
            </a:pPr>
            <a:r>
              <a:rPr lang="en-US" sz="2400" dirty="0" smtClean="0">
                <a:solidFill>
                  <a:srgbClr val="FFFFFF"/>
                </a:solidFill>
              </a:rPr>
              <a:t>What is the fate of the universe?</a:t>
            </a:r>
          </a:p>
          <a:p>
            <a:pPr>
              <a:buFont typeface="Arial"/>
              <a:buChar char="•"/>
            </a:pPr>
            <a:r>
              <a:rPr lang="en-US" sz="2400" dirty="0" smtClean="0">
                <a:solidFill>
                  <a:srgbClr val="FFFFFF"/>
                </a:solidFill>
              </a:rPr>
              <a:t>What is the nature of space-time?</a:t>
            </a:r>
          </a:p>
          <a:p>
            <a:pPr>
              <a:buFont typeface="Arial"/>
              <a:buChar char="•"/>
            </a:pPr>
            <a:r>
              <a:rPr lang="en-US" sz="2400" dirty="0" smtClean="0">
                <a:solidFill>
                  <a:srgbClr val="FFFFFF"/>
                </a:solidFill>
              </a:rPr>
              <a:t>How did this complex universe of</a:t>
            </a:r>
          </a:p>
          <a:p>
            <a:r>
              <a:rPr lang="en-US" sz="2400" dirty="0" smtClean="0">
                <a:solidFill>
                  <a:srgbClr val="FFFFFF"/>
                </a:solidFill>
              </a:rPr>
              <a:t>stars and galaxies emerge?</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6200000">
            <a:off x="-1629591" y="1575889"/>
            <a:ext cx="6259292" cy="302301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itle 1"/>
          <p:cNvSpPr>
            <a:spLocks noGrp="1"/>
          </p:cNvSpPr>
          <p:nvPr>
            <p:ph type="title"/>
          </p:nvPr>
        </p:nvSpPr>
        <p:spPr>
          <a:xfrm>
            <a:off x="-11453" y="-42250"/>
            <a:ext cx="8229600" cy="1143000"/>
          </a:xfrm>
        </p:spPr>
        <p:txBody>
          <a:bodyPr>
            <a:noAutofit/>
          </a:bodyPr>
          <a:lstStyle/>
          <a:p>
            <a:r>
              <a:rPr lang="en-US" sz="3600" b="1" i="1" dirty="0" smtClean="0"/>
              <a:t>AFTA Instruments</a:t>
            </a:r>
            <a:endParaRPr lang="en-US" sz="3600" b="1" i="1" dirty="0"/>
          </a:p>
        </p:txBody>
      </p:sp>
      <p:sp>
        <p:nvSpPr>
          <p:cNvPr id="7" name="TextBox 6"/>
          <p:cNvSpPr txBox="1"/>
          <p:nvPr/>
        </p:nvSpPr>
        <p:spPr>
          <a:xfrm>
            <a:off x="2864229" y="957724"/>
            <a:ext cx="6279771" cy="2831544"/>
          </a:xfrm>
          <a:prstGeom prst="rect">
            <a:avLst/>
          </a:prstGeom>
          <a:solidFill>
            <a:srgbClr val="F79646"/>
          </a:solidFill>
        </p:spPr>
        <p:txBody>
          <a:bodyPr wrap="square" rtlCol="0">
            <a:spAutoFit/>
          </a:bodyPr>
          <a:lstStyle/>
          <a:p>
            <a:pPr>
              <a:spcAft>
                <a:spcPts val="600"/>
              </a:spcAft>
            </a:pPr>
            <a:r>
              <a:rPr lang="en-US" sz="2800" b="1" dirty="0" smtClean="0"/>
              <a:t>Wide-Field Instrument</a:t>
            </a:r>
          </a:p>
          <a:p>
            <a:pPr>
              <a:spcAft>
                <a:spcPts val="600"/>
              </a:spcAft>
            </a:pPr>
            <a:r>
              <a:rPr lang="en-US" sz="2000" dirty="0" smtClean="0"/>
              <a:t>  </a:t>
            </a:r>
            <a:r>
              <a:rPr lang="en-US" sz="2000" i="1" dirty="0" smtClean="0"/>
              <a:t> - Imaging &amp; spectroscopy over 1000s sq deg.</a:t>
            </a:r>
          </a:p>
          <a:p>
            <a:pPr>
              <a:spcAft>
                <a:spcPts val="600"/>
              </a:spcAft>
            </a:pPr>
            <a:r>
              <a:rPr lang="en-US" sz="2000" i="1" dirty="0" smtClean="0"/>
              <a:t>   - Monitoring of SN and </a:t>
            </a:r>
            <a:r>
              <a:rPr lang="en-US" sz="2000" i="1" dirty="0" err="1" smtClean="0"/>
              <a:t>microlensing</a:t>
            </a:r>
            <a:r>
              <a:rPr lang="en-US" sz="2000" i="1" dirty="0" smtClean="0"/>
              <a:t> fields</a:t>
            </a:r>
          </a:p>
          <a:p>
            <a:pPr>
              <a:spcAft>
                <a:spcPts val="600"/>
              </a:spcAft>
            </a:pPr>
            <a:r>
              <a:rPr lang="en-US" sz="2000" dirty="0" smtClean="0"/>
              <a:t>   - 0.7 – 2.0 micron </a:t>
            </a:r>
            <a:r>
              <a:rPr lang="en-US" sz="2000" dirty="0" err="1" smtClean="0"/>
              <a:t>bandpass</a:t>
            </a:r>
            <a:endParaRPr lang="en-US" sz="2000" dirty="0" smtClean="0"/>
          </a:p>
          <a:p>
            <a:pPr>
              <a:spcAft>
                <a:spcPts val="600"/>
              </a:spcAft>
            </a:pPr>
            <a:r>
              <a:rPr lang="en-US" sz="2000" dirty="0" smtClean="0"/>
              <a:t>   - 0.28 sq deg </a:t>
            </a:r>
            <a:r>
              <a:rPr lang="en-US" sz="2000" dirty="0" err="1" smtClean="0"/>
              <a:t>FoV</a:t>
            </a:r>
            <a:r>
              <a:rPr lang="en-US" sz="2000" dirty="0" smtClean="0"/>
              <a:t>  (100x JWST </a:t>
            </a:r>
            <a:r>
              <a:rPr lang="en-US" sz="2000" dirty="0" err="1" smtClean="0"/>
              <a:t>FoV</a:t>
            </a:r>
            <a:r>
              <a:rPr lang="en-US" sz="2000" dirty="0" smtClean="0"/>
              <a:t>)</a:t>
            </a:r>
          </a:p>
          <a:p>
            <a:pPr>
              <a:spcAft>
                <a:spcPts val="600"/>
              </a:spcAft>
            </a:pPr>
            <a:r>
              <a:rPr lang="en-US" sz="2000" dirty="0" smtClean="0"/>
              <a:t>   - 18 H4RG detectors  (288 </a:t>
            </a:r>
            <a:r>
              <a:rPr lang="en-US" sz="2000" dirty="0" err="1" smtClean="0"/>
              <a:t>Mpixels</a:t>
            </a:r>
            <a:r>
              <a:rPr lang="en-US" sz="2000" dirty="0" smtClean="0"/>
              <a:t>)</a:t>
            </a:r>
          </a:p>
          <a:p>
            <a:pPr>
              <a:spcAft>
                <a:spcPts val="600"/>
              </a:spcAft>
            </a:pPr>
            <a:r>
              <a:rPr lang="en-US" sz="2000" dirty="0" smtClean="0"/>
              <a:t>   - 4 filter imaging,  </a:t>
            </a:r>
            <a:r>
              <a:rPr lang="en-US" sz="2000" dirty="0" err="1" smtClean="0"/>
              <a:t>grism</a:t>
            </a:r>
            <a:r>
              <a:rPr lang="en-US" sz="2000" dirty="0" smtClean="0"/>
              <a:t> + IFU spectroscopy</a:t>
            </a:r>
            <a:endParaRPr lang="en-US" sz="2000" dirty="0"/>
          </a:p>
        </p:txBody>
      </p:sp>
      <p:sp>
        <p:nvSpPr>
          <p:cNvPr id="8" name="TextBox 7"/>
          <p:cNvSpPr txBox="1"/>
          <p:nvPr/>
        </p:nvSpPr>
        <p:spPr>
          <a:xfrm>
            <a:off x="2864229" y="3789268"/>
            <a:ext cx="6402439" cy="2831544"/>
          </a:xfrm>
          <a:prstGeom prst="rect">
            <a:avLst/>
          </a:prstGeom>
          <a:solidFill>
            <a:schemeClr val="tx2">
              <a:lumMod val="20000"/>
              <a:lumOff val="80000"/>
            </a:schemeClr>
          </a:solidFill>
        </p:spPr>
        <p:txBody>
          <a:bodyPr wrap="none" rtlCol="0">
            <a:spAutoFit/>
          </a:bodyPr>
          <a:lstStyle/>
          <a:p>
            <a:pPr>
              <a:spcAft>
                <a:spcPts val="600"/>
              </a:spcAft>
            </a:pPr>
            <a:r>
              <a:rPr lang="en-US" sz="2800" b="1" dirty="0" smtClean="0"/>
              <a:t>Coronagraph (</a:t>
            </a:r>
            <a:r>
              <a:rPr lang="en-US" sz="2800" b="1" dirty="0" smtClean="0">
                <a:ln>
                  <a:solidFill>
                    <a:schemeClr val="tx1"/>
                  </a:solidFill>
                </a:ln>
              </a:rPr>
              <a:t>compelling option</a:t>
            </a:r>
            <a:r>
              <a:rPr lang="en-US" sz="2800" b="1" dirty="0" smtClean="0"/>
              <a:t>)</a:t>
            </a:r>
          </a:p>
          <a:p>
            <a:pPr>
              <a:spcAft>
                <a:spcPts val="600"/>
              </a:spcAft>
            </a:pPr>
            <a:r>
              <a:rPr lang="en-US" sz="2000" i="1" dirty="0" smtClean="0"/>
              <a:t>   - Imaging of ice &amp; gas giant </a:t>
            </a:r>
            <a:r>
              <a:rPr lang="en-US" sz="2000" i="1" dirty="0" err="1" smtClean="0"/>
              <a:t>exoplanets</a:t>
            </a:r>
            <a:endParaRPr lang="en-US" sz="2000" i="1" dirty="0" smtClean="0"/>
          </a:p>
          <a:p>
            <a:pPr>
              <a:spcAft>
                <a:spcPts val="600"/>
              </a:spcAft>
            </a:pPr>
            <a:r>
              <a:rPr lang="en-US" sz="2000" i="1" dirty="0" smtClean="0"/>
              <a:t>   - Imaging of debris disks </a:t>
            </a:r>
          </a:p>
          <a:p>
            <a:pPr>
              <a:spcAft>
                <a:spcPts val="600"/>
              </a:spcAft>
            </a:pPr>
            <a:r>
              <a:rPr lang="en-US" sz="2000" dirty="0" smtClean="0"/>
              <a:t>   - 400 – 1000 nm </a:t>
            </a:r>
            <a:r>
              <a:rPr lang="en-US" sz="2000" dirty="0" err="1" smtClean="0"/>
              <a:t>bandpass</a:t>
            </a:r>
            <a:endParaRPr lang="en-US" sz="2000" dirty="0" smtClean="0"/>
          </a:p>
          <a:p>
            <a:pPr>
              <a:spcAft>
                <a:spcPts val="600"/>
              </a:spcAft>
            </a:pPr>
            <a:r>
              <a:rPr lang="en-US" sz="2000" dirty="0" smtClean="0"/>
              <a:t>   - 10</a:t>
            </a:r>
            <a:r>
              <a:rPr lang="en-US" sz="2800" baseline="30000" dirty="0" smtClean="0"/>
              <a:t>-9</a:t>
            </a:r>
            <a:r>
              <a:rPr lang="en-US" sz="2000" dirty="0" smtClean="0"/>
              <a:t> contrast</a:t>
            </a:r>
          </a:p>
          <a:p>
            <a:pPr>
              <a:spcAft>
                <a:spcPts val="600"/>
              </a:spcAft>
            </a:pPr>
            <a:r>
              <a:rPr lang="en-US" sz="2000" dirty="0" smtClean="0"/>
              <a:t>   - 100 </a:t>
            </a:r>
            <a:r>
              <a:rPr lang="en-US" sz="2000" dirty="0" err="1" smtClean="0"/>
              <a:t>milliarcsec</a:t>
            </a:r>
            <a:r>
              <a:rPr lang="en-US" sz="2000" dirty="0" smtClean="0"/>
              <a:t> inner working angle at 400 nm</a:t>
            </a:r>
          </a:p>
          <a:p>
            <a:pPr>
              <a:spcAft>
                <a:spcPts val="600"/>
              </a:spcAft>
            </a:pPr>
            <a:r>
              <a:rPr lang="en-US" sz="2000" b="1" i="1" dirty="0" smtClean="0"/>
              <a:t>Requires focused tech. development ASAP for 2021 launch</a:t>
            </a:r>
            <a:endParaRPr lang="en-US" sz="2000" b="1" i="1" dirty="0"/>
          </a:p>
        </p:txBody>
      </p:sp>
      <p:cxnSp>
        <p:nvCxnSpPr>
          <p:cNvPr id="10" name="Straight Arrow Connector 9"/>
          <p:cNvCxnSpPr/>
          <p:nvPr/>
        </p:nvCxnSpPr>
        <p:spPr>
          <a:xfrm rot="5400000">
            <a:off x="1012854" y="2858289"/>
            <a:ext cx="3542490" cy="45492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1"/>
          </p:cNvCxnSpPr>
          <p:nvPr/>
        </p:nvCxnSpPr>
        <p:spPr>
          <a:xfrm rot="10800000">
            <a:off x="1598827" y="4561472"/>
            <a:ext cx="1265402" cy="64356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65600" y="1270000"/>
            <a:ext cx="4787900" cy="5274383"/>
          </a:xfrm>
        </p:spPr>
        <p:txBody>
          <a:bodyPr>
            <a:normAutofit lnSpcReduction="10000"/>
          </a:bodyPr>
          <a:lstStyle/>
          <a:p>
            <a:r>
              <a:rPr lang="en-US" sz="2000" b="1" u="sng" dirty="0" smtClean="0">
                <a:solidFill>
                  <a:schemeClr val="tx1"/>
                </a:solidFill>
              </a:rPr>
              <a:t>Key Features</a:t>
            </a:r>
          </a:p>
          <a:p>
            <a:pPr marL="342900" indent="-342900" algn="l">
              <a:buFont typeface="Arial" pitchFamily="34" charset="0"/>
              <a:buChar char="•"/>
            </a:pPr>
            <a:r>
              <a:rPr lang="en-US" sz="1700" b="1" dirty="0" smtClean="0">
                <a:solidFill>
                  <a:schemeClr val="tx1"/>
                </a:solidFill>
              </a:rPr>
              <a:t>Telescope – 2.4m aperture primary</a:t>
            </a:r>
          </a:p>
          <a:p>
            <a:pPr marL="342900" indent="-342900" algn="l">
              <a:buFont typeface="Arial" pitchFamily="34" charset="0"/>
              <a:buChar char="•"/>
            </a:pPr>
            <a:r>
              <a:rPr lang="en-US" sz="1700" b="1" dirty="0" smtClean="0">
                <a:solidFill>
                  <a:schemeClr val="tx1"/>
                </a:solidFill>
              </a:rPr>
              <a:t>Instrument – Single channel widefield instrument, 18 </a:t>
            </a:r>
            <a:r>
              <a:rPr lang="en-US" sz="1700" b="1" dirty="0" err="1" smtClean="0">
                <a:solidFill>
                  <a:schemeClr val="tx1"/>
                </a:solidFill>
              </a:rPr>
              <a:t>HgCdTe</a:t>
            </a:r>
            <a:r>
              <a:rPr lang="en-US" sz="1700" b="1" dirty="0" smtClean="0">
                <a:solidFill>
                  <a:schemeClr val="tx1"/>
                </a:solidFill>
              </a:rPr>
              <a:t> detectors; integral field unit spectrometer incorporated in </a:t>
            </a:r>
            <a:r>
              <a:rPr lang="en-US" sz="1700" b="1" dirty="0" err="1">
                <a:solidFill>
                  <a:schemeClr val="tx1"/>
                </a:solidFill>
              </a:rPr>
              <a:t>w</a:t>
            </a:r>
            <a:r>
              <a:rPr lang="en-US" sz="1700" b="1" dirty="0" err="1" smtClean="0">
                <a:solidFill>
                  <a:schemeClr val="tx1"/>
                </a:solidFill>
              </a:rPr>
              <a:t>idefield</a:t>
            </a:r>
            <a:r>
              <a:rPr lang="en-US" sz="1700" b="1" dirty="0" smtClean="0">
                <a:solidFill>
                  <a:schemeClr val="tx1"/>
                </a:solidFill>
              </a:rPr>
              <a:t> for SNe observing </a:t>
            </a:r>
          </a:p>
          <a:p>
            <a:pPr marL="342900" indent="-342900" algn="l">
              <a:buFont typeface="Arial" pitchFamily="34" charset="0"/>
              <a:buChar char="•"/>
            </a:pPr>
            <a:r>
              <a:rPr lang="en-US" sz="1700" b="1" dirty="0" smtClean="0">
                <a:solidFill>
                  <a:schemeClr val="tx1"/>
                </a:solidFill>
              </a:rPr>
              <a:t>Overall Mass – ~6850 kg with components assembled in modules; (~3100 kg </a:t>
            </a:r>
            <a:r>
              <a:rPr lang="en-US" sz="1700" b="1" dirty="0" smtClean="0">
                <a:solidFill>
                  <a:schemeClr val="tx1"/>
                </a:solidFill>
              </a:rPr>
              <a:t>fuel, ~2500 kg new hardware, ~1200 kg reused hardware)</a:t>
            </a:r>
            <a:endParaRPr lang="en-US" sz="1700" b="1" dirty="0" smtClean="0">
              <a:solidFill>
                <a:schemeClr val="tx1"/>
              </a:solidFill>
            </a:endParaRPr>
          </a:p>
          <a:p>
            <a:pPr marL="342900" indent="-342900" algn="l">
              <a:buFont typeface="Arial" pitchFamily="34" charset="0"/>
              <a:buChar char="•"/>
            </a:pPr>
            <a:r>
              <a:rPr lang="en-US" sz="1700" b="1" dirty="0" smtClean="0">
                <a:solidFill>
                  <a:schemeClr val="tx1"/>
                </a:solidFill>
              </a:rPr>
              <a:t>Primary Structure – Graphite Epoxy</a:t>
            </a:r>
          </a:p>
          <a:p>
            <a:pPr marL="342900" indent="-342900" algn="l">
              <a:buFont typeface="Arial" pitchFamily="34" charset="0"/>
              <a:buChar char="•"/>
            </a:pPr>
            <a:r>
              <a:rPr lang="en-US" sz="1700" b="1" dirty="0" smtClean="0">
                <a:solidFill>
                  <a:schemeClr val="tx1"/>
                </a:solidFill>
              </a:rPr>
              <a:t>Downlink Rate – Continuous 150 mbps Ka-band to Ground Station</a:t>
            </a:r>
          </a:p>
          <a:p>
            <a:pPr marL="342900" indent="-342900" algn="l">
              <a:buFont typeface="Arial" pitchFamily="34" charset="0"/>
              <a:buChar char="•"/>
            </a:pPr>
            <a:r>
              <a:rPr lang="en-US" sz="1700" b="1" dirty="0" smtClean="0">
                <a:solidFill>
                  <a:schemeClr val="tx1"/>
                </a:solidFill>
              </a:rPr>
              <a:t>Thermal – passive radiator</a:t>
            </a:r>
          </a:p>
          <a:p>
            <a:pPr marL="342900" indent="-342900" algn="l">
              <a:buFont typeface="Arial" pitchFamily="34" charset="0"/>
              <a:buChar char="•"/>
            </a:pPr>
            <a:r>
              <a:rPr lang="en-US" sz="1700" b="1" dirty="0" smtClean="0">
                <a:solidFill>
                  <a:schemeClr val="tx1"/>
                </a:solidFill>
              </a:rPr>
              <a:t>Power – 2800 W </a:t>
            </a:r>
          </a:p>
          <a:p>
            <a:pPr marL="342900" indent="-342900" algn="l">
              <a:buFont typeface="Arial" pitchFamily="34" charset="0"/>
              <a:buChar char="•"/>
            </a:pPr>
            <a:r>
              <a:rPr lang="en-US" sz="1700" b="1" dirty="0" smtClean="0">
                <a:solidFill>
                  <a:schemeClr val="tx1"/>
                </a:solidFill>
              </a:rPr>
              <a:t>GN&amp;C – reaction wheels &amp; thruster unloading</a:t>
            </a:r>
          </a:p>
          <a:p>
            <a:pPr marL="342900" indent="-342900" algn="l">
              <a:buFont typeface="Arial" pitchFamily="34" charset="0"/>
              <a:buChar char="•"/>
            </a:pPr>
            <a:r>
              <a:rPr lang="en-US" sz="1700" b="1" dirty="0" smtClean="0">
                <a:solidFill>
                  <a:schemeClr val="tx1"/>
                </a:solidFill>
              </a:rPr>
              <a:t>Propulsion – bipropellant</a:t>
            </a:r>
          </a:p>
          <a:p>
            <a:pPr marL="342900" indent="-342900" algn="l">
              <a:buFont typeface="Arial" pitchFamily="34" charset="0"/>
              <a:buChar char="•"/>
            </a:pPr>
            <a:r>
              <a:rPr lang="en-US" sz="1700" b="1" dirty="0" smtClean="0">
                <a:solidFill>
                  <a:schemeClr val="tx1"/>
                </a:solidFill>
              </a:rPr>
              <a:t>GEO orbit</a:t>
            </a:r>
          </a:p>
          <a:p>
            <a:pPr marL="342900" indent="-342900" algn="l">
              <a:buFont typeface="Arial" pitchFamily="34" charset="0"/>
              <a:buChar char="•"/>
            </a:pPr>
            <a:r>
              <a:rPr lang="en-US" sz="1700" b="1" dirty="0" smtClean="0">
                <a:solidFill>
                  <a:schemeClr val="tx1"/>
                </a:solidFill>
              </a:rPr>
              <a:t>Launch Vehicle – </a:t>
            </a:r>
            <a:r>
              <a:rPr lang="en-US" sz="1700" b="1" dirty="0" err="1" smtClean="0">
                <a:solidFill>
                  <a:schemeClr val="tx1"/>
                </a:solidFill>
              </a:rPr>
              <a:t>AtlasV</a:t>
            </a:r>
            <a:r>
              <a:rPr lang="en-US" sz="1700" b="1" dirty="0" smtClean="0">
                <a:solidFill>
                  <a:schemeClr val="tx1"/>
                </a:solidFill>
              </a:rPr>
              <a:t> 541 </a:t>
            </a:r>
          </a:p>
          <a:p>
            <a:pPr marL="342900" indent="-342900" algn="l">
              <a:buFont typeface="Arial" pitchFamily="34" charset="0"/>
              <a:buChar char="•"/>
            </a:pPr>
            <a:endParaRPr lang="en-US" sz="1700" b="1" dirty="0">
              <a:solidFill>
                <a:schemeClr val="tx1"/>
              </a:solidFill>
            </a:endParaRPr>
          </a:p>
        </p:txBody>
      </p:sp>
      <p:cxnSp>
        <p:nvCxnSpPr>
          <p:cNvPr id="7" name="Straight Connector 6"/>
          <p:cNvCxnSpPr/>
          <p:nvPr/>
        </p:nvCxnSpPr>
        <p:spPr>
          <a:xfrm>
            <a:off x="190500" y="1104900"/>
            <a:ext cx="8763000" cy="1270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590800" y="342498"/>
            <a:ext cx="4373544" cy="523220"/>
          </a:xfrm>
          <a:prstGeom prst="rect">
            <a:avLst/>
          </a:prstGeom>
          <a:noFill/>
        </p:spPr>
        <p:txBody>
          <a:bodyPr wrap="square" rtlCol="0">
            <a:spAutoFit/>
          </a:bodyPr>
          <a:lstStyle/>
          <a:p>
            <a:r>
              <a:rPr lang="en-US" sz="2800" b="1" dirty="0" smtClean="0"/>
              <a:t>AFTA Observatory Concept</a:t>
            </a:r>
            <a:endParaRPr lang="en-US" sz="2800" b="1" dirty="0"/>
          </a:p>
        </p:txBody>
      </p:sp>
      <p:pic>
        <p:nvPicPr>
          <p:cNvPr id="2050" name="Picture 2" descr="C:\Users\kgrady\AppData\Local\Microsoft\Windows\Temporary Internet Files\Content.Outlook\DGSPFN54\AFTA - Obs Assy - Iso 01 - 2013-03-14.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3369" y="1192418"/>
            <a:ext cx="3874726" cy="551318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8" name="Slide Number Placeholder 7"/>
          <p:cNvSpPr>
            <a:spLocks noGrp="1"/>
          </p:cNvSpPr>
          <p:nvPr>
            <p:ph type="sldNum" sz="quarter" idx="12"/>
          </p:nvPr>
        </p:nvSpPr>
        <p:spPr/>
        <p:txBody>
          <a:bodyPr/>
          <a:lstStyle/>
          <a:p>
            <a:fld id="{4636E928-EAC1-6145-BF75-3D5A899E7590}" type="slidenum">
              <a:rPr lang="en-US" smtClean="0"/>
              <a:pPr/>
              <a:t>11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14978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7"/>
          <p:cNvGrpSpPr/>
          <p:nvPr/>
        </p:nvGrpSpPr>
        <p:grpSpPr>
          <a:xfrm>
            <a:off x="390659" y="303281"/>
            <a:ext cx="8156441" cy="6253094"/>
            <a:chOff x="66675" y="549444"/>
            <a:chExt cx="7760103" cy="5960291"/>
          </a:xfrm>
        </p:grpSpPr>
        <p:grpSp>
          <p:nvGrpSpPr>
            <p:cNvPr id="3" name="Group 15"/>
            <p:cNvGrpSpPr/>
            <p:nvPr/>
          </p:nvGrpSpPr>
          <p:grpSpPr>
            <a:xfrm>
              <a:off x="66675" y="549444"/>
              <a:ext cx="7760103" cy="5960291"/>
              <a:chOff x="66675" y="804631"/>
              <a:chExt cx="8874125" cy="6858000"/>
            </a:xfrm>
          </p:grpSpPr>
          <p:pic>
            <p:nvPicPr>
              <p:cNvPr id="12" name="Picture 11" descr="wf-fov-6x3 packed 0.11_130328.pdf"/>
              <p:cNvPicPr>
                <a:picLocks noChangeAspect="1"/>
              </p:cNvPicPr>
              <p:nvPr/>
            </p:nvPicPr>
            <p:blipFill>
              <a:blip r:embed="rId2"/>
              <a:stretch>
                <a:fillRect/>
              </a:stretch>
            </p:blipFill>
            <p:spPr>
              <a:xfrm>
                <a:off x="66675" y="804631"/>
                <a:ext cx="8874125" cy="6858000"/>
              </a:xfrm>
              <a:prstGeom prst="rect">
                <a:avLst/>
              </a:prstGeom>
            </p:spPr>
          </p:pic>
          <p:sp>
            <p:nvSpPr>
              <p:cNvPr id="13" name="Rectangle 12"/>
              <p:cNvSpPr/>
              <p:nvPr/>
            </p:nvSpPr>
            <p:spPr>
              <a:xfrm>
                <a:off x="4701471" y="1747433"/>
                <a:ext cx="2918154" cy="405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305282" y="1495229"/>
                <a:ext cx="2108269" cy="594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3656080" y="1218100"/>
              <a:ext cx="3611251" cy="674739"/>
            </a:xfrm>
            <a:prstGeom prst="rect">
              <a:avLst/>
            </a:prstGeom>
            <a:solidFill>
              <a:schemeClr val="bg1"/>
            </a:solidFill>
          </p:spPr>
          <p:txBody>
            <a:bodyPr wrap="square" rtlCol="0">
              <a:spAutoFit/>
            </a:bodyPr>
            <a:lstStyle/>
            <a:p>
              <a:pPr algn="ctr"/>
              <a:r>
                <a:rPr lang="en-US" sz="2000" dirty="0" smtClean="0"/>
                <a:t>18 NIR detectors    </a:t>
              </a:r>
            </a:p>
            <a:p>
              <a:pPr algn="ctr"/>
              <a:r>
                <a:rPr lang="en-US" sz="2000" dirty="0" smtClean="0"/>
                <a:t>0.11 </a:t>
              </a:r>
              <a:r>
                <a:rPr lang="en-US" sz="2000" dirty="0" err="1" smtClean="0"/>
                <a:t>arcsec</a:t>
              </a:r>
              <a:r>
                <a:rPr lang="en-US" sz="2000" dirty="0" smtClean="0"/>
                <a:t>/pixel      0.28 deg</a:t>
              </a:r>
              <a:r>
                <a:rPr lang="en-US" sz="2000" baseline="30000" dirty="0" smtClean="0"/>
                <a:t>2</a:t>
              </a:r>
              <a:endParaRPr lang="en-US" sz="2000" baseline="30000" dirty="0"/>
            </a:p>
          </p:txBody>
        </p:sp>
        <p:sp>
          <p:nvSpPr>
            <p:cNvPr id="17" name="Rectangle 16"/>
            <p:cNvSpPr/>
            <p:nvPr/>
          </p:nvSpPr>
          <p:spPr>
            <a:xfrm>
              <a:off x="567426" y="702639"/>
              <a:ext cx="6493794" cy="414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a:spLocks noChangeArrowheads="1"/>
          </p:cNvSpPr>
          <p:nvPr/>
        </p:nvSpPr>
        <p:spPr bwMode="auto">
          <a:xfrm>
            <a:off x="2090913" y="123861"/>
            <a:ext cx="4983455" cy="646331"/>
          </a:xfrm>
          <a:prstGeom prst="rect">
            <a:avLst/>
          </a:prstGeom>
          <a:noFill/>
          <a:ln w="9525">
            <a:noFill/>
            <a:miter lim="800000"/>
            <a:headEnd/>
            <a:tailEnd/>
          </a:ln>
        </p:spPr>
        <p:txBody>
          <a:bodyPr wrap="none">
            <a:prstTxWarp prst="textNoShape">
              <a:avLst/>
            </a:prstTxWarp>
            <a:spAutoFit/>
          </a:bodyPr>
          <a:lstStyle/>
          <a:p>
            <a:r>
              <a:rPr lang="en-US" sz="3600" dirty="0" smtClean="0"/>
              <a:t>Detector Layout on Sky</a:t>
            </a:r>
            <a:endParaRPr lang="en-US" sz="3600" dirty="0"/>
          </a:p>
        </p:txBody>
      </p:sp>
      <p:sp>
        <p:nvSpPr>
          <p:cNvPr id="7" name="TextBox 6"/>
          <p:cNvSpPr txBox="1"/>
          <p:nvPr/>
        </p:nvSpPr>
        <p:spPr>
          <a:xfrm>
            <a:off x="101933" y="6032500"/>
            <a:ext cx="4854176" cy="646331"/>
          </a:xfrm>
          <a:prstGeom prst="rect">
            <a:avLst/>
          </a:prstGeom>
          <a:noFill/>
        </p:spPr>
        <p:txBody>
          <a:bodyPr wrap="none" rtlCol="0">
            <a:spAutoFit/>
          </a:bodyPr>
          <a:lstStyle/>
          <a:p>
            <a:r>
              <a:rPr lang="en-US" dirty="0" err="1" smtClean="0"/>
              <a:t>Slitless</a:t>
            </a:r>
            <a:r>
              <a:rPr lang="en-US" dirty="0" smtClean="0"/>
              <a:t> spectroscopy with </a:t>
            </a:r>
            <a:r>
              <a:rPr lang="en-US" dirty="0" err="1" smtClean="0"/>
              <a:t>grism</a:t>
            </a:r>
            <a:r>
              <a:rPr lang="en-US" dirty="0" smtClean="0"/>
              <a:t> in filter wheel</a:t>
            </a:r>
          </a:p>
          <a:p>
            <a:r>
              <a:rPr lang="en-US" dirty="0" err="1" smtClean="0"/>
              <a:t>R_</a:t>
            </a:r>
            <a:r>
              <a:rPr lang="en-US" dirty="0" err="1" smtClean="0">
                <a:latin typeface="Symbol" charset="2"/>
                <a:cs typeface="Symbol" charset="2"/>
              </a:rPr>
              <a:t>q</a:t>
            </a:r>
            <a:r>
              <a:rPr lang="en-US" dirty="0" smtClean="0">
                <a:latin typeface="Symbol" charset="2"/>
                <a:cs typeface="Symbol" charset="2"/>
              </a:rPr>
              <a:t> </a:t>
            </a:r>
            <a:r>
              <a:rPr lang="en-US" dirty="0" smtClean="0"/>
              <a:t>~ 100 </a:t>
            </a:r>
            <a:r>
              <a:rPr lang="en-US" dirty="0" err="1" smtClean="0"/>
              <a:t>arcsec</a:t>
            </a:r>
            <a:r>
              <a:rPr lang="en-US" dirty="0" smtClean="0"/>
              <a:t>/micron</a:t>
            </a:r>
            <a:endParaRPr lang="en-US" dirty="0"/>
          </a:p>
        </p:txBody>
      </p:sp>
      <p:sp>
        <p:nvSpPr>
          <p:cNvPr id="23" name="TextBox 22"/>
          <p:cNvSpPr txBox="1"/>
          <p:nvPr/>
        </p:nvSpPr>
        <p:spPr>
          <a:xfrm>
            <a:off x="5219700" y="5147015"/>
            <a:ext cx="3919267" cy="1015663"/>
          </a:xfrm>
          <a:prstGeom prst="rect">
            <a:avLst/>
          </a:prstGeom>
          <a:noFill/>
        </p:spPr>
        <p:txBody>
          <a:bodyPr wrap="square" rtlCol="0">
            <a:spAutoFit/>
          </a:bodyPr>
          <a:lstStyle/>
          <a:p>
            <a:pPr algn="ctr"/>
            <a:r>
              <a:rPr lang="en-US" sz="2000" dirty="0" smtClean="0"/>
              <a:t>Each square is a H4RG-10</a:t>
            </a:r>
          </a:p>
          <a:p>
            <a:pPr algn="ctr"/>
            <a:r>
              <a:rPr lang="en-US" sz="2000" dirty="0" smtClean="0"/>
              <a:t>4k x 4k, 10 micron pitch</a:t>
            </a:r>
          </a:p>
          <a:p>
            <a:pPr algn="ctr"/>
            <a:r>
              <a:rPr lang="en-US" sz="2000" dirty="0" smtClean="0"/>
              <a:t>288 </a:t>
            </a:r>
            <a:r>
              <a:rPr lang="en-US" sz="2000" dirty="0" err="1" smtClean="0"/>
              <a:t>Mpixels</a:t>
            </a:r>
            <a:r>
              <a:rPr lang="en-US" sz="2000" dirty="0" smtClean="0"/>
              <a:t> total</a:t>
            </a:r>
          </a:p>
        </p:txBody>
      </p:sp>
      <p:sp>
        <p:nvSpPr>
          <p:cNvPr id="10" name="Slide Number Placeholder 9"/>
          <p:cNvSpPr>
            <a:spLocks noGrp="1"/>
          </p:cNvSpPr>
          <p:nvPr>
            <p:ph type="sldNum" sz="quarter" idx="12"/>
          </p:nvPr>
        </p:nvSpPr>
        <p:spPr/>
        <p:txBody>
          <a:bodyPr/>
          <a:lstStyle/>
          <a:p>
            <a:fld id="{4636E928-EAC1-6145-BF75-3D5A899E7590}"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1" y="1111248"/>
            <a:ext cx="5950000" cy="390024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extBox 1"/>
          <p:cNvSpPr txBox="1"/>
          <p:nvPr/>
        </p:nvSpPr>
        <p:spPr>
          <a:xfrm>
            <a:off x="1841169" y="382785"/>
            <a:ext cx="5484963" cy="523220"/>
          </a:xfrm>
          <a:prstGeom prst="rect">
            <a:avLst/>
          </a:prstGeom>
          <a:noFill/>
        </p:spPr>
        <p:txBody>
          <a:bodyPr wrap="none" rtlCol="0">
            <a:spAutoFit/>
          </a:bodyPr>
          <a:lstStyle/>
          <a:p>
            <a:r>
              <a:rPr lang="en-US" sz="2800" b="1" dirty="0" smtClean="0"/>
              <a:t>WFIRST-AFTA Coronagraph Concept</a:t>
            </a:r>
            <a:endParaRPr lang="en-US" sz="2400" b="1" dirty="0"/>
          </a:p>
        </p:txBody>
      </p:sp>
      <p:sp>
        <p:nvSpPr>
          <p:cNvPr id="3" name="TextBox 2"/>
          <p:cNvSpPr txBox="1"/>
          <p:nvPr/>
        </p:nvSpPr>
        <p:spPr>
          <a:xfrm>
            <a:off x="3048000" y="2197100"/>
            <a:ext cx="184731" cy="646331"/>
          </a:xfrm>
          <a:prstGeom prst="rect">
            <a:avLst/>
          </a:prstGeom>
          <a:noFill/>
        </p:spPr>
        <p:txBody>
          <a:bodyPr wrap="none" rtlCol="0">
            <a:spAutoFit/>
          </a:bodyPr>
          <a:lstStyle/>
          <a:p>
            <a:endParaRPr lang="en-US" dirty="0"/>
          </a:p>
        </p:txBody>
      </p:sp>
      <p:sp>
        <p:nvSpPr>
          <p:cNvPr id="4" name="TextBox 3"/>
          <p:cNvSpPr txBox="1"/>
          <p:nvPr/>
        </p:nvSpPr>
        <p:spPr>
          <a:xfrm>
            <a:off x="977900" y="3733800"/>
            <a:ext cx="184731" cy="646331"/>
          </a:xfrm>
          <a:prstGeom prst="rect">
            <a:avLst/>
          </a:prstGeom>
          <a:noFill/>
        </p:spPr>
        <p:txBody>
          <a:bodyPr wrap="none" rtlCol="0">
            <a:spAutoFit/>
          </a:bodyPr>
          <a:lstStyle/>
          <a:p>
            <a:endParaRPr lang="en-US" dirty="0"/>
          </a:p>
        </p:txBody>
      </p:sp>
      <p:sp>
        <p:nvSpPr>
          <p:cNvPr id="8" name="TextBox 7"/>
          <p:cNvSpPr txBox="1"/>
          <p:nvPr/>
        </p:nvSpPr>
        <p:spPr>
          <a:xfrm>
            <a:off x="159283" y="5525692"/>
            <a:ext cx="8984717" cy="1231106"/>
          </a:xfrm>
          <a:prstGeom prst="rect">
            <a:avLst/>
          </a:prstGeom>
          <a:noFill/>
        </p:spPr>
        <p:txBody>
          <a:bodyPr wrap="square" rtlCol="0">
            <a:spAutoFit/>
          </a:bodyPr>
          <a:lstStyle/>
          <a:p>
            <a:pPr marL="285750" indent="-285750">
              <a:spcAft>
                <a:spcPts val="600"/>
              </a:spcAft>
              <a:buFont typeface="Arial" pitchFamily="34" charset="0"/>
              <a:buChar char="•"/>
            </a:pPr>
            <a:r>
              <a:rPr lang="en-US" sz="1600" b="1" dirty="0" smtClean="0"/>
              <a:t>Representative coronagraph design shown for one of either a Shaped Pupil, Lyot, Vector Vortex  coronagraph option for starlight suppression including polarizers. </a:t>
            </a:r>
          </a:p>
          <a:p>
            <a:pPr marL="285750" indent="-285750">
              <a:spcAft>
                <a:spcPts val="600"/>
              </a:spcAft>
              <a:buFont typeface="Arial" pitchFamily="34" charset="0"/>
              <a:buChar char="•"/>
            </a:pPr>
            <a:r>
              <a:rPr lang="en-US" sz="1600" b="1" dirty="0" smtClean="0"/>
              <a:t>Design for PIAA coronagraph exists</a:t>
            </a:r>
          </a:p>
          <a:p>
            <a:pPr marL="285750" indent="-285750">
              <a:spcAft>
                <a:spcPts val="600"/>
              </a:spcAft>
              <a:buFont typeface="Arial" pitchFamily="34" charset="0"/>
              <a:buChar char="•"/>
            </a:pPr>
            <a:r>
              <a:rPr lang="en-US" sz="1600" b="1" dirty="0" smtClean="0"/>
              <a:t>Future studies to narrow-down coronagraph to a single option</a:t>
            </a:r>
            <a:endParaRPr lang="en-US" sz="1600" b="1" dirty="0"/>
          </a:p>
        </p:txBody>
      </p:sp>
      <p:pic>
        <p:nvPicPr>
          <p:cNvPr id="7" name="Picture 6"/>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2473" y="2422780"/>
            <a:ext cx="4541157" cy="309300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3049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28302"/>
            <a:ext cx="9307136" cy="682969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486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a:xfrm>
            <a:off x="71438" y="38100"/>
            <a:ext cx="8972550" cy="1143000"/>
          </a:xfrm>
        </p:spPr>
        <p:txBody>
          <a:bodyPr>
            <a:normAutofit fontScale="90000"/>
          </a:bodyPr>
          <a:lstStyle/>
          <a:p>
            <a:r>
              <a:rPr lang="en-US" sz="3600" b="1" i="1" smtClean="0"/>
              <a:t>AFTA is well matched to the WFIRST Requirements</a:t>
            </a:r>
          </a:p>
        </p:txBody>
      </p:sp>
      <p:sp>
        <p:nvSpPr>
          <p:cNvPr id="3" name="Content Placeholder 2"/>
          <p:cNvSpPr>
            <a:spLocks noGrp="1"/>
          </p:cNvSpPr>
          <p:nvPr>
            <p:ph idx="1"/>
          </p:nvPr>
        </p:nvSpPr>
        <p:spPr>
          <a:xfrm>
            <a:off x="171450" y="1358900"/>
            <a:ext cx="8072438" cy="4525963"/>
          </a:xfrm>
          <a:solidFill>
            <a:srgbClr val="DBEEF4"/>
          </a:solidFill>
        </p:spPr>
        <p:txBody>
          <a:bodyPr rtlCol="0">
            <a:normAutofit fontScale="92500" lnSpcReduction="10000"/>
          </a:bodyPr>
          <a:lstStyle/>
          <a:p>
            <a:pPr lvl="1" fontAlgn="auto">
              <a:spcAft>
                <a:spcPts val="1200"/>
              </a:spcAft>
              <a:buFont typeface="Arial"/>
              <a:buChar char="•"/>
              <a:defRPr/>
            </a:pPr>
            <a:endParaRPr lang="en-US" sz="1400" dirty="0" smtClean="0">
              <a:ea typeface="+mn-ea"/>
            </a:endParaRPr>
          </a:p>
          <a:p>
            <a:pPr marL="398463" lvl="1" fontAlgn="auto">
              <a:spcAft>
                <a:spcPts val="1200"/>
              </a:spcAft>
              <a:buFont typeface="Arial"/>
              <a:buChar char="•"/>
              <a:defRPr/>
            </a:pPr>
            <a:r>
              <a:rPr lang="en-US" sz="2400" dirty="0" smtClean="0">
                <a:ea typeface="+mn-ea"/>
              </a:rPr>
              <a:t>Existing Hardware: high quality mirror and optical system</a:t>
            </a:r>
          </a:p>
          <a:p>
            <a:pPr marL="454025" lvl="1" fontAlgn="auto">
              <a:spcAft>
                <a:spcPts val="0"/>
              </a:spcAft>
              <a:buFont typeface="Arial"/>
              <a:buChar char="•"/>
              <a:defRPr/>
            </a:pPr>
            <a:r>
              <a:rPr lang="en-US" sz="2400" dirty="0" smtClean="0">
                <a:ea typeface="+mn-ea"/>
              </a:rPr>
              <a:t>Easily used in Three Mirror </a:t>
            </a:r>
            <a:r>
              <a:rPr lang="en-US" sz="2400" dirty="0" err="1" smtClean="0">
                <a:ea typeface="+mn-ea"/>
              </a:rPr>
              <a:t>Anastigmat</a:t>
            </a:r>
            <a:r>
              <a:rPr lang="en-US" sz="2400" dirty="0" smtClean="0">
                <a:ea typeface="+mn-ea"/>
              </a:rPr>
              <a:t> (TMA)</a:t>
            </a:r>
          </a:p>
          <a:p>
            <a:pPr marL="741363" lvl="2" fontAlgn="auto">
              <a:spcAft>
                <a:spcPts val="0"/>
              </a:spcAft>
              <a:buFont typeface="Lucida Grande"/>
              <a:buChar char="-"/>
              <a:defRPr/>
            </a:pPr>
            <a:r>
              <a:rPr lang="en-US" sz="2000" dirty="0" smtClean="0">
                <a:ea typeface="+mn-ea"/>
              </a:rPr>
              <a:t>Wide field of view</a:t>
            </a:r>
          </a:p>
          <a:p>
            <a:pPr marL="741363" lvl="2" fontAlgn="auto">
              <a:spcAft>
                <a:spcPts val="1200"/>
              </a:spcAft>
              <a:buFont typeface="Lucida Grande"/>
              <a:buChar char="-"/>
              <a:defRPr/>
            </a:pPr>
            <a:r>
              <a:rPr lang="en-US" sz="2000" dirty="0" smtClean="0">
                <a:ea typeface="+mn-ea"/>
              </a:rPr>
              <a:t>3</a:t>
            </a:r>
            <a:r>
              <a:rPr lang="en-US" sz="2000" baseline="30000" dirty="0" smtClean="0">
                <a:ea typeface="+mn-ea"/>
              </a:rPr>
              <a:t>rd</a:t>
            </a:r>
            <a:r>
              <a:rPr lang="en-US" sz="2000" dirty="0" smtClean="0">
                <a:ea typeface="+mn-ea"/>
              </a:rPr>
              <a:t> mirror in Wide-Field instrument</a:t>
            </a:r>
          </a:p>
          <a:p>
            <a:pPr marL="454025" lvl="1" fontAlgn="auto">
              <a:spcAft>
                <a:spcPts val="0"/>
              </a:spcAft>
              <a:buFont typeface="Arial"/>
              <a:buChar char="•"/>
              <a:defRPr/>
            </a:pPr>
            <a:r>
              <a:rPr lang="en-US" sz="2400" dirty="0" err="1" smtClean="0">
                <a:ea typeface="+mn-ea"/>
              </a:rPr>
              <a:t>AFTA’s</a:t>
            </a:r>
            <a:r>
              <a:rPr lang="en-US" sz="2400" dirty="0" smtClean="0">
                <a:ea typeface="+mn-ea"/>
              </a:rPr>
              <a:t> 2.4 </a:t>
            </a:r>
            <a:r>
              <a:rPr lang="en-US" sz="2400" dirty="0" err="1" smtClean="0">
                <a:ea typeface="+mn-ea"/>
              </a:rPr>
              <a:t>m</a:t>
            </a:r>
            <a:r>
              <a:rPr lang="en-US" sz="2400" dirty="0" smtClean="0">
                <a:ea typeface="+mn-ea"/>
              </a:rPr>
              <a:t> aperture + wide field imager meets (and exceeds) WFIRST requirements:</a:t>
            </a:r>
          </a:p>
          <a:p>
            <a:pPr marL="741363" lvl="2" fontAlgn="auto">
              <a:spcAft>
                <a:spcPts val="0"/>
              </a:spcAft>
              <a:buFont typeface="Lucida Grande"/>
              <a:buChar char="-"/>
              <a:defRPr/>
            </a:pPr>
            <a:r>
              <a:rPr lang="en-US" sz="2000" dirty="0" smtClean="0">
                <a:ea typeface="+mn-ea"/>
              </a:rPr>
              <a:t>Higher spatial resolution enhances science capability</a:t>
            </a:r>
          </a:p>
          <a:p>
            <a:pPr marL="741363" lvl="2" fontAlgn="auto">
              <a:spcAft>
                <a:spcPts val="600"/>
              </a:spcAft>
              <a:buFont typeface="Lucida Grande"/>
              <a:buChar char="-"/>
              <a:defRPr/>
            </a:pPr>
            <a:r>
              <a:rPr lang="en-US" sz="2000" dirty="0" smtClean="0">
                <a:ea typeface="+mn-ea"/>
              </a:rPr>
              <a:t>Larger collecting area enables more science in fixed time</a:t>
            </a:r>
          </a:p>
          <a:p>
            <a:pPr marL="454025" lvl="1" fontAlgn="auto">
              <a:spcAft>
                <a:spcPts val="0"/>
              </a:spcAft>
              <a:buFont typeface="Arial"/>
              <a:buChar char="•"/>
              <a:defRPr/>
            </a:pPr>
            <a:r>
              <a:rPr lang="en-US" sz="2400" dirty="0" err="1" smtClean="0">
                <a:ea typeface="+mn-ea"/>
              </a:rPr>
              <a:t>AFTA's</a:t>
            </a:r>
            <a:r>
              <a:rPr lang="en-US" sz="2400" dirty="0" smtClean="0">
                <a:ea typeface="+mn-ea"/>
              </a:rPr>
              <a:t> 2.4m aperture enables richer scientific return at much lower cost than a dedicated smaller </a:t>
            </a:r>
            <a:r>
              <a:rPr lang="en-US" sz="2400" dirty="0" err="1" smtClean="0">
                <a:ea typeface="+mn-ea"/>
              </a:rPr>
              <a:t>coronagraphic</a:t>
            </a:r>
            <a:r>
              <a:rPr lang="en-US" sz="2400" dirty="0" smtClean="0">
                <a:ea typeface="+mn-ea"/>
              </a:rPr>
              <a:t> telescope mission</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A4A72905-B23B-DD46-882F-D565B3ED154D}" type="slidenum">
              <a:rPr lang="en-US"/>
              <a:pPr>
                <a:defRPr/>
              </a:pPr>
              <a:t>15</a:t>
            </a:fld>
            <a:endParaRPr lang="en-US"/>
          </a:p>
        </p:txBody>
      </p:sp>
      <p:sp>
        <p:nvSpPr>
          <p:cNvPr id="5" name="TextBox 4"/>
          <p:cNvSpPr txBox="1"/>
          <p:nvPr/>
        </p:nvSpPr>
        <p:spPr>
          <a:xfrm>
            <a:off x="171450" y="5884863"/>
            <a:ext cx="7660437" cy="369332"/>
          </a:xfrm>
          <a:prstGeom prst="rect">
            <a:avLst/>
          </a:prstGeom>
          <a:noFill/>
        </p:spPr>
        <p:txBody>
          <a:bodyPr wrap="square" rtlCol="0">
            <a:spAutoFit/>
          </a:bodyPr>
          <a:lstStyle/>
          <a:p>
            <a:r>
              <a:rPr lang="en-US" b="1" dirty="0" smtClean="0"/>
              <a:t>Study concluded that these assets satisfy all mission requirements.</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a:spLocks/>
          </p:cNvSpPr>
          <p:nvPr/>
        </p:nvSpPr>
        <p:spPr>
          <a:xfrm>
            <a:off x="-63218" y="0"/>
            <a:ext cx="9235440" cy="5074920"/>
          </a:xfrm>
          <a:prstGeom prst="rect">
            <a:avLst/>
          </a:prstGeom>
          <a:solidFill>
            <a:schemeClr val="tx1"/>
          </a:solidFill>
        </p:spPr>
        <p:txBody>
          <a:bodyPr wrap="square" rtlCol="0">
            <a:spAutoFit/>
          </a:bodyPr>
          <a:lstStyle/>
          <a:p>
            <a:endParaRPr lang="en-US" dirty="0"/>
          </a:p>
        </p:txBody>
      </p:sp>
      <p:pic>
        <p:nvPicPr>
          <p:cNvPr id="3" name="Picture 2" descr="hs-2009-31-a-xlarge_web.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4874" b="21632"/>
          <a:stretch/>
        </p:blipFill>
        <p:spPr>
          <a:xfrm>
            <a:off x="-17491" y="51673"/>
            <a:ext cx="9144000" cy="5048282"/>
          </a:xfrm>
          <a:prstGeom prst="rect">
            <a:avLst/>
          </a:prstGeom>
          <a:ln>
            <a:noFill/>
          </a:ln>
        </p:spPr>
      </p:pic>
      <p:pic>
        <p:nvPicPr>
          <p:cNvPr id="2" name="Picture 1" descr="a.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2000"/>
          <a:stretch>
            <a:fillRect/>
          </a:stretch>
        </p:blipFill>
        <p:spPr>
          <a:xfrm>
            <a:off x="7781922" y="5154575"/>
            <a:ext cx="1292086" cy="1703425"/>
          </a:xfrm>
          <a:prstGeom prst="rect">
            <a:avLst/>
          </a:prstGeom>
        </p:spPr>
      </p:pic>
      <p:sp>
        <p:nvSpPr>
          <p:cNvPr id="4" name="TextBox 3"/>
          <p:cNvSpPr txBox="1"/>
          <p:nvPr/>
        </p:nvSpPr>
        <p:spPr>
          <a:xfrm>
            <a:off x="22509" y="5098576"/>
            <a:ext cx="6530691" cy="1477328"/>
          </a:xfrm>
          <a:prstGeom prst="rect">
            <a:avLst/>
          </a:prstGeom>
          <a:noFill/>
        </p:spPr>
        <p:txBody>
          <a:bodyPr wrap="square" rtlCol="0">
            <a:spAutoFit/>
          </a:bodyPr>
          <a:lstStyle/>
          <a:p>
            <a:r>
              <a:rPr lang="en-US" dirty="0" smtClean="0"/>
              <a:t>The Hubble Ultra Deep Field (IR)</a:t>
            </a:r>
          </a:p>
          <a:p>
            <a:endParaRPr lang="en-US" dirty="0" smtClean="0"/>
          </a:p>
          <a:p>
            <a:r>
              <a:rPr lang="en-US" dirty="0" smtClean="0"/>
              <a:t>Imagine this wall of a million galaxies, a single image from AFTA, filling walls of schools and museums and providing a wealth of citizen science.  </a:t>
            </a:r>
          </a:p>
        </p:txBody>
      </p:sp>
      <p:pic>
        <p:nvPicPr>
          <p:cNvPr id="11" name="Picture 10" descr="rxj1347_subaru_wf_enhanced.jpg"/>
          <p:cNvPicPr>
            <a:picLocks/>
          </p:cNvPicPr>
          <p:nvPr/>
        </p:nvPicPr>
        <p:blipFill>
          <a:blip r:embed="rId5">
            <a:alphaModFix/>
          </a:blip>
          <a:srcRect t="19530" b="26442"/>
          <a:stretch>
            <a:fillRect/>
          </a:stretch>
        </p:blipFill>
        <p:spPr>
          <a:xfrm>
            <a:off x="112888" y="122228"/>
            <a:ext cx="8961120" cy="4572000"/>
          </a:xfrm>
          <a:prstGeom prst="rect">
            <a:avLst/>
          </a:prstGeom>
          <a:ln>
            <a:solidFill>
              <a:schemeClr val="tx2">
                <a:lumMod val="60000"/>
                <a:lumOff val="40000"/>
              </a:schemeClr>
            </a:solidFill>
          </a:ln>
        </p:spPr>
      </p:pic>
      <p:pic>
        <p:nvPicPr>
          <p:cNvPr id="9" name="Picture 8" descr="hs-2009-31-a-xlarge_web.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4874" b="21632"/>
          <a:stretch/>
        </p:blipFill>
        <p:spPr>
          <a:xfrm>
            <a:off x="4244624" y="2332889"/>
            <a:ext cx="609599" cy="336552"/>
          </a:xfrm>
          <a:prstGeom prst="rect">
            <a:avLst/>
          </a:prstGeom>
          <a:ln>
            <a:solidFill>
              <a:schemeClr val="bg1"/>
            </a:solidFill>
          </a:ln>
        </p:spPr>
      </p:pic>
      <p:sp>
        <p:nvSpPr>
          <p:cNvPr id="10" name="TextBox 9"/>
          <p:cNvSpPr txBox="1"/>
          <p:nvPr/>
        </p:nvSpPr>
        <p:spPr>
          <a:xfrm>
            <a:off x="382896" y="4147624"/>
            <a:ext cx="8406442" cy="892552"/>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pPr algn="ctr"/>
            <a:r>
              <a:rPr lang="en-US" sz="3200" dirty="0" smtClean="0">
                <a:solidFill>
                  <a:schemeClr val="bg1"/>
                </a:solidFill>
              </a:rPr>
              <a:t>Imagine 200 more, with &gt;1,000,000 galaxies</a:t>
            </a:r>
          </a:p>
          <a:p>
            <a:pPr algn="ctr"/>
            <a:r>
              <a:rPr lang="en-US" sz="2000" dirty="0" smtClean="0">
                <a:solidFill>
                  <a:schemeClr val="bg1"/>
                </a:solidFill>
              </a:rPr>
              <a:t>(a 20 by 10 foot wall with the resolution of an Apple Thunderbolt Display)</a:t>
            </a:r>
          </a:p>
        </p:txBody>
      </p:sp>
      <p:sp>
        <p:nvSpPr>
          <p:cNvPr id="12" name="Slide Number Placeholder 11"/>
          <p:cNvSpPr>
            <a:spLocks noGrp="1"/>
          </p:cNvSpPr>
          <p:nvPr>
            <p:ph type="sldNum" sz="quarter" idx="12"/>
          </p:nvPr>
        </p:nvSpPr>
        <p:spPr/>
        <p:txBody>
          <a:bodyPr/>
          <a:lstStyle/>
          <a:p>
            <a:fld id="{4636E928-EAC1-6145-BF75-3D5A899E7590}" type="slidenum">
              <a:rPr lang="en-US" smtClean="0"/>
              <a:pPr/>
              <a:t>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233306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3000"/>
                                        <p:tgtEl>
                                          <p:spTgt spid="3"/>
                                        </p:tgtEl>
                                        <p:attrNameLst>
                                          <p:attrName>ppt_w</p:attrName>
                                        </p:attrNameLst>
                                      </p:cBhvr>
                                      <p:tavLst>
                                        <p:tav tm="0">
                                          <p:val>
                                            <p:strVal val="ppt_w"/>
                                          </p:val>
                                        </p:tav>
                                        <p:tav tm="100000">
                                          <p:val>
                                            <p:fltVal val="0"/>
                                          </p:val>
                                        </p:tav>
                                      </p:tavLst>
                                    </p:anim>
                                    <p:anim calcmode="lin" valueType="num">
                                      <p:cBhvr>
                                        <p:cTn id="7" dur="3000"/>
                                        <p:tgtEl>
                                          <p:spTgt spid="3"/>
                                        </p:tgtEl>
                                        <p:attrNameLst>
                                          <p:attrName>ppt_h</p:attrName>
                                        </p:attrNameLst>
                                      </p:cBhvr>
                                      <p:tavLst>
                                        <p:tav tm="0">
                                          <p:val>
                                            <p:strVal val="ppt_h"/>
                                          </p:val>
                                        </p:tav>
                                        <p:tav tm="100000">
                                          <p:val>
                                            <p:fltVal val="0"/>
                                          </p:val>
                                        </p:tav>
                                      </p:tavLst>
                                    </p:anim>
                                    <p:set>
                                      <p:cBhvr>
                                        <p:cTn id="8" dur="1" fill="hold">
                                          <p:stCondLst>
                                            <p:cond delay="2999"/>
                                          </p:stCondLst>
                                        </p:cTn>
                                        <p:tgtEl>
                                          <p:spTgt spid="3"/>
                                        </p:tgtEl>
                                        <p:attrNameLst>
                                          <p:attrName>style.visibility</p:attrName>
                                        </p:attrNameLst>
                                      </p:cBhvr>
                                      <p:to>
                                        <p:strVal val="hidden"/>
                                      </p:to>
                                    </p:set>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76153" y="4406900"/>
            <a:ext cx="3806825" cy="2263124"/>
          </a:xfrm>
          <a:prstGeom prst="rect">
            <a:avLst/>
          </a:prstGeom>
        </p:spPr>
      </p:pic>
      <p:sp>
        <p:nvSpPr>
          <p:cNvPr id="2" name="Title 1"/>
          <p:cNvSpPr>
            <a:spLocks noGrp="1"/>
          </p:cNvSpPr>
          <p:nvPr>
            <p:ph type="ctrTitle"/>
          </p:nvPr>
        </p:nvSpPr>
        <p:spPr>
          <a:xfrm>
            <a:off x="176153" y="-67965"/>
            <a:ext cx="8754026" cy="846268"/>
          </a:xfrm>
        </p:spPr>
        <p:txBody>
          <a:bodyPr>
            <a:normAutofit/>
          </a:bodyPr>
          <a:lstStyle/>
          <a:p>
            <a:r>
              <a:rPr lang="en-US" b="1" i="1" dirty="0" smtClean="0"/>
              <a:t>Toward the “Pale Blue Dot”</a:t>
            </a:r>
            <a:endParaRPr lang="en-US" b="1" i="1" dirty="0"/>
          </a:p>
        </p:txBody>
      </p:sp>
      <p:sp>
        <p:nvSpPr>
          <p:cNvPr id="4" name="TextBox 3"/>
          <p:cNvSpPr txBox="1"/>
          <p:nvPr/>
        </p:nvSpPr>
        <p:spPr>
          <a:xfrm>
            <a:off x="176152" y="1472630"/>
            <a:ext cx="4301454"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200" dirty="0" err="1" smtClean="0">
                <a:latin typeface="Helvetica Light"/>
                <a:cs typeface="Helvetica Light"/>
              </a:rPr>
              <a:t>Microlensing</a:t>
            </a:r>
            <a:r>
              <a:rPr lang="en-US" sz="3200" dirty="0" smtClean="0">
                <a:latin typeface="Helvetica Light"/>
                <a:cs typeface="Helvetica Light"/>
              </a:rPr>
              <a:t> Survey</a:t>
            </a:r>
          </a:p>
        </p:txBody>
      </p:sp>
      <p:sp>
        <p:nvSpPr>
          <p:cNvPr id="5" name="TextBox 4"/>
          <p:cNvSpPr txBox="1"/>
          <p:nvPr/>
        </p:nvSpPr>
        <p:spPr>
          <a:xfrm>
            <a:off x="4626010" y="1474668"/>
            <a:ext cx="4303257" cy="584776"/>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rgbClr val="000000"/>
                </a:solidFill>
                <a:latin typeface="Helvetica Light"/>
                <a:cs typeface="Helvetica Light"/>
              </a:rPr>
              <a:t>High Contrast Imaging</a:t>
            </a:r>
            <a:endParaRPr lang="en-US" dirty="0">
              <a:solidFill>
                <a:srgbClr val="000000"/>
              </a:solidFill>
              <a:latin typeface="Helvetica Light"/>
              <a:cs typeface="Helvetica Light"/>
            </a:endParaRPr>
          </a:p>
        </p:txBody>
      </p:sp>
      <p:sp>
        <p:nvSpPr>
          <p:cNvPr id="6" name="TextBox 5"/>
          <p:cNvSpPr txBox="1"/>
          <p:nvPr/>
        </p:nvSpPr>
        <p:spPr>
          <a:xfrm>
            <a:off x="176153" y="2184691"/>
            <a:ext cx="4301454" cy="193899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71450" indent="-171450">
              <a:buFont typeface="Arial"/>
              <a:buChar char="•"/>
            </a:pPr>
            <a:endParaRPr lang="en-US" sz="1200" dirty="0" smtClean="0">
              <a:latin typeface="Helvetica Light"/>
              <a:cs typeface="Helvetica Light"/>
            </a:endParaRPr>
          </a:p>
          <a:p>
            <a:pPr marL="171450" indent="-171450">
              <a:buFont typeface="Arial"/>
              <a:buChar char="•"/>
            </a:pPr>
            <a:r>
              <a:rPr lang="en-US" sz="1200" dirty="0">
                <a:latin typeface="Helvetica Light"/>
                <a:cs typeface="Helvetica Light"/>
              </a:rPr>
              <a:t>Inventory the outer parts of planetary systems, potentially the source of the water for habitable planets. </a:t>
            </a:r>
          </a:p>
          <a:p>
            <a:pPr marL="171450" indent="-171450">
              <a:buFont typeface="Arial"/>
              <a:buChar char="•"/>
            </a:pPr>
            <a:r>
              <a:rPr lang="en-US" sz="1200" dirty="0">
                <a:latin typeface="Helvetica Light"/>
                <a:cs typeface="Helvetica Light"/>
              </a:rPr>
              <a:t>Quantify the frequency of solar systems like our own.</a:t>
            </a:r>
          </a:p>
          <a:p>
            <a:pPr marL="171450" indent="-171450">
              <a:buFont typeface="Arial"/>
              <a:buChar char="•"/>
            </a:pPr>
            <a:r>
              <a:rPr lang="en-US" sz="1200" dirty="0" smtClean="0">
                <a:latin typeface="Helvetica Light"/>
                <a:cs typeface="Helvetica Light"/>
              </a:rPr>
              <a:t>Confirm and improve </a:t>
            </a:r>
            <a:r>
              <a:rPr lang="en-US" sz="1200" dirty="0" err="1" smtClean="0">
                <a:latin typeface="Helvetica Light"/>
                <a:cs typeface="Helvetica Light"/>
              </a:rPr>
              <a:t>Kepler’s</a:t>
            </a:r>
            <a:r>
              <a:rPr lang="en-US" sz="1200" dirty="0" smtClean="0">
                <a:latin typeface="Helvetica Light"/>
                <a:cs typeface="Helvetica Light"/>
              </a:rPr>
              <a:t> estimate of the frequency of potentially habitable planets.</a:t>
            </a:r>
          </a:p>
          <a:p>
            <a:pPr marL="171450" indent="-171450">
              <a:buFont typeface="Arial"/>
              <a:buChar char="•"/>
            </a:pPr>
            <a:r>
              <a:rPr lang="en-US" sz="1200" dirty="0" smtClean="0">
                <a:latin typeface="Helvetica Light"/>
                <a:cs typeface="Helvetica Light"/>
              </a:rPr>
              <a:t>When combined with </a:t>
            </a:r>
            <a:r>
              <a:rPr lang="en-US" sz="1200" dirty="0" err="1" smtClean="0">
                <a:latin typeface="Helvetica Light"/>
                <a:cs typeface="Helvetica Light"/>
              </a:rPr>
              <a:t>Kepler</a:t>
            </a:r>
            <a:r>
              <a:rPr lang="en-US" sz="1200" dirty="0" smtClean="0">
                <a:latin typeface="Helvetica Light"/>
                <a:cs typeface="Helvetica Light"/>
              </a:rPr>
              <a:t>, provide statistical constraints on the densities and heavy atmospheres of potentially habitable planets. </a:t>
            </a:r>
          </a:p>
          <a:p>
            <a:endParaRPr lang="en-US" sz="1200" dirty="0" smtClean="0">
              <a:latin typeface="Helvetica Light"/>
              <a:cs typeface="Helvetica Light"/>
            </a:endParaRPr>
          </a:p>
        </p:txBody>
      </p:sp>
      <p:sp>
        <p:nvSpPr>
          <p:cNvPr id="9" name="TextBox 8"/>
          <p:cNvSpPr txBox="1"/>
          <p:nvPr/>
        </p:nvSpPr>
        <p:spPr>
          <a:xfrm>
            <a:off x="4626010" y="2188401"/>
            <a:ext cx="4289146" cy="1938992"/>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171450" indent="-171450">
              <a:buFont typeface="Arial"/>
              <a:buChar char="•"/>
            </a:pPr>
            <a:r>
              <a:rPr lang="en-US" sz="1200" dirty="0" smtClean="0">
                <a:solidFill>
                  <a:srgbClr val="000000"/>
                </a:solidFill>
                <a:latin typeface="Helvetica Light"/>
                <a:cs typeface="Helvetica Light"/>
              </a:rPr>
              <a:t>Provide direct images of planets around our nearest neighbors similar to our own giant planets.</a:t>
            </a:r>
          </a:p>
          <a:p>
            <a:pPr marL="171450" indent="-171450">
              <a:buFont typeface="Arial"/>
              <a:buChar char="•"/>
            </a:pPr>
            <a:r>
              <a:rPr lang="en-US" sz="1200" dirty="0" smtClean="0">
                <a:solidFill>
                  <a:srgbClr val="000000"/>
                </a:solidFill>
                <a:latin typeface="Helvetica Light"/>
                <a:cs typeface="Helvetica Light"/>
              </a:rPr>
              <a:t>Provide important insights about the physics of planetary atmospheres through comparative planetology.</a:t>
            </a:r>
          </a:p>
          <a:p>
            <a:pPr marL="171450" indent="-171450">
              <a:buFont typeface="Arial"/>
              <a:buChar char="•"/>
            </a:pPr>
            <a:r>
              <a:rPr lang="en-US" sz="1200" dirty="0" smtClean="0">
                <a:solidFill>
                  <a:srgbClr val="000000"/>
                </a:solidFill>
                <a:latin typeface="Helvetica Light"/>
                <a:cs typeface="Helvetica Light"/>
              </a:rPr>
              <a:t>Assay the population of massive debris disks that will serve as sources of noise and confusion for a flagship mission.</a:t>
            </a:r>
          </a:p>
          <a:p>
            <a:pPr marL="171450" indent="-171450">
              <a:buFont typeface="Arial"/>
              <a:buChar char="•"/>
            </a:pPr>
            <a:r>
              <a:rPr lang="en-US" sz="1200" dirty="0" smtClean="0">
                <a:solidFill>
                  <a:srgbClr val="000000"/>
                </a:solidFill>
                <a:latin typeface="Helvetica Light"/>
                <a:cs typeface="Helvetica Light"/>
              </a:rPr>
              <a:t>Develop crucial technologies for a future mission,</a:t>
            </a:r>
            <a:r>
              <a:rPr lang="en-US" sz="1200" dirty="0">
                <a:solidFill>
                  <a:srgbClr val="000000"/>
                </a:solidFill>
                <a:latin typeface="Helvetica Light"/>
                <a:cs typeface="Helvetica Light"/>
              </a:rPr>
              <a:t> </a:t>
            </a:r>
            <a:r>
              <a:rPr lang="en-US" sz="1200" dirty="0" smtClean="0">
                <a:solidFill>
                  <a:srgbClr val="000000"/>
                </a:solidFill>
                <a:latin typeface="Helvetica Light"/>
                <a:cs typeface="Helvetica Light"/>
              </a:rPr>
              <a:t>and provide practical demonstration of these technologies </a:t>
            </a:r>
            <a:r>
              <a:rPr lang="en-US" sz="1200" i="1" dirty="0" smtClean="0">
                <a:solidFill>
                  <a:srgbClr val="000000"/>
                </a:solidFill>
                <a:latin typeface="Helvetica Light"/>
                <a:cs typeface="Helvetica Light"/>
              </a:rPr>
              <a:t>in flight.</a:t>
            </a:r>
          </a:p>
        </p:txBody>
      </p:sp>
      <p:sp>
        <p:nvSpPr>
          <p:cNvPr id="11" name="Subtitle 10"/>
          <p:cNvSpPr>
            <a:spLocks noGrp="1"/>
          </p:cNvSpPr>
          <p:nvPr>
            <p:ph type="subTitle" idx="1"/>
          </p:nvPr>
        </p:nvSpPr>
        <p:spPr>
          <a:xfrm>
            <a:off x="264475" y="702771"/>
            <a:ext cx="8753115" cy="346712"/>
          </a:xfrm>
        </p:spPr>
        <p:txBody>
          <a:bodyPr>
            <a:noAutofit/>
          </a:bodyPr>
          <a:lstStyle/>
          <a:p>
            <a:r>
              <a:rPr lang="en-US" sz="2000" dirty="0" smtClean="0"/>
              <a:t>AFTA will </a:t>
            </a:r>
            <a:r>
              <a:rPr lang="en-US" sz="2000" dirty="0"/>
              <a:t>lay the foundation </a:t>
            </a:r>
            <a:r>
              <a:rPr lang="en-US" sz="2000" dirty="0" smtClean="0"/>
              <a:t>for a future flagship direct imaging mission capable of detection and characterization of Earthlike planets.</a:t>
            </a:r>
          </a:p>
          <a:p>
            <a:endParaRPr lang="en-US" dirty="0"/>
          </a:p>
        </p:txBody>
      </p:sp>
      <p:sp>
        <p:nvSpPr>
          <p:cNvPr id="3" name="Rectangle 2"/>
          <p:cNvSpPr/>
          <p:nvPr/>
        </p:nvSpPr>
        <p:spPr>
          <a:xfrm>
            <a:off x="4169245" y="4361272"/>
            <a:ext cx="2053754" cy="2308752"/>
          </a:xfrm>
          <a:prstGeom prst="rect">
            <a:avLst/>
          </a:prstGeom>
          <a:ln w="57150" cmpd="sng">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endParaRPr lang="en-US" dirty="0"/>
          </a:p>
        </p:txBody>
      </p:sp>
      <p:sp>
        <p:nvSpPr>
          <p:cNvPr id="8" name="TextBox 7"/>
          <p:cNvSpPr txBox="1"/>
          <p:nvPr/>
        </p:nvSpPr>
        <p:spPr>
          <a:xfrm>
            <a:off x="4460672" y="4580465"/>
            <a:ext cx="1540933" cy="1754327"/>
          </a:xfrm>
          <a:prstGeom prst="rect">
            <a:avLst/>
          </a:prstGeom>
          <a:noFill/>
        </p:spPr>
        <p:txBody>
          <a:bodyPr wrap="square" rtlCol="0">
            <a:spAutoFit/>
          </a:bodyPr>
          <a:lstStyle/>
          <a:p>
            <a:pPr algn="ctr"/>
            <a:r>
              <a:rPr lang="en-US" dirty="0" smtClean="0"/>
              <a:t>Science and technology foundation for the New Worlds Mission.</a:t>
            </a:r>
            <a:endParaRPr lang="en-US" dirty="0"/>
          </a:p>
        </p:txBody>
      </p:sp>
      <p:sp>
        <p:nvSpPr>
          <p:cNvPr id="19" name="Down Arrow 18"/>
          <p:cNvSpPr/>
          <p:nvPr/>
        </p:nvSpPr>
        <p:spPr>
          <a:xfrm rot="2700000">
            <a:off x="6428428" y="3975757"/>
            <a:ext cx="765018" cy="573491"/>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Down Arrow 17"/>
          <p:cNvSpPr/>
          <p:nvPr/>
        </p:nvSpPr>
        <p:spPr>
          <a:xfrm rot="18900000">
            <a:off x="2144790" y="3975758"/>
            <a:ext cx="765018" cy="573491"/>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624076" y="6603312"/>
            <a:ext cx="1418164" cy="246221"/>
          </a:xfrm>
          <a:prstGeom prst="rect">
            <a:avLst/>
          </a:prstGeom>
          <a:noFill/>
        </p:spPr>
        <p:txBody>
          <a:bodyPr wrap="none" rtlCol="0">
            <a:spAutoFit/>
          </a:bodyPr>
          <a:lstStyle/>
          <a:p>
            <a:r>
              <a:rPr lang="en-US" sz="1000" dirty="0" smtClean="0"/>
              <a:t>Courtesy of Jim </a:t>
            </a:r>
            <a:r>
              <a:rPr lang="en-US" sz="1000" dirty="0" err="1" smtClean="0"/>
              <a:t>Kasting</a:t>
            </a:r>
            <a:r>
              <a:rPr lang="en-US" sz="1000" dirty="0" smtClean="0"/>
              <a:t>.</a:t>
            </a:r>
            <a:endParaRPr lang="en-US" sz="1000" dirty="0"/>
          </a:p>
        </p:txBody>
      </p:sp>
      <p:sp>
        <p:nvSpPr>
          <p:cNvPr id="10" name="Slide Number Placeholder 9"/>
          <p:cNvSpPr>
            <a:spLocks noGrp="1"/>
          </p:cNvSpPr>
          <p:nvPr>
            <p:ph type="sldNum" sz="quarter" idx="12"/>
          </p:nvPr>
        </p:nvSpPr>
        <p:spPr/>
        <p:txBody>
          <a:bodyPr/>
          <a:lstStyle/>
          <a:p>
            <a:fld id="{4636E928-EAC1-6145-BF75-3D5A899E7590}" type="slidenum">
              <a:rPr lang="en-US" smtClean="0"/>
              <a:pPr/>
              <a:t>17</a:t>
            </a:fld>
            <a:endParaRPr lang="en-US"/>
          </a:p>
        </p:txBody>
      </p:sp>
      <p:grpSp>
        <p:nvGrpSpPr>
          <p:cNvPr id="7" name="Group 17"/>
          <p:cNvGrpSpPr/>
          <p:nvPr/>
        </p:nvGrpSpPr>
        <p:grpSpPr>
          <a:xfrm>
            <a:off x="6390359" y="4782981"/>
            <a:ext cx="2539820" cy="1820331"/>
            <a:chOff x="1731610" y="1603332"/>
            <a:chExt cx="5486400" cy="3657600"/>
          </a:xfrm>
        </p:grpSpPr>
        <p:sp>
          <p:nvSpPr>
            <p:cNvPr id="20" name="Rectangle 19"/>
            <p:cNvSpPr/>
            <p:nvPr/>
          </p:nvSpPr>
          <p:spPr>
            <a:xfrm>
              <a:off x="1731610" y="1603332"/>
              <a:ext cx="5486400" cy="3657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cahoyalbs_2au_nepjup.pdf"/>
            <p:cNvPicPr>
              <a:picLocks noChangeAspect="1"/>
            </p:cNvPicPr>
            <p:nvPr/>
          </p:nvPicPr>
          <p:blipFill>
            <a:blip r:embed="rId4"/>
            <a:stretch>
              <a:fillRect/>
            </a:stretch>
          </p:blipFill>
          <p:spPr>
            <a:xfrm>
              <a:off x="1731610" y="1603332"/>
              <a:ext cx="5486400" cy="3657600"/>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6347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 descr="C:\Users\dcontent\AppData\Local\Microsoft\Windows\Temporary Internet Files\Content.Outlook\6YRGIZ3S\AFTA - Obs Assy - Iso 01 - 2013-03-14 (2).png"/>
          <p:cNvPicPr>
            <a:picLocks noChangeAspect="1" noChangeArrowheads="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rot="4099982">
            <a:off x="522124" y="704363"/>
            <a:ext cx="1153016" cy="164057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a:picLocks noChangeAspect="1"/>
          </p:cNvPicPr>
          <p:nvPr/>
        </p:nvPicPr>
        <p:blipFill>
          <a:blip r:embed="rId3"/>
          <a:stretch>
            <a:fillRect/>
          </a:stretch>
        </p:blipFill>
        <p:spPr>
          <a:xfrm>
            <a:off x="3555767" y="2501901"/>
            <a:ext cx="5242511" cy="3955837"/>
          </a:xfrm>
          <a:prstGeom prst="rect">
            <a:avLst/>
          </a:prstGeom>
          <a:ln w="57150" cmpd="sng">
            <a:solidFill>
              <a:schemeClr val="bg1">
                <a:lumMod val="50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28576"/>
            <a:ext cx="8229600" cy="1143000"/>
          </a:xfrm>
        </p:spPr>
        <p:txBody>
          <a:bodyPr>
            <a:normAutofit/>
          </a:bodyPr>
          <a:lstStyle/>
          <a:p>
            <a:r>
              <a:rPr lang="en-US" b="1" i="1" dirty="0" err="1" smtClean="0"/>
              <a:t>Exoplanet</a:t>
            </a:r>
            <a:r>
              <a:rPr lang="en-US" b="1" i="1" dirty="0" smtClean="0"/>
              <a:t> </a:t>
            </a:r>
            <a:r>
              <a:rPr lang="en-US" b="1" i="1" dirty="0" err="1" smtClean="0"/>
              <a:t>Microlensing</a:t>
            </a:r>
            <a:r>
              <a:rPr lang="en-US" b="1" i="1" dirty="0" smtClean="0"/>
              <a:t> Survey</a:t>
            </a:r>
            <a:endParaRPr lang="en-US" b="1" i="1" dirty="0"/>
          </a:p>
        </p:txBody>
      </p:sp>
      <p:sp>
        <p:nvSpPr>
          <p:cNvPr id="6" name="Content Placeholder 5"/>
          <p:cNvSpPr>
            <a:spLocks noGrp="1"/>
          </p:cNvSpPr>
          <p:nvPr>
            <p:ph idx="1"/>
          </p:nvPr>
        </p:nvSpPr>
        <p:spPr>
          <a:xfrm>
            <a:off x="304800" y="2489200"/>
            <a:ext cx="2946401" cy="3985471"/>
          </a:xfrm>
          <a:ln w="3810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indent="0">
              <a:buNone/>
            </a:pPr>
            <a:r>
              <a:rPr lang="en-US" sz="2000" dirty="0" smtClean="0"/>
              <a:t>AFTA will:</a:t>
            </a:r>
          </a:p>
          <a:p>
            <a:r>
              <a:rPr lang="en-US" sz="1600" dirty="0" smtClean="0"/>
              <a:t>Detect 2800 planets, with orbits from the habitable zone outward, and masses down to a few times the mass of the Moon.</a:t>
            </a:r>
          </a:p>
          <a:p>
            <a:r>
              <a:rPr lang="en-US" sz="1600" dirty="0" smtClean="0"/>
              <a:t>Be sensitive to analogs of all the solar system’s planets except Mercury.</a:t>
            </a:r>
          </a:p>
          <a:p>
            <a:r>
              <a:rPr lang="en-US" sz="1600" dirty="0" smtClean="0"/>
              <a:t>Measure the abundance of free-floating planets in the Galaxy with masses down to the mass of Mars</a:t>
            </a:r>
          </a:p>
          <a:p>
            <a:endParaRPr lang="en-US" sz="1600" dirty="0" smtClean="0"/>
          </a:p>
          <a:p>
            <a:pPr marL="0" indent="0">
              <a:buNone/>
            </a:pPr>
            <a:endParaRPr lang="en-US" dirty="0"/>
          </a:p>
        </p:txBody>
      </p:sp>
      <p:sp>
        <p:nvSpPr>
          <p:cNvPr id="7" name="Rectangle 6"/>
          <p:cNvSpPr/>
          <p:nvPr/>
        </p:nvSpPr>
        <p:spPr>
          <a:xfrm>
            <a:off x="3859389" y="5366456"/>
            <a:ext cx="1862667" cy="8607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Kepler_Space_Telescope.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6200000" flipV="1">
            <a:off x="7518143" y="914564"/>
            <a:ext cx="1100267" cy="1460001"/>
          </a:xfrm>
          <a:prstGeom prst="rect">
            <a:avLst/>
          </a:prstGeom>
          <a:ln w="38100" cmpd="sng">
            <a:solidFill>
              <a:schemeClr val="accent6">
                <a:lumMod val="60000"/>
                <a:lumOff val="40000"/>
              </a:schemeClr>
            </a:solid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pic>
      <p:grpSp>
        <p:nvGrpSpPr>
          <p:cNvPr id="3" name="Group 33"/>
          <p:cNvGrpSpPr/>
          <p:nvPr/>
        </p:nvGrpSpPr>
        <p:grpSpPr>
          <a:xfrm>
            <a:off x="3394900" y="2324100"/>
            <a:ext cx="4980044" cy="4175971"/>
            <a:chOff x="3394900" y="2324100"/>
            <a:chExt cx="4980044" cy="4175971"/>
          </a:xfrm>
        </p:grpSpPr>
        <p:grpSp>
          <p:nvGrpSpPr>
            <p:cNvPr id="4" name="Group 18"/>
            <p:cNvGrpSpPr/>
            <p:nvPr/>
          </p:nvGrpSpPr>
          <p:grpSpPr>
            <a:xfrm>
              <a:off x="6004278" y="2610534"/>
              <a:ext cx="2370666" cy="3889537"/>
              <a:chOff x="6067778" y="2775634"/>
              <a:chExt cx="2370666" cy="3889537"/>
            </a:xfrm>
          </p:grpSpPr>
          <p:sp>
            <p:nvSpPr>
              <p:cNvPr id="10" name="Oval 9"/>
              <p:cNvSpPr/>
              <p:nvPr/>
            </p:nvSpPr>
            <p:spPr>
              <a:xfrm>
                <a:off x="6067778" y="4294505"/>
                <a:ext cx="2370666" cy="2370666"/>
              </a:xfrm>
              <a:prstGeom prst="ellipse">
                <a:avLst/>
              </a:prstGeom>
              <a:gradFill flip="none" rotWithShape="1">
                <a:gsLst>
                  <a:gs pos="100000">
                    <a:schemeClr val="tx2">
                      <a:lumMod val="40000"/>
                      <a:lumOff val="60000"/>
                      <a:alpha val="46000"/>
                    </a:schemeClr>
                  </a:gs>
                  <a:gs pos="0">
                    <a:schemeClr val="tx2">
                      <a:lumMod val="20000"/>
                      <a:lumOff val="80000"/>
                      <a:alpha val="0"/>
                    </a:schemeClr>
                  </a:gs>
                  <a:gs pos="16000">
                    <a:schemeClr val="tx2">
                      <a:lumMod val="60000"/>
                      <a:lumOff val="40000"/>
                      <a:alpha val="82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374464" y="2775634"/>
                <a:ext cx="158326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smtClean="0"/>
                  <a:t>AFTA</a:t>
                </a:r>
              </a:p>
              <a:p>
                <a:pPr algn="ctr"/>
                <a:r>
                  <a:rPr lang="en-US" dirty="0" smtClean="0"/>
                  <a:t>Search Area</a:t>
                </a:r>
              </a:p>
            </p:txBody>
          </p:sp>
          <p:cxnSp>
            <p:nvCxnSpPr>
              <p:cNvPr id="25" name="Straight Arrow Connector 24"/>
              <p:cNvCxnSpPr>
                <a:stCxn id="15" idx="2"/>
              </p:cNvCxnSpPr>
              <p:nvPr/>
            </p:nvCxnSpPr>
            <p:spPr>
              <a:xfrm>
                <a:off x="7166097" y="3421965"/>
                <a:ext cx="1" cy="118813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33" name="Oval 32"/>
            <p:cNvSpPr/>
            <p:nvPr/>
          </p:nvSpPr>
          <p:spPr>
            <a:xfrm>
              <a:off x="3394900" y="2324100"/>
              <a:ext cx="2983549" cy="2931105"/>
            </a:xfrm>
            <a:prstGeom prst="ellipse">
              <a:avLst/>
            </a:prstGeom>
            <a:gradFill flip="none" rotWithShape="1">
              <a:gsLst>
                <a:gs pos="100000">
                  <a:schemeClr val="bg1">
                    <a:alpha val="0"/>
                  </a:schemeClr>
                </a:gs>
                <a:gs pos="29000">
                  <a:schemeClr val="bg1">
                    <a:alpha val="0"/>
                  </a:schemeClr>
                </a:gs>
                <a:gs pos="78000">
                  <a:schemeClr val="tx2">
                    <a:lumMod val="60000"/>
                    <a:lumOff val="40000"/>
                    <a:alpha val="82000"/>
                  </a:schemeClr>
                </a:gs>
                <a:gs pos="44000">
                  <a:schemeClr val="accent1">
                    <a:lumMod val="60000"/>
                    <a:lumOff val="40000"/>
                    <a:alpha val="39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2057400" y="1094432"/>
            <a:ext cx="4994397" cy="1107996"/>
          </a:xfrm>
          <a:prstGeom prst="rect">
            <a:avLst/>
          </a:prstGeom>
          <a:ln w="38100" cmpd="sng"/>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200" dirty="0" smtClean="0">
                <a:latin typeface="Helvetica Light"/>
                <a:cs typeface="Helvetica Light"/>
              </a:rPr>
              <a:t>Together, </a:t>
            </a:r>
            <a:r>
              <a:rPr lang="en-US" sz="2200" dirty="0" err="1" smtClean="0">
                <a:latin typeface="Helvetica Light"/>
                <a:cs typeface="Helvetica Light"/>
              </a:rPr>
              <a:t>Kepler</a:t>
            </a:r>
            <a:r>
              <a:rPr lang="en-US" sz="2200" dirty="0" smtClean="0">
                <a:latin typeface="Helvetica Light"/>
                <a:cs typeface="Helvetica Light"/>
              </a:rPr>
              <a:t> and AFTA complete the statistical census of planetary systems in the Galaxy.</a:t>
            </a:r>
            <a:endParaRPr lang="en-US" sz="2200" dirty="0">
              <a:latin typeface="Helvetica Light"/>
              <a:cs typeface="Helvetica Light"/>
            </a:endParaRPr>
          </a:p>
        </p:txBody>
      </p:sp>
      <p:grpSp>
        <p:nvGrpSpPr>
          <p:cNvPr id="8" name="Group 2"/>
          <p:cNvGrpSpPr/>
          <p:nvPr/>
        </p:nvGrpSpPr>
        <p:grpSpPr>
          <a:xfrm>
            <a:off x="3837988" y="2826455"/>
            <a:ext cx="3424293" cy="3491110"/>
            <a:chOff x="3837988" y="2826455"/>
            <a:chExt cx="3424293" cy="3491110"/>
          </a:xfrm>
        </p:grpSpPr>
        <p:grpSp>
          <p:nvGrpSpPr>
            <p:cNvPr id="11" name="Group 21"/>
            <p:cNvGrpSpPr/>
            <p:nvPr/>
          </p:nvGrpSpPr>
          <p:grpSpPr>
            <a:xfrm>
              <a:off x="3837988" y="2826455"/>
              <a:ext cx="3201109" cy="3491110"/>
              <a:chOff x="3901488" y="2991555"/>
              <a:chExt cx="3201109" cy="3491110"/>
            </a:xfrm>
          </p:grpSpPr>
          <p:sp>
            <p:nvSpPr>
              <p:cNvPr id="9" name="Oval 8"/>
              <p:cNvSpPr/>
              <p:nvPr/>
            </p:nvSpPr>
            <p:spPr>
              <a:xfrm>
                <a:off x="3901488" y="2991555"/>
                <a:ext cx="2017890" cy="2017890"/>
              </a:xfrm>
              <a:prstGeom prst="ellipse">
                <a:avLst/>
              </a:prstGeom>
              <a:gradFill flip="none" rotWithShape="1">
                <a:gsLst>
                  <a:gs pos="0">
                    <a:schemeClr val="accent6">
                      <a:lumMod val="75000"/>
                      <a:alpha val="64000"/>
                    </a:schemeClr>
                  </a:gs>
                  <a:gs pos="92000">
                    <a:srgbClr val="FFFFFF">
                      <a:alpha val="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089869" y="5836334"/>
                <a:ext cx="1583266"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err="1" smtClean="0"/>
                  <a:t>Kepler</a:t>
                </a:r>
                <a:endParaRPr lang="en-US" dirty="0" smtClean="0"/>
              </a:p>
              <a:p>
                <a:pPr algn="ctr"/>
                <a:r>
                  <a:rPr lang="en-US" dirty="0" smtClean="0"/>
                  <a:t>Search Area</a:t>
                </a:r>
              </a:p>
            </p:txBody>
          </p:sp>
          <p:cxnSp>
            <p:nvCxnSpPr>
              <p:cNvPr id="18" name="Straight Arrow Connector 17"/>
              <p:cNvCxnSpPr>
                <a:stCxn id="16" idx="0"/>
              </p:cNvCxnSpPr>
              <p:nvPr/>
            </p:nvCxnSpPr>
            <p:spPr>
              <a:xfrm flipV="1">
                <a:off x="4881502" y="4864100"/>
                <a:ext cx="0" cy="97223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6" idx="3"/>
              </p:cNvCxnSpPr>
              <p:nvPr/>
            </p:nvCxnSpPr>
            <p:spPr>
              <a:xfrm flipV="1">
                <a:off x="5673135" y="5531561"/>
                <a:ext cx="1429462" cy="6279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23" name="Oval 22"/>
            <p:cNvSpPr/>
            <p:nvPr/>
          </p:nvSpPr>
          <p:spPr>
            <a:xfrm>
              <a:off x="7102597" y="5243455"/>
              <a:ext cx="159684" cy="159684"/>
            </a:xfrm>
            <a:prstGeom prst="ellipse">
              <a:avLst/>
            </a:prstGeom>
            <a:gradFill flip="none" rotWithShape="1">
              <a:gsLst>
                <a:gs pos="0">
                  <a:schemeClr val="accent6">
                    <a:lumMod val="75000"/>
                    <a:alpha val="64000"/>
                  </a:schemeClr>
                </a:gs>
                <a:gs pos="100000">
                  <a:srgbClr val="FFFFFF">
                    <a:alpha val="64000"/>
                  </a:srgbClr>
                </a:gs>
              </a:gsLst>
              <a:path path="circle">
                <a:fillToRect l="50000" t="50000" r="50000" b="50000"/>
              </a:path>
              <a:tileRect/>
            </a:gradFill>
            <a:ln w="19050"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Slide Number Placeholder 12"/>
          <p:cNvSpPr>
            <a:spLocks noGrp="1"/>
          </p:cNvSpPr>
          <p:nvPr>
            <p:ph type="sldNum" sz="quarter" idx="12"/>
          </p:nvPr>
        </p:nvSpPr>
        <p:spPr/>
        <p:txBody>
          <a:bodyPr/>
          <a:lstStyle/>
          <a:p>
            <a:fld id="{4636E928-EAC1-6145-BF75-3D5A899E7590}" type="slidenum">
              <a:rPr lang="en-US" smtClean="0"/>
              <a:pPr/>
              <a:t>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064" y="-67965"/>
            <a:ext cx="8753115" cy="846268"/>
          </a:xfrm>
        </p:spPr>
        <p:txBody>
          <a:bodyPr/>
          <a:lstStyle/>
          <a:p>
            <a:r>
              <a:rPr lang="en-US" b="1" i="1" dirty="0" smtClean="0"/>
              <a:t>Frontiers of Knowledge</a:t>
            </a:r>
            <a:endParaRPr lang="en-US" b="1" i="1" dirty="0"/>
          </a:p>
        </p:txBody>
      </p:sp>
      <p:sp>
        <p:nvSpPr>
          <p:cNvPr id="4" name="TextBox 3"/>
          <p:cNvSpPr txBox="1"/>
          <p:nvPr/>
        </p:nvSpPr>
        <p:spPr>
          <a:xfrm>
            <a:off x="176152" y="1616569"/>
            <a:ext cx="4301454"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200" dirty="0" smtClean="0">
                <a:latin typeface="Helvetica Light"/>
                <a:cs typeface="Helvetica Light"/>
              </a:rPr>
              <a:t>Imaging Survey</a:t>
            </a:r>
          </a:p>
        </p:txBody>
      </p:sp>
      <p:sp>
        <p:nvSpPr>
          <p:cNvPr id="5" name="TextBox 4"/>
          <p:cNvSpPr txBox="1"/>
          <p:nvPr/>
        </p:nvSpPr>
        <p:spPr>
          <a:xfrm>
            <a:off x="4626010" y="1618607"/>
            <a:ext cx="4303257" cy="584776"/>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chemeClr val="tx1"/>
                </a:solidFill>
                <a:latin typeface="Helvetica Light"/>
                <a:cs typeface="Helvetica Light"/>
              </a:rPr>
              <a:t>Supernova Survey</a:t>
            </a:r>
            <a:endParaRPr lang="en-US" dirty="0">
              <a:solidFill>
                <a:schemeClr val="tx1"/>
              </a:solidFill>
              <a:latin typeface="Helvetica Light"/>
              <a:cs typeface="Helvetica Light"/>
            </a:endParaRPr>
          </a:p>
        </p:txBody>
      </p:sp>
      <p:sp>
        <p:nvSpPr>
          <p:cNvPr id="6" name="TextBox 5"/>
          <p:cNvSpPr txBox="1"/>
          <p:nvPr/>
        </p:nvSpPr>
        <p:spPr>
          <a:xfrm>
            <a:off x="176153" y="2328630"/>
            <a:ext cx="4301454" cy="83099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dirty="0" smtClean="0">
                <a:solidFill>
                  <a:schemeClr val="bg1"/>
                </a:solidFill>
                <a:latin typeface="Helvetica Light"/>
                <a:cs typeface="Helvetica Light"/>
              </a:rPr>
              <a:t>Map over 2000 square degrees of high latitude sky</a:t>
            </a:r>
          </a:p>
          <a:p>
            <a:pPr algn="ctr"/>
            <a:endParaRPr lang="en-US" sz="1200" dirty="0" smtClean="0">
              <a:solidFill>
                <a:schemeClr val="bg1"/>
              </a:solidFill>
              <a:latin typeface="Helvetica Light"/>
              <a:cs typeface="Helvetica Light"/>
            </a:endParaRPr>
          </a:p>
          <a:p>
            <a:pPr algn="ctr"/>
            <a:r>
              <a:rPr lang="en-US" sz="1200" dirty="0">
                <a:solidFill>
                  <a:schemeClr val="bg1"/>
                </a:solidFill>
                <a:latin typeface="Helvetica Light"/>
                <a:cs typeface="Helvetica Light"/>
              </a:rPr>
              <a:t>500 million lensed </a:t>
            </a:r>
            <a:r>
              <a:rPr lang="en-US" sz="1200" dirty="0" smtClean="0">
                <a:solidFill>
                  <a:schemeClr val="bg1"/>
                </a:solidFill>
                <a:latin typeface="Helvetica Light"/>
                <a:cs typeface="Helvetica Light"/>
              </a:rPr>
              <a:t>galaxies  (70/arcmin</a:t>
            </a:r>
            <a:r>
              <a:rPr lang="en-US" sz="1200" baseline="30000" dirty="0" smtClean="0">
                <a:solidFill>
                  <a:schemeClr val="bg1"/>
                </a:solidFill>
                <a:latin typeface="Helvetica Light"/>
                <a:cs typeface="Helvetica Light"/>
              </a:rPr>
              <a:t>2</a:t>
            </a:r>
            <a:r>
              <a:rPr lang="en-US" sz="1200" dirty="0" smtClean="0">
                <a:solidFill>
                  <a:schemeClr val="bg1"/>
                </a:solidFill>
                <a:latin typeface="Helvetica Light"/>
                <a:cs typeface="Helvetica Light"/>
              </a:rPr>
              <a:t>) </a:t>
            </a:r>
          </a:p>
          <a:p>
            <a:pPr algn="ctr"/>
            <a:r>
              <a:rPr lang="en-US" sz="1200" dirty="0" smtClean="0">
                <a:solidFill>
                  <a:schemeClr val="bg1"/>
                </a:solidFill>
                <a:latin typeface="Helvetica Light"/>
                <a:cs typeface="Helvetica Light"/>
              </a:rPr>
              <a:t>40,000 </a:t>
            </a:r>
            <a:r>
              <a:rPr lang="en-US" sz="1200" dirty="0">
                <a:solidFill>
                  <a:schemeClr val="bg1"/>
                </a:solidFill>
                <a:latin typeface="Helvetica Light"/>
                <a:cs typeface="Helvetica Light"/>
              </a:rPr>
              <a:t>massive clusters</a:t>
            </a:r>
          </a:p>
        </p:txBody>
      </p:sp>
      <p:cxnSp>
        <p:nvCxnSpPr>
          <p:cNvPr id="8" name="Straight Connector 7"/>
          <p:cNvCxnSpPr/>
          <p:nvPr/>
        </p:nvCxnSpPr>
        <p:spPr>
          <a:xfrm>
            <a:off x="366889" y="2642114"/>
            <a:ext cx="3753555" cy="0"/>
          </a:xfrm>
          <a:prstGeom prst="line">
            <a:avLst/>
          </a:prstGeom>
          <a:ln w="38100" cap="rnd"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41033" y="2281735"/>
            <a:ext cx="4289146" cy="83099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200" dirty="0" smtClean="0">
                <a:solidFill>
                  <a:srgbClr val="000000"/>
                </a:solidFill>
                <a:latin typeface="Helvetica Light"/>
                <a:cs typeface="Helvetica Light"/>
              </a:rPr>
              <a:t>wide, medium, &amp; deep imaging + IFU spectroscopy</a:t>
            </a:r>
          </a:p>
          <a:p>
            <a:endParaRPr lang="en-US" sz="1200" dirty="0" smtClean="0">
              <a:solidFill>
                <a:srgbClr val="000000"/>
              </a:solidFill>
              <a:latin typeface="Helvetica Light"/>
              <a:cs typeface="Helvetica Light"/>
            </a:endParaRPr>
          </a:p>
          <a:p>
            <a:r>
              <a:rPr lang="en-US" sz="1200" dirty="0" smtClean="0">
                <a:solidFill>
                  <a:srgbClr val="000000"/>
                </a:solidFill>
                <a:latin typeface="Helvetica Light"/>
                <a:cs typeface="Helvetica Light"/>
              </a:rPr>
              <a:t>2700 type </a:t>
            </a:r>
            <a:r>
              <a:rPr lang="en-US" sz="1200" dirty="0" err="1" smtClean="0">
                <a:solidFill>
                  <a:srgbClr val="000000"/>
                </a:solidFill>
                <a:latin typeface="Helvetica Light"/>
                <a:cs typeface="Helvetica Light"/>
              </a:rPr>
              <a:t>Ia</a:t>
            </a:r>
            <a:r>
              <a:rPr lang="en-US" sz="1200" dirty="0" smtClean="0">
                <a:solidFill>
                  <a:srgbClr val="000000"/>
                </a:solidFill>
                <a:latin typeface="Helvetica Light"/>
                <a:cs typeface="Helvetica Light"/>
              </a:rPr>
              <a:t> supernovae</a:t>
            </a:r>
          </a:p>
          <a:p>
            <a:r>
              <a:rPr lang="en-US" sz="1200" dirty="0" err="1" smtClean="0">
                <a:solidFill>
                  <a:srgbClr val="000000"/>
                </a:solidFill>
                <a:latin typeface="Helvetica Light"/>
                <a:cs typeface="Helvetica Light"/>
              </a:rPr>
              <a:t>z</a:t>
            </a:r>
            <a:r>
              <a:rPr lang="en-US" sz="1200" dirty="0" smtClean="0">
                <a:solidFill>
                  <a:srgbClr val="000000"/>
                </a:solidFill>
                <a:latin typeface="Helvetica Light"/>
                <a:cs typeface="Helvetica Light"/>
              </a:rPr>
              <a:t> = 0.1–1.7</a:t>
            </a:r>
            <a:endParaRPr lang="en-US" sz="1200" dirty="0">
              <a:solidFill>
                <a:srgbClr val="000000"/>
              </a:solidFill>
              <a:latin typeface="Helvetica Light"/>
              <a:cs typeface="Helvetica Light"/>
            </a:endParaRPr>
          </a:p>
        </p:txBody>
      </p:sp>
      <p:cxnSp>
        <p:nvCxnSpPr>
          <p:cNvPr id="10" name="Straight Connector 9"/>
          <p:cNvCxnSpPr/>
          <p:nvPr/>
        </p:nvCxnSpPr>
        <p:spPr>
          <a:xfrm>
            <a:off x="4676422" y="2642114"/>
            <a:ext cx="3753555" cy="0"/>
          </a:xfrm>
          <a:prstGeom prst="line">
            <a:avLst/>
          </a:prstGeom>
          <a:ln w="38100" cap="rnd"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1" name="Subtitle 10"/>
          <p:cNvSpPr>
            <a:spLocks noGrp="1"/>
          </p:cNvSpPr>
          <p:nvPr>
            <p:ph type="subTitle" idx="1"/>
          </p:nvPr>
        </p:nvSpPr>
        <p:spPr>
          <a:xfrm>
            <a:off x="264475" y="677370"/>
            <a:ext cx="8753115" cy="999029"/>
          </a:xfrm>
        </p:spPr>
        <p:txBody>
          <a:bodyPr>
            <a:noAutofit/>
          </a:bodyPr>
          <a:lstStyle/>
          <a:p>
            <a:r>
              <a:rPr lang="en-US" sz="1800" dirty="0" smtClean="0">
                <a:solidFill>
                  <a:schemeClr val="bg1">
                    <a:lumMod val="65000"/>
                  </a:schemeClr>
                </a:solidFill>
                <a:latin typeface="Helvetica"/>
                <a:cs typeface="Helvetica"/>
              </a:rPr>
              <a:t>As envisioned in NWNH, AFTA uses multiple approaches to measure the growth rate of structure and the geometry of the universe to exquisite precision. These measurements will address the central questions of cosmology</a:t>
            </a:r>
          </a:p>
          <a:p>
            <a:endParaRPr lang="en-US" sz="1800" dirty="0"/>
          </a:p>
        </p:txBody>
      </p:sp>
      <p:sp>
        <p:nvSpPr>
          <p:cNvPr id="14" name="Rectangle 13"/>
          <p:cNvSpPr/>
          <p:nvPr/>
        </p:nvSpPr>
        <p:spPr>
          <a:xfrm>
            <a:off x="0" y="3836930"/>
            <a:ext cx="2539905" cy="1211455"/>
          </a:xfrm>
          <a:prstGeom prst="rect">
            <a:avLst/>
          </a:prstGeom>
        </p:spPr>
        <p:style>
          <a:lnRef idx="3">
            <a:schemeClr val="lt1"/>
          </a:lnRef>
          <a:fillRef idx="1">
            <a:schemeClr val="accent1"/>
          </a:fillRef>
          <a:effectRef idx="1">
            <a:schemeClr val="accent1"/>
          </a:effectRef>
          <a:fontRef idx="minor">
            <a:schemeClr val="lt1"/>
          </a:fontRef>
        </p:style>
        <p:txBody>
          <a:bodyPr rtlCol="0" anchor="t" anchorCtr="0"/>
          <a:lstStyle/>
          <a:p>
            <a:pPr algn="ctr"/>
            <a:endParaRPr lang="en-US" sz="1000" dirty="0" smtClean="0">
              <a:latin typeface="Helvetica Light"/>
              <a:cs typeface="Helvetica Light"/>
            </a:endParaRPr>
          </a:p>
          <a:p>
            <a:pPr algn="ctr"/>
            <a:r>
              <a:rPr lang="en-US" sz="2000" dirty="0" smtClean="0">
                <a:latin typeface="Helvetica Light"/>
                <a:cs typeface="Helvetica Light"/>
              </a:rPr>
              <a:t>Trace the Distribution of Dark Matter Across Time</a:t>
            </a:r>
            <a:endParaRPr lang="en-US" sz="2000" dirty="0">
              <a:latin typeface="Helvetica Light"/>
              <a:cs typeface="Helvetica Light"/>
            </a:endParaRPr>
          </a:p>
        </p:txBody>
      </p:sp>
      <p:sp>
        <p:nvSpPr>
          <p:cNvPr id="18" name="Down Arrow 17"/>
          <p:cNvSpPr/>
          <p:nvPr/>
        </p:nvSpPr>
        <p:spPr>
          <a:xfrm>
            <a:off x="1242054" y="3112733"/>
            <a:ext cx="765018" cy="724198"/>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rot="5400000">
            <a:off x="5812441" y="3852105"/>
            <a:ext cx="765018" cy="430487"/>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Down Arrow 24"/>
          <p:cNvSpPr/>
          <p:nvPr/>
        </p:nvSpPr>
        <p:spPr>
          <a:xfrm rot="16200000">
            <a:off x="2332764" y="4044071"/>
            <a:ext cx="765018" cy="350736"/>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4636E928-EAC1-6145-BF75-3D5A899E7590}" type="slidenum">
              <a:rPr lang="en-US" smtClean="0"/>
              <a:pPr/>
              <a:t>19</a:t>
            </a:fld>
            <a:endParaRPr lang="en-US"/>
          </a:p>
        </p:txBody>
      </p:sp>
      <p:sp>
        <p:nvSpPr>
          <p:cNvPr id="28" name="TextBox 27"/>
          <p:cNvSpPr txBox="1"/>
          <p:nvPr/>
        </p:nvSpPr>
        <p:spPr>
          <a:xfrm>
            <a:off x="4733624" y="6125517"/>
            <a:ext cx="3480103" cy="461665"/>
          </a:xfrm>
          <a:prstGeom prst="rect">
            <a:avLst/>
          </a:prstGeom>
          <a:solidFill>
            <a:srgbClr val="8064A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200" dirty="0" smtClean="0">
                <a:solidFill>
                  <a:schemeClr val="bg1"/>
                </a:solidFill>
                <a:latin typeface="Helvetica Light"/>
                <a:cs typeface="Helvetica Light"/>
              </a:rPr>
              <a:t>20 million H</a:t>
            </a:r>
            <a:r>
              <a:rPr lang="en-US" sz="1200" dirty="0" smtClean="0">
                <a:solidFill>
                  <a:schemeClr val="bg1"/>
                </a:solidFill>
                <a:latin typeface="Symbol" charset="2"/>
                <a:cs typeface="Symbol" charset="2"/>
              </a:rPr>
              <a:t>a</a:t>
            </a:r>
            <a:r>
              <a:rPr lang="en-US" sz="1200" dirty="0" smtClean="0">
                <a:solidFill>
                  <a:schemeClr val="bg1"/>
                </a:solidFill>
                <a:latin typeface="Helvetica Light"/>
                <a:cs typeface="Helvetica Light"/>
              </a:rPr>
              <a:t> galaxies, </a:t>
            </a:r>
            <a:r>
              <a:rPr lang="en-US" sz="1200" dirty="0" err="1" smtClean="0">
                <a:solidFill>
                  <a:schemeClr val="bg1"/>
                </a:solidFill>
                <a:latin typeface="Helvetica Light"/>
                <a:cs typeface="Helvetica Light"/>
              </a:rPr>
              <a:t>z</a:t>
            </a:r>
            <a:r>
              <a:rPr lang="en-US" sz="1200" dirty="0" smtClean="0">
                <a:solidFill>
                  <a:schemeClr val="bg1"/>
                </a:solidFill>
                <a:latin typeface="Helvetica Light"/>
                <a:cs typeface="Helvetica Light"/>
              </a:rPr>
              <a:t> = 1–2</a:t>
            </a:r>
          </a:p>
          <a:p>
            <a:r>
              <a:rPr lang="en-US" sz="1200" dirty="0" smtClean="0">
                <a:solidFill>
                  <a:schemeClr val="bg1"/>
                </a:solidFill>
                <a:latin typeface="Helvetica Light"/>
                <a:cs typeface="Helvetica Light"/>
              </a:rPr>
              <a:t>2 million [OIII] galaxies, </a:t>
            </a:r>
            <a:r>
              <a:rPr lang="en-US" sz="1200" dirty="0" err="1" smtClean="0">
                <a:solidFill>
                  <a:schemeClr val="bg1"/>
                </a:solidFill>
                <a:latin typeface="Helvetica Light"/>
                <a:cs typeface="Helvetica Light"/>
              </a:rPr>
              <a:t>z</a:t>
            </a:r>
            <a:r>
              <a:rPr lang="en-US" sz="1200" dirty="0" smtClean="0">
                <a:solidFill>
                  <a:schemeClr val="bg1"/>
                </a:solidFill>
                <a:latin typeface="Helvetica Light"/>
                <a:cs typeface="Helvetica Light"/>
              </a:rPr>
              <a:t> = 2–3 </a:t>
            </a:r>
          </a:p>
        </p:txBody>
      </p:sp>
      <p:sp>
        <p:nvSpPr>
          <p:cNvPr id="27" name="Right Triangle 26"/>
          <p:cNvSpPr/>
          <p:nvPr/>
        </p:nvSpPr>
        <p:spPr>
          <a:xfrm>
            <a:off x="6473676" y="3342666"/>
            <a:ext cx="2516930" cy="1245706"/>
          </a:xfrm>
          <a:prstGeom prst="rtTriangle">
            <a:avLst/>
          </a:prstGeom>
          <a:solidFill>
            <a:srgbClr val="8064A2"/>
          </a:solidFill>
          <a:ln/>
        </p:spPr>
        <p:style>
          <a:lnRef idx="1">
            <a:schemeClr val="accent1"/>
          </a:lnRef>
          <a:fillRef idx="3">
            <a:schemeClr val="accent1"/>
          </a:fillRef>
          <a:effectRef idx="2">
            <a:schemeClr val="accent1"/>
          </a:effectRef>
          <a:fontRef idx="minor">
            <a:schemeClr val="lt1"/>
          </a:fontRef>
        </p:style>
      </p:sp>
      <p:sp>
        <p:nvSpPr>
          <p:cNvPr id="33" name="Right Triangle 32"/>
          <p:cNvSpPr/>
          <p:nvPr/>
        </p:nvSpPr>
        <p:spPr>
          <a:xfrm rot="10800000">
            <a:off x="6473676" y="3342666"/>
            <a:ext cx="2375016" cy="1180833"/>
          </a:xfrm>
          <a:prstGeom prst="rtTriangl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473676" y="3342666"/>
            <a:ext cx="2519983" cy="1213269"/>
          </a:xfrm>
          <a:prstGeom prst="rect">
            <a:avLst/>
          </a:prstGeom>
          <a:noFill/>
        </p:spPr>
        <p:style>
          <a:lnRef idx="3">
            <a:schemeClr val="lt1"/>
          </a:lnRef>
          <a:fillRef idx="1">
            <a:schemeClr val="accent6"/>
          </a:fillRef>
          <a:effectRef idx="1">
            <a:schemeClr val="accent6"/>
          </a:effectRef>
          <a:fontRef idx="minor">
            <a:schemeClr val="lt1"/>
          </a:fontRef>
        </p:style>
        <p:txBody>
          <a:bodyPr rtlCol="0" anchor="t" anchorCtr="0"/>
          <a:lstStyle/>
          <a:p>
            <a:pPr algn="ctr"/>
            <a:endParaRPr lang="en-US" sz="900" dirty="0" smtClean="0">
              <a:latin typeface="Helvetica Light"/>
              <a:cs typeface="Helvetica Light"/>
            </a:endParaRPr>
          </a:p>
          <a:p>
            <a:pPr algn="ctr"/>
            <a:r>
              <a:rPr lang="en-US" sz="2000" dirty="0" smtClean="0">
                <a:solidFill>
                  <a:srgbClr val="000000"/>
                </a:solidFill>
                <a:latin typeface="Helvetica Light"/>
                <a:cs typeface="Helvetica Light"/>
              </a:rPr>
              <a:t>Measure the Distance Redshift Relationship</a:t>
            </a:r>
            <a:endParaRPr lang="en-US" sz="2000" dirty="0">
              <a:solidFill>
                <a:srgbClr val="000000"/>
              </a:solidFill>
              <a:latin typeface="Helvetica Light"/>
              <a:cs typeface="Helvetica Light"/>
            </a:endParaRPr>
          </a:p>
        </p:txBody>
      </p:sp>
      <p:sp>
        <p:nvSpPr>
          <p:cNvPr id="31" name="Down Arrow 30"/>
          <p:cNvSpPr/>
          <p:nvPr/>
        </p:nvSpPr>
        <p:spPr>
          <a:xfrm>
            <a:off x="7089887" y="2873650"/>
            <a:ext cx="765018" cy="571953"/>
          </a:xfrm>
          <a:prstGeom prst="downArrow">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2" name="Down Arrow 31"/>
          <p:cNvSpPr/>
          <p:nvPr/>
        </p:nvSpPr>
        <p:spPr>
          <a:xfrm rot="17082722">
            <a:off x="5213522" y="2346391"/>
            <a:ext cx="395817" cy="2206596"/>
          </a:xfrm>
          <a:prstGeom prst="downArrow">
            <a:avLst/>
          </a:prstGeom>
          <a:solidFill>
            <a:schemeClr val="tx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Down Arrow 34"/>
          <p:cNvSpPr/>
          <p:nvPr/>
        </p:nvSpPr>
        <p:spPr>
          <a:xfrm rot="6922194">
            <a:off x="3252207" y="4139698"/>
            <a:ext cx="765018" cy="2665979"/>
          </a:xfrm>
          <a:prstGeom prst="downArrow">
            <a:avLst/>
          </a:prstGeom>
          <a:solidFill>
            <a:schemeClr val="accent4"/>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TextBox 35"/>
          <p:cNvSpPr txBox="1"/>
          <p:nvPr/>
        </p:nvSpPr>
        <p:spPr>
          <a:xfrm>
            <a:off x="0" y="5934670"/>
            <a:ext cx="2753939" cy="923330"/>
          </a:xfrm>
          <a:prstGeom prst="rect">
            <a:avLst/>
          </a:prstGeom>
          <a:noFill/>
          <a:ln w="38100" cap="flat" cmpd="sng" algn="ctr">
            <a:solidFill>
              <a:srgbClr val="FF0000"/>
            </a:solidFill>
            <a:prstDash val="solid"/>
            <a:round/>
            <a:headEnd type="none" w="med" len="med"/>
            <a:tailEnd type="none" w="med" len="med"/>
          </a:ln>
        </p:spPr>
        <p:txBody>
          <a:bodyPr wrap="square" rtlCol="0">
            <a:spAutoFit/>
          </a:bodyPr>
          <a:lstStyle/>
          <a:p>
            <a:r>
              <a:rPr lang="en-US" dirty="0" smtClean="0"/>
              <a:t>Multiple measurement techniques each achieve 0.1-0.4% precision</a:t>
            </a:r>
            <a:endParaRPr lang="en-US" dirty="0"/>
          </a:p>
        </p:txBody>
      </p:sp>
      <p:sp>
        <p:nvSpPr>
          <p:cNvPr id="37" name="Down Arrow 36"/>
          <p:cNvSpPr/>
          <p:nvPr/>
        </p:nvSpPr>
        <p:spPr>
          <a:xfrm rot="10800000">
            <a:off x="7211629" y="4457220"/>
            <a:ext cx="1218348" cy="591165"/>
          </a:xfrm>
          <a:prstGeom prst="downArrow">
            <a:avLst/>
          </a:prstGeom>
          <a:solidFill>
            <a:schemeClr val="accent4"/>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TextBox 37"/>
          <p:cNvSpPr txBox="1"/>
          <p:nvPr/>
        </p:nvSpPr>
        <p:spPr>
          <a:xfrm rot="1474589">
            <a:off x="2297811" y="5750003"/>
            <a:ext cx="4757220" cy="369332"/>
          </a:xfrm>
          <a:prstGeom prst="rect">
            <a:avLst/>
          </a:prstGeom>
          <a:noFill/>
        </p:spPr>
        <p:txBody>
          <a:bodyPr wrap="square" rtlCol="0">
            <a:spAutoFit/>
          </a:bodyPr>
          <a:lstStyle/>
          <a:p>
            <a:r>
              <a:rPr lang="en-US" dirty="0" smtClean="0"/>
              <a:t>Red shift space distortions</a:t>
            </a:r>
            <a:endParaRPr lang="en-US" dirty="0"/>
          </a:p>
        </p:txBody>
      </p:sp>
      <p:sp>
        <p:nvSpPr>
          <p:cNvPr id="39" name="TextBox 38"/>
          <p:cNvSpPr txBox="1"/>
          <p:nvPr/>
        </p:nvSpPr>
        <p:spPr>
          <a:xfrm>
            <a:off x="4733624" y="5048385"/>
            <a:ext cx="3480103" cy="1077218"/>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3200" dirty="0" smtClean="0">
                <a:latin typeface="Helvetica Light"/>
                <a:cs typeface="Helvetica Light"/>
              </a:rPr>
              <a:t>Spectroscopic Survey</a:t>
            </a:r>
            <a:endParaRPr lang="en-US" dirty="0">
              <a:latin typeface="Helvetica Light"/>
              <a:cs typeface="Helvetica Light"/>
            </a:endParaRPr>
          </a:p>
        </p:txBody>
      </p:sp>
      <p:sp>
        <p:nvSpPr>
          <p:cNvPr id="40" name="TextBox 39"/>
          <p:cNvSpPr txBox="1"/>
          <p:nvPr/>
        </p:nvSpPr>
        <p:spPr>
          <a:xfrm>
            <a:off x="7553618" y="4601948"/>
            <a:ext cx="45719" cy="369332"/>
          </a:xfrm>
          <a:prstGeom prst="rect">
            <a:avLst/>
          </a:prstGeom>
          <a:noFill/>
        </p:spPr>
        <p:txBody>
          <a:bodyPr wrap="square" rtlCol="0">
            <a:spAutoFit/>
          </a:bodyPr>
          <a:lstStyle/>
          <a:p>
            <a:r>
              <a:rPr lang="en-US" dirty="0" smtClean="0"/>
              <a:t>BAO</a:t>
            </a:r>
            <a:endParaRPr lang="en-US" dirty="0"/>
          </a:p>
        </p:txBody>
      </p:sp>
      <p:sp>
        <p:nvSpPr>
          <p:cNvPr id="41" name="TextBox 40"/>
          <p:cNvSpPr txBox="1"/>
          <p:nvPr/>
        </p:nvSpPr>
        <p:spPr>
          <a:xfrm>
            <a:off x="2930091" y="3454011"/>
            <a:ext cx="2952373" cy="1323439"/>
          </a:xfrm>
          <a:prstGeom prst="rect">
            <a:avLst/>
          </a:prstGeom>
          <a:ln w="57150" cmpd="sng"/>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marL="285750" indent="-285750">
              <a:buFont typeface="Arial"/>
              <a:buChar char="•"/>
            </a:pPr>
            <a:r>
              <a:rPr lang="en-US" sz="1600" b="1" dirty="0" smtClean="0">
                <a:latin typeface="Helvetica Light"/>
                <a:cs typeface="Helvetica Light"/>
              </a:rPr>
              <a:t>Why is the universe accelerating?</a:t>
            </a:r>
          </a:p>
          <a:p>
            <a:pPr marL="285750" indent="-285750">
              <a:buFont typeface="Arial"/>
              <a:buChar char="•"/>
            </a:pPr>
            <a:r>
              <a:rPr lang="en-US" sz="1600" b="1" dirty="0" smtClean="0">
                <a:latin typeface="Helvetica Light"/>
                <a:cs typeface="Helvetica Light"/>
              </a:rPr>
              <a:t>What are the properties of the neutrino? </a:t>
            </a:r>
          </a:p>
          <a:p>
            <a:pPr marL="285750" indent="-285750">
              <a:buFont typeface="Arial"/>
              <a:buChar char="•"/>
            </a:pPr>
            <a:r>
              <a:rPr lang="en-US" sz="1600" b="1" dirty="0" smtClean="0">
                <a:latin typeface="Helvetica Light"/>
                <a:cs typeface="Helvetica Light"/>
              </a:rPr>
              <a:t>What is Dark Matter?</a:t>
            </a:r>
            <a:endParaRPr lang="en-US" sz="1600" b="1" dirty="0">
              <a:latin typeface="Helvetica Light"/>
              <a:cs typeface="Helvetica Ligh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9299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Surprises….</a:t>
            </a:r>
            <a:endParaRPr lang="en-US" dirty="0"/>
          </a:p>
        </p:txBody>
      </p:sp>
      <p:sp>
        <p:nvSpPr>
          <p:cNvPr id="3" name="Content Placeholder 2"/>
          <p:cNvSpPr>
            <a:spLocks noGrp="1"/>
          </p:cNvSpPr>
          <p:nvPr>
            <p:ph idx="1"/>
          </p:nvPr>
        </p:nvSpPr>
        <p:spPr/>
        <p:txBody>
          <a:bodyPr/>
          <a:lstStyle/>
          <a:p>
            <a:r>
              <a:rPr lang="en-US" sz="4000" dirty="0" smtClean="0"/>
              <a:t>The universe is accelerating!</a:t>
            </a:r>
          </a:p>
          <a:p>
            <a:r>
              <a:rPr lang="en-US" sz="4000" dirty="0" smtClean="0"/>
              <a:t>There are hot planets everywhere!</a:t>
            </a:r>
          </a:p>
          <a:p>
            <a:r>
              <a:rPr lang="en-US" sz="4000" dirty="0" smtClean="0"/>
              <a:t>NASA obtained two Hubble quality telescopes with very large fields of view</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wmap_funnel.jpg"/>
          <p:cNvPicPr>
            <a:picLocks noChangeAspect="1"/>
          </p:cNvPicPr>
          <p:nvPr/>
        </p:nvPicPr>
        <p:blipFill>
          <a:blip r:embed="rId2"/>
          <a:stretch>
            <a:fillRect/>
          </a:stretch>
        </p:blipFill>
        <p:spPr>
          <a:xfrm>
            <a:off x="385557" y="501294"/>
            <a:ext cx="4249111" cy="3045196"/>
          </a:xfrm>
          <a:prstGeom prst="rect">
            <a:avLst/>
          </a:prstGeom>
        </p:spPr>
      </p:pic>
      <p:sp>
        <p:nvSpPr>
          <p:cNvPr id="6" name="Oval 5"/>
          <p:cNvSpPr/>
          <p:nvPr/>
        </p:nvSpPr>
        <p:spPr>
          <a:xfrm>
            <a:off x="2718414" y="1332616"/>
            <a:ext cx="389936" cy="1430078"/>
          </a:xfrm>
          <a:prstGeom prst="ellipse">
            <a:avLst/>
          </a:prstGeom>
          <a:noFill/>
          <a:ln w="539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FTA - Obs Assy - Iso 02 - 2013-03-14.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9111770">
            <a:off x="6046273" y="1381201"/>
            <a:ext cx="1852915" cy="1608036"/>
          </a:xfrm>
          <a:prstGeom prst="rect">
            <a:avLst/>
          </a:prstGeom>
        </p:spPr>
      </p:pic>
      <p:cxnSp>
        <p:nvCxnSpPr>
          <p:cNvPr id="9" name="Straight Arrow Connector 8"/>
          <p:cNvCxnSpPr/>
          <p:nvPr/>
        </p:nvCxnSpPr>
        <p:spPr>
          <a:xfrm>
            <a:off x="3080494" y="1343756"/>
            <a:ext cx="3481572" cy="895362"/>
          </a:xfrm>
          <a:prstGeom prst="straightConnector1">
            <a:avLst/>
          </a:prstGeom>
          <a:ln>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080494" y="2239118"/>
            <a:ext cx="3481572" cy="582456"/>
          </a:xfrm>
          <a:prstGeom prst="straightConnector1">
            <a:avLst/>
          </a:prstGeom>
          <a:ln>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12" name="Picture 11" descr="wmap_funnel.jpg"/>
          <p:cNvPicPr>
            <a:picLocks noChangeAspect="1"/>
          </p:cNvPicPr>
          <p:nvPr/>
        </p:nvPicPr>
        <p:blipFill>
          <a:blip r:embed="rId2"/>
          <a:stretch>
            <a:fillRect/>
          </a:stretch>
        </p:blipFill>
        <p:spPr>
          <a:xfrm>
            <a:off x="385557" y="3679123"/>
            <a:ext cx="4249111" cy="3045197"/>
          </a:xfrm>
          <a:prstGeom prst="rect">
            <a:avLst/>
          </a:prstGeom>
        </p:spPr>
      </p:pic>
      <p:pic>
        <p:nvPicPr>
          <p:cNvPr id="18" name="Picture 17"/>
          <p:cNvPicPr>
            <a:picLocks noChangeAspect="1"/>
          </p:cNvPicPr>
          <p:nvPr/>
        </p:nvPicPr>
        <p:blipFill>
          <a:blip r:embed="rId4"/>
          <a:stretch>
            <a:fillRect/>
          </a:stretch>
        </p:blipFill>
        <p:spPr>
          <a:xfrm>
            <a:off x="5736479" y="4321252"/>
            <a:ext cx="2540154" cy="1940395"/>
          </a:xfrm>
          <a:prstGeom prst="rect">
            <a:avLst/>
          </a:prstGeom>
        </p:spPr>
      </p:pic>
      <p:cxnSp>
        <p:nvCxnSpPr>
          <p:cNvPr id="19" name="Straight Arrow Connector 18"/>
          <p:cNvCxnSpPr/>
          <p:nvPr/>
        </p:nvCxnSpPr>
        <p:spPr>
          <a:xfrm flipV="1">
            <a:off x="1625902" y="5003400"/>
            <a:ext cx="4657793" cy="48025"/>
          </a:xfrm>
          <a:prstGeom prst="straightConnector1">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677932" y="5003400"/>
            <a:ext cx="4657793" cy="170564"/>
          </a:xfrm>
          <a:prstGeom prst="straightConnector1">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283695" y="2821574"/>
            <a:ext cx="1429733" cy="461665"/>
          </a:xfrm>
          <a:prstGeom prst="rect">
            <a:avLst/>
          </a:prstGeom>
          <a:noFill/>
        </p:spPr>
        <p:txBody>
          <a:bodyPr wrap="square" rtlCol="0">
            <a:spAutoFit/>
          </a:bodyPr>
          <a:lstStyle/>
          <a:p>
            <a:r>
              <a:rPr lang="en-US" sz="2400" b="1" i="1" dirty="0" smtClean="0"/>
              <a:t>WIDE!</a:t>
            </a:r>
            <a:endParaRPr lang="en-US" sz="2400" b="1" i="1" dirty="0"/>
          </a:p>
        </p:txBody>
      </p:sp>
      <p:sp>
        <p:nvSpPr>
          <p:cNvPr id="26" name="TextBox 25"/>
          <p:cNvSpPr txBox="1"/>
          <p:nvPr/>
        </p:nvSpPr>
        <p:spPr>
          <a:xfrm>
            <a:off x="6411681" y="6030814"/>
            <a:ext cx="1429733" cy="461665"/>
          </a:xfrm>
          <a:prstGeom prst="rect">
            <a:avLst/>
          </a:prstGeom>
          <a:noFill/>
        </p:spPr>
        <p:txBody>
          <a:bodyPr wrap="square" rtlCol="0">
            <a:spAutoFit/>
          </a:bodyPr>
          <a:lstStyle/>
          <a:p>
            <a:r>
              <a:rPr lang="en-US" sz="2400" b="1" i="1" dirty="0" smtClean="0"/>
              <a:t>DEEP!</a:t>
            </a:r>
            <a:endParaRPr lang="en-US" sz="2400" b="1" i="1" dirty="0"/>
          </a:p>
        </p:txBody>
      </p:sp>
      <p:sp>
        <p:nvSpPr>
          <p:cNvPr id="27" name="TextBox 26"/>
          <p:cNvSpPr txBox="1"/>
          <p:nvPr/>
        </p:nvSpPr>
        <p:spPr>
          <a:xfrm>
            <a:off x="1622227" y="-67353"/>
            <a:ext cx="6722059" cy="707886"/>
          </a:xfrm>
          <a:prstGeom prst="rect">
            <a:avLst/>
          </a:prstGeom>
          <a:noFill/>
        </p:spPr>
        <p:txBody>
          <a:bodyPr wrap="none" rtlCol="0">
            <a:spAutoFit/>
          </a:bodyPr>
          <a:lstStyle/>
          <a:p>
            <a:r>
              <a:rPr lang="en-US" sz="4000" b="1" i="1" dirty="0" smtClean="0">
                <a:solidFill>
                  <a:srgbClr val="0000FF"/>
                </a:solidFill>
                <a:latin typeface="+mj-lt"/>
                <a:cs typeface="Helvetica Light"/>
              </a:rPr>
              <a:t>AFTA </a:t>
            </a:r>
            <a:r>
              <a:rPr lang="en-US" sz="4000" b="1" i="1" dirty="0" smtClean="0">
                <a:solidFill>
                  <a:prstClr val="black"/>
                </a:solidFill>
                <a:latin typeface="+mj-lt"/>
                <a:cs typeface="Helvetica Light"/>
              </a:rPr>
              <a:t>Complements </a:t>
            </a:r>
            <a:r>
              <a:rPr lang="en-US" sz="4000" b="1" i="1" dirty="0" smtClean="0">
                <a:solidFill>
                  <a:srgbClr val="FF0000"/>
                </a:solidFill>
                <a:latin typeface="+mj-lt"/>
                <a:cs typeface="Helvetica Light"/>
              </a:rPr>
              <a:t>JWST</a:t>
            </a:r>
            <a:endParaRPr lang="en-US" sz="4000" b="1" i="1" dirty="0">
              <a:solidFill>
                <a:srgbClr val="FF0000"/>
              </a:solidFill>
              <a:latin typeface="+mj-lt"/>
              <a:cs typeface="Helvetica Light"/>
            </a:endParaRPr>
          </a:p>
        </p:txBody>
      </p:sp>
      <p:sp>
        <p:nvSpPr>
          <p:cNvPr id="28" name="Oval 27"/>
          <p:cNvSpPr/>
          <p:nvPr/>
        </p:nvSpPr>
        <p:spPr>
          <a:xfrm>
            <a:off x="1622227" y="5051425"/>
            <a:ext cx="55705" cy="122539"/>
          </a:xfrm>
          <a:prstGeom prst="ellipse">
            <a:avLst/>
          </a:prstGeom>
          <a:solidFill>
            <a:srgbClr val="FF00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 name="Picture 2" descr="hudf_hst_big"/>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292" t="62982" r="73573" b="30200"/>
          <a:stretch/>
        </p:blipFill>
        <p:spPr bwMode="auto">
          <a:xfrm>
            <a:off x="6948613" y="4034435"/>
            <a:ext cx="489884" cy="303239"/>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 name="Picture 1" descr="AFTA - Obs Assy - Iso 02 - 2013-03-14.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6500128">
            <a:off x="1057615" y="345012"/>
            <a:ext cx="2359708" cy="2047852"/>
          </a:xfrm>
          <a:prstGeom prst="rect">
            <a:avLst/>
          </a:prstGeom>
        </p:spPr>
      </p:pic>
      <p:sp>
        <p:nvSpPr>
          <p:cNvPr id="5" name="Rectangle 4"/>
          <p:cNvSpPr/>
          <p:nvPr/>
        </p:nvSpPr>
        <p:spPr>
          <a:xfrm>
            <a:off x="6969603" y="4055427"/>
            <a:ext cx="451460" cy="252295"/>
          </a:xfrm>
          <a:prstGeom prst="rect">
            <a:avLst/>
          </a:prstGeom>
          <a:no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JWSTwhitesmall2.jpg"/>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648" t="3549" r="8440" b="13262"/>
          <a:stretch/>
        </p:blipFill>
        <p:spPr>
          <a:xfrm>
            <a:off x="5927028" y="423330"/>
            <a:ext cx="2759772" cy="1801284"/>
          </a:xfrm>
          <a:prstGeom prst="rect">
            <a:avLst/>
          </a:prstGeom>
        </p:spPr>
      </p:pic>
      <p:sp>
        <p:nvSpPr>
          <p:cNvPr id="19" name="TextBox 18"/>
          <p:cNvSpPr txBox="1"/>
          <p:nvPr/>
        </p:nvSpPr>
        <p:spPr>
          <a:xfrm>
            <a:off x="-34964" y="6059312"/>
            <a:ext cx="2982557" cy="400110"/>
          </a:xfrm>
          <a:prstGeom prst="rect">
            <a:avLst/>
          </a:prstGeom>
          <a:noFill/>
        </p:spPr>
        <p:txBody>
          <a:bodyPr wrap="non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monitoring </a:t>
            </a:r>
            <a:r>
              <a:rPr lang="en-US" sz="1600" dirty="0">
                <a:latin typeface="Helvetica Light"/>
                <a:cs typeface="Helvetica Light"/>
              </a:rPr>
              <a:t>of </a:t>
            </a:r>
            <a:r>
              <a:rPr lang="en-US" sz="1600" dirty="0" err="1" smtClean="0">
                <a:latin typeface="Helvetica Light"/>
                <a:cs typeface="Helvetica Light"/>
              </a:rPr>
              <a:t>exoplanets</a:t>
            </a:r>
            <a:endParaRPr lang="en-US" sz="1600" dirty="0">
              <a:latin typeface="Helvetica Light"/>
              <a:cs typeface="Helvetica Light"/>
            </a:endParaRPr>
          </a:p>
        </p:txBody>
      </p:sp>
      <p:sp>
        <p:nvSpPr>
          <p:cNvPr id="73" name="TextBox 72"/>
          <p:cNvSpPr txBox="1"/>
          <p:nvPr/>
        </p:nvSpPr>
        <p:spPr>
          <a:xfrm>
            <a:off x="508127" y="-67353"/>
            <a:ext cx="5985026" cy="661720"/>
          </a:xfrm>
          <a:prstGeom prst="rect">
            <a:avLst/>
          </a:prstGeom>
          <a:noFill/>
        </p:spPr>
        <p:txBody>
          <a:bodyPr wrap="none" rtlCol="0">
            <a:spAutoFit/>
          </a:bodyPr>
          <a:lstStyle/>
          <a:p>
            <a:r>
              <a:rPr lang="en-US" sz="3700" b="1" i="1" dirty="0" smtClean="0">
                <a:solidFill>
                  <a:srgbClr val="0000FF"/>
                </a:solidFill>
                <a:latin typeface="+mj-lt"/>
                <a:cs typeface="Helvetica Light"/>
              </a:rPr>
              <a:t>AFTA </a:t>
            </a:r>
            <a:r>
              <a:rPr lang="en-US" sz="3700" b="1" i="1" dirty="0" smtClean="0">
                <a:solidFill>
                  <a:prstClr val="black"/>
                </a:solidFill>
                <a:latin typeface="+mj-lt"/>
                <a:cs typeface="Helvetica Light"/>
              </a:rPr>
              <a:t>Enhances </a:t>
            </a:r>
            <a:r>
              <a:rPr lang="en-US" sz="3700" b="1" i="1" dirty="0" smtClean="0">
                <a:solidFill>
                  <a:srgbClr val="800000"/>
                </a:solidFill>
                <a:latin typeface="+mj-lt"/>
                <a:cs typeface="Helvetica Light"/>
              </a:rPr>
              <a:t>JWST</a:t>
            </a:r>
            <a:r>
              <a:rPr lang="en-US" sz="3700" b="1" i="1" dirty="0" smtClean="0">
                <a:solidFill>
                  <a:prstClr val="black"/>
                </a:solidFill>
                <a:latin typeface="+mj-lt"/>
                <a:cs typeface="Helvetica Light"/>
              </a:rPr>
              <a:t> Science</a:t>
            </a:r>
            <a:endParaRPr lang="en-US" sz="3700" b="1" i="1" dirty="0">
              <a:solidFill>
                <a:prstClr val="black"/>
              </a:solidFill>
              <a:latin typeface="+mj-lt"/>
              <a:cs typeface="Helvetica Light"/>
            </a:endParaRPr>
          </a:p>
        </p:txBody>
      </p:sp>
      <p:sp>
        <p:nvSpPr>
          <p:cNvPr id="40" name="TextBox 39"/>
          <p:cNvSpPr txBox="1"/>
          <p:nvPr/>
        </p:nvSpPr>
        <p:spPr>
          <a:xfrm>
            <a:off x="6608325" y="6555121"/>
            <a:ext cx="2617106" cy="338554"/>
          </a:xfrm>
          <a:prstGeom prst="rect">
            <a:avLst/>
          </a:prstGeom>
          <a:noFill/>
        </p:spPr>
        <p:txBody>
          <a:bodyPr wrap="none" rtlCol="0">
            <a:spAutoFit/>
          </a:bodyPr>
          <a:lstStyle/>
          <a:p>
            <a:r>
              <a:rPr lang="en-US" sz="1600" dirty="0" smtClean="0">
                <a:solidFill>
                  <a:schemeClr val="tx1">
                    <a:lumMod val="50000"/>
                    <a:lumOff val="50000"/>
                  </a:schemeClr>
                </a:solidFill>
                <a:latin typeface="Helvetica Light"/>
                <a:cs typeface="Helvetica Light"/>
              </a:rPr>
              <a:t>Appendix B of SDT Report</a:t>
            </a:r>
            <a:endParaRPr lang="en-US" sz="1600" dirty="0">
              <a:solidFill>
                <a:schemeClr val="tx1">
                  <a:lumMod val="50000"/>
                  <a:lumOff val="50000"/>
                </a:schemeClr>
              </a:solidFill>
              <a:latin typeface="Helvetica Light"/>
              <a:cs typeface="Helvetica Light"/>
            </a:endParaRPr>
          </a:p>
        </p:txBody>
      </p:sp>
      <p:sp>
        <p:nvSpPr>
          <p:cNvPr id="75" name="TextBox 74"/>
          <p:cNvSpPr txBox="1"/>
          <p:nvPr/>
        </p:nvSpPr>
        <p:spPr>
          <a:xfrm>
            <a:off x="4892979" y="6059312"/>
            <a:ext cx="4111268" cy="400110"/>
          </a:xfrm>
          <a:prstGeom prst="rect">
            <a:avLst/>
          </a:prstGeom>
          <a:noFill/>
        </p:spPr>
        <p:txBody>
          <a:bodyPr wrap="none" rtlCol="0">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a:t>
            </a:r>
            <a:r>
              <a:rPr lang="en-US" sz="1600" dirty="0">
                <a:latin typeface="Helvetica Light"/>
                <a:cs typeface="Helvetica Light"/>
              </a:rPr>
              <a:t>transit spectroscopy of </a:t>
            </a:r>
            <a:r>
              <a:rPr lang="en-US" sz="1600" dirty="0" smtClean="0">
                <a:latin typeface="Helvetica Light"/>
                <a:cs typeface="Helvetica Light"/>
              </a:rPr>
              <a:t>atmospheres</a:t>
            </a:r>
            <a:endParaRPr lang="en-US" sz="1600" dirty="0">
              <a:latin typeface="Helvetica Light"/>
              <a:cs typeface="Helvetica Light"/>
            </a:endParaRPr>
          </a:p>
        </p:txBody>
      </p:sp>
      <p:pic>
        <p:nvPicPr>
          <p:cNvPr id="18" name="Picture 2" descr="hudf_hst_big"/>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598" t="11637" r="5722" b="30200"/>
          <a:stretch/>
        </p:blipFill>
        <p:spPr bwMode="auto">
          <a:xfrm>
            <a:off x="173432" y="2224614"/>
            <a:ext cx="4863331" cy="2586798"/>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7" name="TextBox 36"/>
          <p:cNvSpPr txBox="1"/>
          <p:nvPr/>
        </p:nvSpPr>
        <p:spPr>
          <a:xfrm>
            <a:off x="0" y="4864190"/>
            <a:ext cx="4127403" cy="400110"/>
          </a:xfrm>
          <a:prstGeom prst="rect">
            <a:avLst/>
          </a:prstGeom>
          <a:noFill/>
        </p:spPr>
        <p:txBody>
          <a:bodyPr wrap="squar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discovery of high-</a:t>
            </a:r>
            <a:r>
              <a:rPr lang="en-US" sz="1600" dirty="0" err="1" smtClean="0">
                <a:latin typeface="Helvetica Light"/>
                <a:cs typeface="Helvetica Light"/>
              </a:rPr>
              <a:t>z</a:t>
            </a:r>
            <a:r>
              <a:rPr lang="en-US" sz="1600" dirty="0" smtClean="0">
                <a:latin typeface="Helvetica Light"/>
                <a:cs typeface="Helvetica Light"/>
              </a:rPr>
              <a:t> galaxies</a:t>
            </a:r>
          </a:p>
        </p:txBody>
      </p:sp>
      <p:sp>
        <p:nvSpPr>
          <p:cNvPr id="39" name="TextBox 38"/>
          <p:cNvSpPr txBox="1"/>
          <p:nvPr/>
        </p:nvSpPr>
        <p:spPr>
          <a:xfrm>
            <a:off x="0" y="5126594"/>
            <a:ext cx="4127403" cy="400110"/>
          </a:xfrm>
          <a:prstGeom prst="rect">
            <a:avLst/>
          </a:prstGeom>
          <a:noFill/>
        </p:spPr>
        <p:txBody>
          <a:bodyPr wrap="squar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finds first stellar explosions</a:t>
            </a:r>
          </a:p>
        </p:txBody>
      </p:sp>
      <p:sp>
        <p:nvSpPr>
          <p:cNvPr id="41" name="TextBox 40"/>
          <p:cNvSpPr txBox="1"/>
          <p:nvPr/>
        </p:nvSpPr>
        <p:spPr>
          <a:xfrm>
            <a:off x="-34964" y="5773368"/>
            <a:ext cx="4127403" cy="400110"/>
          </a:xfrm>
          <a:prstGeom prst="rect">
            <a:avLst/>
          </a:prstGeom>
          <a:noFill/>
        </p:spPr>
        <p:txBody>
          <a:bodyPr wrap="squar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maps of halo tidal streams</a:t>
            </a:r>
          </a:p>
        </p:txBody>
      </p:sp>
      <p:sp>
        <p:nvSpPr>
          <p:cNvPr id="42" name="TextBox 41"/>
          <p:cNvSpPr txBox="1"/>
          <p:nvPr/>
        </p:nvSpPr>
        <p:spPr>
          <a:xfrm>
            <a:off x="0" y="5479049"/>
            <a:ext cx="4127403" cy="400110"/>
          </a:xfrm>
          <a:prstGeom prst="rect">
            <a:avLst/>
          </a:prstGeom>
          <a:noFill/>
        </p:spPr>
        <p:txBody>
          <a:bodyPr wrap="squar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wide field survey of galaxies</a:t>
            </a:r>
          </a:p>
        </p:txBody>
      </p:sp>
      <p:sp>
        <p:nvSpPr>
          <p:cNvPr id="43" name="Rectangle 42"/>
          <p:cNvSpPr/>
          <p:nvPr/>
        </p:nvSpPr>
        <p:spPr>
          <a:xfrm>
            <a:off x="4853340" y="5773368"/>
            <a:ext cx="4275005" cy="400110"/>
          </a:xfrm>
          <a:prstGeom prst="rect">
            <a:avLst/>
          </a:prstGeom>
        </p:spPr>
        <p:txBody>
          <a:bodyPr wrap="none">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ages and abundances of substructure</a:t>
            </a:r>
          </a:p>
        </p:txBody>
      </p:sp>
      <p:sp>
        <p:nvSpPr>
          <p:cNvPr id="44" name="Rectangle 43"/>
          <p:cNvSpPr/>
          <p:nvPr/>
        </p:nvSpPr>
        <p:spPr>
          <a:xfrm>
            <a:off x="4853340" y="5227076"/>
            <a:ext cx="4335122" cy="400110"/>
          </a:xfrm>
          <a:prstGeom prst="rect">
            <a:avLst/>
          </a:prstGeom>
        </p:spPr>
        <p:txBody>
          <a:bodyPr wrap="none">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light curves and host galaxy properties</a:t>
            </a:r>
          </a:p>
        </p:txBody>
      </p:sp>
      <p:sp>
        <p:nvSpPr>
          <p:cNvPr id="45" name="Rectangle 44"/>
          <p:cNvSpPr/>
          <p:nvPr/>
        </p:nvSpPr>
        <p:spPr>
          <a:xfrm>
            <a:off x="4853340" y="5479049"/>
            <a:ext cx="4422735" cy="400110"/>
          </a:xfrm>
          <a:prstGeom prst="rect">
            <a:avLst/>
          </a:prstGeom>
        </p:spPr>
        <p:txBody>
          <a:bodyPr wrap="none">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a:t>
            </a:r>
            <a:r>
              <a:rPr lang="en-US" sz="1600" dirty="0" err="1" smtClean="0">
                <a:latin typeface="Helvetica Light"/>
                <a:cs typeface="Helvetica Light"/>
              </a:rPr>
              <a:t>Sne</a:t>
            </a:r>
            <a:r>
              <a:rPr lang="en-US" sz="1600" dirty="0" smtClean="0">
                <a:latin typeface="Helvetica Light"/>
                <a:cs typeface="Helvetica Light"/>
              </a:rPr>
              <a:t> spectra with pre-detonation images</a:t>
            </a:r>
          </a:p>
        </p:txBody>
      </p:sp>
      <p:sp>
        <p:nvSpPr>
          <p:cNvPr id="46" name="Rectangle 45"/>
          <p:cNvSpPr/>
          <p:nvPr/>
        </p:nvSpPr>
        <p:spPr>
          <a:xfrm>
            <a:off x="4853340" y="4916632"/>
            <a:ext cx="4046433" cy="400110"/>
          </a:xfrm>
          <a:prstGeom prst="rect">
            <a:avLst/>
          </a:prstGeom>
        </p:spPr>
        <p:txBody>
          <a:bodyPr wrap="none">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NIR and MIR detailed spectroscopy</a:t>
            </a:r>
          </a:p>
        </p:txBody>
      </p:sp>
      <p:sp>
        <p:nvSpPr>
          <p:cNvPr id="47" name="Slide Number Placeholder 46"/>
          <p:cNvSpPr>
            <a:spLocks noGrp="1"/>
          </p:cNvSpPr>
          <p:nvPr>
            <p:ph type="sldNum" sz="quarter" idx="12"/>
          </p:nvPr>
        </p:nvSpPr>
        <p:spPr/>
        <p:txBody>
          <a:bodyPr/>
          <a:lstStyle/>
          <a:p>
            <a:fld id="{4636E928-EAC1-6145-BF75-3D5A899E7590}" type="slidenum">
              <a:rPr lang="en-US" smtClean="0"/>
              <a:pPr/>
              <a:t>21</a:t>
            </a:fld>
            <a:endParaRPr lang="en-US"/>
          </a:p>
        </p:txBody>
      </p:sp>
      <p:sp>
        <p:nvSpPr>
          <p:cNvPr id="26" name="Left-Right Arrow 25"/>
          <p:cNvSpPr/>
          <p:nvPr/>
        </p:nvSpPr>
        <p:spPr>
          <a:xfrm>
            <a:off x="3375732" y="5373609"/>
            <a:ext cx="1477608" cy="548640"/>
          </a:xfrm>
          <a:prstGeom prst="leftRightArrow">
            <a:avLst/>
          </a:prstGeom>
          <a:ln/>
        </p:spPr>
        <p:style>
          <a:lnRef idx="1">
            <a:schemeClr val="accent1"/>
          </a:lnRef>
          <a:fillRef idx="3">
            <a:schemeClr val="accent1"/>
          </a:fillRef>
          <a:effectRef idx="2">
            <a:schemeClr val="accent1"/>
          </a:effectRef>
          <a:fontRef idx="minor">
            <a:schemeClr val="lt1"/>
          </a:fontRef>
        </p:style>
      </p:sp>
      <p:sp>
        <p:nvSpPr>
          <p:cNvPr id="28" name="TextBox 27"/>
          <p:cNvSpPr txBox="1"/>
          <p:nvPr/>
        </p:nvSpPr>
        <p:spPr>
          <a:xfrm>
            <a:off x="2232726" y="1777671"/>
            <a:ext cx="2446506" cy="461665"/>
          </a:xfrm>
          <a:prstGeom prst="rect">
            <a:avLst/>
          </a:prstGeom>
          <a:noFill/>
        </p:spPr>
        <p:txBody>
          <a:bodyPr wrap="square" rtlCol="0">
            <a:spAutoFit/>
          </a:bodyPr>
          <a:lstStyle/>
          <a:p>
            <a:r>
              <a:rPr lang="en-US" sz="2400" b="1" i="1" dirty="0" smtClean="0"/>
              <a:t>SHALLOW-WIDE!</a:t>
            </a:r>
            <a:endParaRPr lang="en-US" sz="2400" b="1" i="1" dirty="0"/>
          </a:p>
        </p:txBody>
      </p:sp>
      <p:sp>
        <p:nvSpPr>
          <p:cNvPr id="29" name="TextBox 28"/>
          <p:cNvSpPr txBox="1"/>
          <p:nvPr/>
        </p:nvSpPr>
        <p:spPr>
          <a:xfrm>
            <a:off x="5927028" y="2224614"/>
            <a:ext cx="2562438" cy="461665"/>
          </a:xfrm>
          <a:prstGeom prst="rect">
            <a:avLst/>
          </a:prstGeom>
          <a:noFill/>
        </p:spPr>
        <p:txBody>
          <a:bodyPr wrap="square" rtlCol="0">
            <a:spAutoFit/>
          </a:bodyPr>
          <a:lstStyle/>
          <a:p>
            <a:r>
              <a:rPr lang="en-US" sz="2400" b="1" i="1" dirty="0" smtClean="0"/>
              <a:t>DEEP-NARROW!</a:t>
            </a:r>
            <a:endParaRPr lang="en-US" sz="2400" b="1" i="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584057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5" grpId="0"/>
      <p:bldP spid="37" grpId="0"/>
      <p:bldP spid="39" grpId="0"/>
      <p:bldP spid="41" grpId="0"/>
      <p:bldP spid="42" grpId="0"/>
      <p:bldP spid="43" grpId="0"/>
      <p:bldP spid="44" grpId="0"/>
      <p:bldP spid="45" grpId="0"/>
      <p:bldP spid="46"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064" y="-67965"/>
            <a:ext cx="8753115" cy="846268"/>
          </a:xfrm>
        </p:spPr>
        <p:txBody>
          <a:bodyPr/>
          <a:lstStyle/>
          <a:p>
            <a:r>
              <a:rPr lang="en-US" b="1" dirty="0" smtClean="0"/>
              <a:t>Understanding Our Origins</a:t>
            </a:r>
            <a:endParaRPr lang="en-US" b="1" dirty="0"/>
          </a:p>
        </p:txBody>
      </p:sp>
      <p:sp>
        <p:nvSpPr>
          <p:cNvPr id="4" name="TextBox 3"/>
          <p:cNvSpPr txBox="1"/>
          <p:nvPr/>
        </p:nvSpPr>
        <p:spPr>
          <a:xfrm>
            <a:off x="176151" y="1616569"/>
            <a:ext cx="8754027"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200" dirty="0" smtClean="0">
                <a:latin typeface="Helvetica Light"/>
                <a:cs typeface="Helvetica Light"/>
              </a:rPr>
              <a:t>Imaging Survey + Community Survey</a:t>
            </a:r>
          </a:p>
        </p:txBody>
      </p:sp>
      <p:sp>
        <p:nvSpPr>
          <p:cNvPr id="11" name="Subtitle 10"/>
          <p:cNvSpPr>
            <a:spLocks noGrp="1"/>
          </p:cNvSpPr>
          <p:nvPr>
            <p:ph type="subTitle" idx="1"/>
          </p:nvPr>
        </p:nvSpPr>
        <p:spPr>
          <a:xfrm>
            <a:off x="264475" y="677370"/>
            <a:ext cx="8753115" cy="999029"/>
          </a:xfrm>
        </p:spPr>
        <p:txBody>
          <a:bodyPr>
            <a:noAutofit/>
          </a:bodyPr>
          <a:lstStyle/>
          <a:p>
            <a:r>
              <a:rPr lang="en-US" sz="1800" dirty="0" smtClean="0">
                <a:solidFill>
                  <a:schemeClr val="bg1">
                    <a:lumMod val="65000"/>
                  </a:schemeClr>
                </a:solidFill>
                <a:latin typeface="Helvetica"/>
                <a:cs typeface="Helvetica"/>
              </a:rPr>
              <a:t>AFTA’s sensitivity and large field of view will enable the discovery of rare faint objects including the most distant galaxies, supernova and quasars.  AFTA will also likely be used to map many of the nearby galaxies </a:t>
            </a:r>
          </a:p>
          <a:p>
            <a:endParaRPr lang="en-US" sz="1800" dirty="0"/>
          </a:p>
        </p:txBody>
      </p:sp>
      <p:sp>
        <p:nvSpPr>
          <p:cNvPr id="14" name="Rectangle 13"/>
          <p:cNvSpPr/>
          <p:nvPr/>
        </p:nvSpPr>
        <p:spPr>
          <a:xfrm>
            <a:off x="-41843" y="2739065"/>
            <a:ext cx="2539905" cy="1242864"/>
          </a:xfrm>
          <a:prstGeom prst="rect">
            <a:avLst/>
          </a:prstGeom>
        </p:spPr>
        <p:style>
          <a:lnRef idx="3">
            <a:schemeClr val="lt1"/>
          </a:lnRef>
          <a:fillRef idx="1">
            <a:schemeClr val="accent1"/>
          </a:fillRef>
          <a:effectRef idx="1">
            <a:schemeClr val="accent1"/>
          </a:effectRef>
          <a:fontRef idx="minor">
            <a:schemeClr val="lt1"/>
          </a:fontRef>
        </p:style>
        <p:txBody>
          <a:bodyPr rtlCol="0" anchor="t" anchorCtr="0"/>
          <a:lstStyle/>
          <a:p>
            <a:pPr marL="285750" indent="-285750">
              <a:buFont typeface="Arial"/>
              <a:buChar char="•"/>
            </a:pPr>
            <a:endParaRPr lang="en-US" sz="1400" dirty="0" smtClean="0">
              <a:latin typeface="Helvetica Light"/>
              <a:cs typeface="Helvetica Light"/>
            </a:endParaRPr>
          </a:p>
          <a:p>
            <a:pPr marL="285750" indent="-285750">
              <a:buFont typeface="Arial"/>
              <a:buChar char="•"/>
            </a:pPr>
            <a:r>
              <a:rPr lang="en-US" sz="1400" dirty="0" smtClean="0">
                <a:latin typeface="Helvetica Light"/>
                <a:cs typeface="Helvetica Light"/>
              </a:rPr>
              <a:t>Discover the earliest galaxies</a:t>
            </a:r>
          </a:p>
          <a:p>
            <a:pPr marL="285750" indent="-285750">
              <a:buFont typeface="Arial"/>
              <a:buChar char="•"/>
            </a:pPr>
            <a:r>
              <a:rPr lang="en-US" sz="1400" dirty="0" smtClean="0">
                <a:latin typeface="Helvetica Light"/>
                <a:cs typeface="Helvetica Light"/>
              </a:rPr>
              <a:t>Discover high redshift supernova </a:t>
            </a:r>
            <a:endParaRPr lang="en-US" sz="1400" dirty="0">
              <a:latin typeface="Helvetica Light"/>
              <a:cs typeface="Helvetica Light"/>
            </a:endParaRPr>
          </a:p>
        </p:txBody>
      </p:sp>
      <p:sp>
        <p:nvSpPr>
          <p:cNvPr id="18" name="Down Arrow 17"/>
          <p:cNvSpPr/>
          <p:nvPr/>
        </p:nvSpPr>
        <p:spPr>
          <a:xfrm>
            <a:off x="1164067" y="2203383"/>
            <a:ext cx="765018" cy="567155"/>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7167874" y="2228648"/>
            <a:ext cx="765018" cy="389468"/>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p:cNvSpPr txBox="1"/>
          <p:nvPr/>
        </p:nvSpPr>
        <p:spPr>
          <a:xfrm>
            <a:off x="2837657" y="2758306"/>
            <a:ext cx="3323961" cy="1015663"/>
          </a:xfrm>
          <a:prstGeom prst="rect">
            <a:avLst/>
          </a:prstGeom>
          <a:ln w="57150" cmpd="sng"/>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marL="171450" indent="-171450">
              <a:buFont typeface="Arial"/>
              <a:buChar char="•"/>
            </a:pPr>
            <a:r>
              <a:rPr lang="en-US" sz="1200" b="1" dirty="0">
                <a:latin typeface="Helvetica Light"/>
                <a:cs typeface="Helvetica Light"/>
              </a:rPr>
              <a:t>What were the first objects to light up the universe, and when did they</a:t>
            </a:r>
            <a:r>
              <a:rPr lang="en-US" sz="1200" dirty="0">
                <a:latin typeface="Helvetica Light"/>
                <a:cs typeface="Helvetica Light"/>
              </a:rPr>
              <a:t> </a:t>
            </a:r>
            <a:r>
              <a:rPr lang="en-US" sz="1200" b="1" dirty="0">
                <a:latin typeface="Helvetica Light"/>
                <a:cs typeface="Helvetica Light"/>
              </a:rPr>
              <a:t>do it?</a:t>
            </a:r>
            <a:r>
              <a:rPr lang="en-US" sz="1200" dirty="0">
                <a:latin typeface="Helvetica Light"/>
                <a:cs typeface="Helvetica Light"/>
              </a:rPr>
              <a:t> </a:t>
            </a:r>
          </a:p>
          <a:p>
            <a:pPr marL="171450" indent="-171450">
              <a:buFont typeface="Arial"/>
              <a:buChar char="•"/>
            </a:pPr>
            <a:r>
              <a:rPr lang="en-US" sz="1200" b="1" dirty="0" smtClean="0">
                <a:latin typeface="Helvetica Light"/>
                <a:cs typeface="Helvetica Light"/>
              </a:rPr>
              <a:t>What </a:t>
            </a:r>
            <a:r>
              <a:rPr lang="en-US" sz="1200" b="1" dirty="0">
                <a:latin typeface="Helvetica Light"/>
                <a:cs typeface="Helvetica Light"/>
              </a:rPr>
              <a:t>is the fossil record of galaxy assembly from the first stars to the</a:t>
            </a:r>
            <a:r>
              <a:rPr lang="en-US" sz="1200" dirty="0">
                <a:latin typeface="Helvetica Light"/>
                <a:cs typeface="Helvetica Light"/>
              </a:rPr>
              <a:t> </a:t>
            </a:r>
            <a:r>
              <a:rPr lang="en-US" sz="1200" b="1" dirty="0">
                <a:latin typeface="Helvetica Light"/>
                <a:cs typeface="Helvetica Light"/>
              </a:rPr>
              <a:t>present?</a:t>
            </a:r>
            <a:r>
              <a:rPr lang="en-US" sz="1200" dirty="0">
                <a:latin typeface="Helvetica Light"/>
                <a:cs typeface="Helvetica Light"/>
              </a:rPr>
              <a:t> </a:t>
            </a:r>
            <a:endParaRPr lang="en-US" sz="1200" dirty="0" smtClean="0">
              <a:latin typeface="Helvetica Light"/>
              <a:cs typeface="Helvetica Light"/>
            </a:endParaRPr>
          </a:p>
          <a:p>
            <a:pPr marL="171450" indent="-171450">
              <a:buFont typeface="Arial"/>
              <a:buChar char="•"/>
            </a:pPr>
            <a:r>
              <a:rPr lang="en-US" sz="1200" dirty="0" smtClean="0">
                <a:latin typeface="Helvetica Light"/>
                <a:cs typeface="Helvetica Light"/>
              </a:rPr>
              <a:t>How do stars form?</a:t>
            </a:r>
            <a:endParaRPr lang="en-US" sz="1200" dirty="0">
              <a:latin typeface="Helvetica Light"/>
              <a:cs typeface="Helvetica Light"/>
            </a:endParaRPr>
          </a:p>
        </p:txBody>
      </p:sp>
      <p:sp>
        <p:nvSpPr>
          <p:cNvPr id="26" name="Down Arrow 25"/>
          <p:cNvSpPr/>
          <p:nvPr/>
        </p:nvSpPr>
        <p:spPr>
          <a:xfrm rot="5400000">
            <a:off x="5906353" y="2937804"/>
            <a:ext cx="765018" cy="430487"/>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Down Arrow 24"/>
          <p:cNvSpPr/>
          <p:nvPr/>
        </p:nvSpPr>
        <p:spPr>
          <a:xfrm rot="16200000">
            <a:off x="2279780" y="2977680"/>
            <a:ext cx="765018" cy="350736"/>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4636E928-EAC1-6145-BF75-3D5A899E7590}" type="slidenum">
              <a:rPr lang="en-US" smtClean="0"/>
              <a:pPr/>
              <a:t>22</a:t>
            </a:fld>
            <a:endParaRPr lang="en-US"/>
          </a:p>
        </p:txBody>
      </p:sp>
      <p:sp>
        <p:nvSpPr>
          <p:cNvPr id="20" name="Rectangle 19"/>
          <p:cNvSpPr/>
          <p:nvPr/>
        </p:nvSpPr>
        <p:spPr>
          <a:xfrm>
            <a:off x="6533278" y="2609324"/>
            <a:ext cx="2539905" cy="1242864"/>
          </a:xfrm>
          <a:prstGeom prst="rect">
            <a:avLst/>
          </a:prstGeom>
        </p:spPr>
        <p:style>
          <a:lnRef idx="3">
            <a:schemeClr val="lt1"/>
          </a:lnRef>
          <a:fillRef idx="1">
            <a:schemeClr val="accent1"/>
          </a:fillRef>
          <a:effectRef idx="1">
            <a:schemeClr val="accent1"/>
          </a:effectRef>
          <a:fontRef idx="minor">
            <a:schemeClr val="lt1"/>
          </a:fontRef>
        </p:style>
        <p:txBody>
          <a:bodyPr rtlCol="0" anchor="t" anchorCtr="0"/>
          <a:lstStyle/>
          <a:p>
            <a:pPr algn="ctr"/>
            <a:endParaRPr lang="en-US" sz="1000" dirty="0" smtClean="0">
              <a:latin typeface="Helvetica Light"/>
              <a:cs typeface="Helvetica Light"/>
            </a:endParaRPr>
          </a:p>
          <a:p>
            <a:pPr marL="342900" indent="-342900">
              <a:buFont typeface="Arial"/>
              <a:buChar char="•"/>
            </a:pPr>
            <a:r>
              <a:rPr lang="en-US" sz="1400" dirty="0">
                <a:latin typeface="Helvetica Light"/>
                <a:cs typeface="Helvetica Light"/>
              </a:rPr>
              <a:t>Trace Motions of Stars in galactic bulge and halo</a:t>
            </a:r>
          </a:p>
          <a:p>
            <a:pPr marL="342900" indent="-342900">
              <a:buFont typeface="Arial"/>
              <a:buChar char="•"/>
            </a:pPr>
            <a:r>
              <a:rPr lang="en-US" sz="1400" dirty="0">
                <a:latin typeface="Helvetica Light"/>
                <a:cs typeface="Helvetica Light"/>
              </a:rPr>
              <a:t>Map the stars in the </a:t>
            </a:r>
            <a:r>
              <a:rPr lang="en-US" sz="1400" dirty="0" smtClean="0">
                <a:latin typeface="Helvetica Light"/>
                <a:cs typeface="Helvetica Light"/>
              </a:rPr>
              <a:t>nearby galaxies</a:t>
            </a:r>
          </a:p>
          <a:p>
            <a:endParaRPr lang="en-US" sz="1400" dirty="0">
              <a:latin typeface="Helvetica Light"/>
              <a:cs typeface="Helvetica Light"/>
            </a:endParaRPr>
          </a:p>
        </p:txBody>
      </p:sp>
      <p:pic>
        <p:nvPicPr>
          <p:cNvPr id="16" name="Picture 1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13" t="1859" r="4160" b="2586"/>
          <a:stretch>
            <a:fillRect/>
          </a:stretch>
        </p:blipFill>
        <p:spPr bwMode="auto">
          <a:xfrm>
            <a:off x="465818" y="4214063"/>
            <a:ext cx="3422402" cy="264393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7" name="Text Box 151"/>
          <p:cNvSpPr txBox="1">
            <a:spLocks noChangeArrowheads="1"/>
          </p:cNvSpPr>
          <p:nvPr/>
        </p:nvSpPr>
        <p:spPr bwMode="auto">
          <a:xfrm>
            <a:off x="3981796" y="4611530"/>
            <a:ext cx="1704577" cy="1846659"/>
          </a:xfrm>
          <a:prstGeom prst="rect">
            <a:avLst/>
          </a:prstGeom>
          <a:solidFill>
            <a:srgbClr val="FFFF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horz" wrap="square" lIns="0" tIns="0" rIns="0" bIns="0" anchor="t" anchorCtr="0" upright="1">
            <a:spAutoFit/>
          </a:bodyPr>
          <a:lstStyle/>
          <a:p>
            <a:pPr marL="0" marR="0" algn="just">
              <a:spcBef>
                <a:spcPts val="0"/>
              </a:spcBef>
              <a:spcAft>
                <a:spcPts val="0"/>
              </a:spcAft>
            </a:pPr>
            <a:r>
              <a:rPr lang="en-US" sz="1200" b="1" dirty="0" smtClean="0">
                <a:solidFill>
                  <a:srgbClr val="000000"/>
                </a:solidFill>
                <a:effectLst/>
                <a:latin typeface="Arial Narrow"/>
                <a:ea typeface="Times New Roman"/>
                <a:cs typeface="Times New Roman"/>
              </a:rPr>
              <a:t>Cumulative </a:t>
            </a:r>
            <a:r>
              <a:rPr lang="en-US" sz="1200" b="1" dirty="0">
                <a:solidFill>
                  <a:srgbClr val="000000"/>
                </a:solidFill>
                <a:effectLst/>
                <a:latin typeface="Arial Narrow"/>
                <a:ea typeface="Times New Roman"/>
                <a:cs typeface="Times New Roman"/>
              </a:rPr>
              <a:t>number of high-z galaxies expected in the HLS. JWST will be able to follow-up on these high z galaxies and make detailed observations of their properties. By providing targets for JWST, WFIRST will enhance the JWST science return.</a:t>
            </a:r>
            <a:endParaRPr lang="en-US" sz="1200" b="1" dirty="0">
              <a:effectLst/>
              <a:latin typeface="Arial Narrow"/>
              <a:ea typeface="Times New Roman"/>
              <a:cs typeface="Times New Roman"/>
            </a:endParaRPr>
          </a:p>
        </p:txBody>
      </p:sp>
      <p:pic>
        <p:nvPicPr>
          <p:cNvPr id="21" name="Picture 20" descr="g2v.png"/>
          <p:cNvPicPr>
            <a:picLocks noChangeAspect="1"/>
          </p:cNvPicPr>
          <p:nvPr/>
        </p:nvPicPr>
        <p:blipFill>
          <a:blip r:embed="rId4"/>
          <a:stretch>
            <a:fillRect/>
          </a:stretch>
        </p:blipFill>
        <p:spPr>
          <a:xfrm>
            <a:off x="6073618" y="3981929"/>
            <a:ext cx="2856560" cy="2757130"/>
          </a:xfrm>
          <a:prstGeom prst="rect">
            <a:avLst/>
          </a:prstGeom>
        </p:spPr>
      </p:pic>
      <p:sp>
        <p:nvSpPr>
          <p:cNvPr id="3" name="TextBox 2"/>
          <p:cNvSpPr txBox="1"/>
          <p:nvPr/>
        </p:nvSpPr>
        <p:spPr>
          <a:xfrm>
            <a:off x="6324627" y="6232630"/>
            <a:ext cx="3094003" cy="553998"/>
          </a:xfrm>
          <a:prstGeom prst="rect">
            <a:avLst/>
          </a:prstGeom>
          <a:noFill/>
        </p:spPr>
        <p:txBody>
          <a:bodyPr wrap="square" rtlCol="0">
            <a:spAutoFit/>
          </a:bodyPr>
          <a:lstStyle/>
          <a:p>
            <a:r>
              <a:rPr lang="en-US" sz="1500" b="1" dirty="0" smtClean="0">
                <a:ln w="18000">
                  <a:solidFill>
                    <a:schemeClr val="accent2">
                      <a:satMod val="140000"/>
                    </a:schemeClr>
                  </a:solidFill>
                  <a:prstDash val="solid"/>
                  <a:miter lim="800000"/>
                </a:ln>
                <a:solidFill>
                  <a:srgbClr val="000000"/>
                </a:solidFill>
                <a:effectLst>
                  <a:outerShdw blurRad="25500" dist="23000" dir="7020000" algn="tl">
                    <a:srgbClr val="000000">
                      <a:alpha val="50000"/>
                    </a:srgbClr>
                  </a:outerShdw>
                </a:effectLst>
              </a:rPr>
              <a:t>AFTA will obtain positions and velocities for 200,000,000 stars</a:t>
            </a:r>
            <a:endParaRPr lang="en-US" sz="1500" b="1" dirty="0">
              <a:ln w="18000">
                <a:solidFill>
                  <a:schemeClr val="accent2">
                    <a:satMod val="140000"/>
                  </a:schemeClr>
                </a:solidFill>
                <a:prstDash val="solid"/>
                <a:miter lim="800000"/>
              </a:ln>
              <a:solidFill>
                <a:srgbClr val="000000"/>
              </a:solidFill>
              <a:effectLst>
                <a:outerShdw blurRad="25500" dist="23000" dir="7020000" algn="tl">
                  <a:srgbClr val="000000">
                    <a:alpha val="50000"/>
                  </a:srgb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5885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 name="Picture 2" descr="hudf_hst_big"/>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292" t="62982" r="73573" b="30200"/>
          <a:stretch/>
        </p:blipFill>
        <p:spPr bwMode="auto">
          <a:xfrm>
            <a:off x="6948613" y="4034435"/>
            <a:ext cx="489884" cy="303239"/>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 name="Picture 1" descr="AFTA - Obs Assy - Iso 02 - 2013-03-14.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6500128">
            <a:off x="1057615" y="345012"/>
            <a:ext cx="2359708" cy="2047852"/>
          </a:xfrm>
          <a:prstGeom prst="rect">
            <a:avLst/>
          </a:prstGeom>
        </p:spPr>
      </p:pic>
      <p:sp>
        <p:nvSpPr>
          <p:cNvPr id="5" name="Rectangle 4"/>
          <p:cNvSpPr/>
          <p:nvPr/>
        </p:nvSpPr>
        <p:spPr>
          <a:xfrm>
            <a:off x="6969603" y="4055427"/>
            <a:ext cx="451460" cy="252295"/>
          </a:xfrm>
          <a:prstGeom prst="rect">
            <a:avLst/>
          </a:prstGeom>
          <a:no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JWSTwhitesmall2.jpg"/>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648" t="3549" r="8440" b="13262"/>
          <a:stretch/>
        </p:blipFill>
        <p:spPr>
          <a:xfrm>
            <a:off x="5927028" y="423330"/>
            <a:ext cx="2759772" cy="1801284"/>
          </a:xfrm>
          <a:prstGeom prst="rect">
            <a:avLst/>
          </a:prstGeom>
        </p:spPr>
      </p:pic>
      <p:sp>
        <p:nvSpPr>
          <p:cNvPr id="19" name="TextBox 18"/>
          <p:cNvSpPr txBox="1"/>
          <p:nvPr/>
        </p:nvSpPr>
        <p:spPr>
          <a:xfrm>
            <a:off x="-34964" y="6059312"/>
            <a:ext cx="2982557" cy="400110"/>
          </a:xfrm>
          <a:prstGeom prst="rect">
            <a:avLst/>
          </a:prstGeom>
          <a:noFill/>
        </p:spPr>
        <p:txBody>
          <a:bodyPr wrap="non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monitoring </a:t>
            </a:r>
            <a:r>
              <a:rPr lang="en-US" sz="1600" dirty="0">
                <a:latin typeface="Helvetica Light"/>
                <a:cs typeface="Helvetica Light"/>
              </a:rPr>
              <a:t>of </a:t>
            </a:r>
            <a:r>
              <a:rPr lang="en-US" sz="1600" dirty="0" err="1" smtClean="0">
                <a:latin typeface="Helvetica Light"/>
                <a:cs typeface="Helvetica Light"/>
              </a:rPr>
              <a:t>exoplanets</a:t>
            </a:r>
            <a:endParaRPr lang="en-US" sz="1600" dirty="0">
              <a:latin typeface="Helvetica Light"/>
              <a:cs typeface="Helvetica Light"/>
            </a:endParaRPr>
          </a:p>
        </p:txBody>
      </p:sp>
      <p:sp>
        <p:nvSpPr>
          <p:cNvPr id="73" name="TextBox 72"/>
          <p:cNvSpPr txBox="1"/>
          <p:nvPr/>
        </p:nvSpPr>
        <p:spPr>
          <a:xfrm>
            <a:off x="508127" y="-67353"/>
            <a:ext cx="5985026" cy="661720"/>
          </a:xfrm>
          <a:prstGeom prst="rect">
            <a:avLst/>
          </a:prstGeom>
          <a:noFill/>
        </p:spPr>
        <p:txBody>
          <a:bodyPr wrap="none" rtlCol="0">
            <a:spAutoFit/>
          </a:bodyPr>
          <a:lstStyle/>
          <a:p>
            <a:r>
              <a:rPr lang="en-US" sz="3700" b="1" i="1" dirty="0" smtClean="0">
                <a:solidFill>
                  <a:srgbClr val="0000FF"/>
                </a:solidFill>
                <a:latin typeface="+mj-lt"/>
                <a:cs typeface="Helvetica Light"/>
              </a:rPr>
              <a:t>AFTA </a:t>
            </a:r>
            <a:r>
              <a:rPr lang="en-US" sz="3700" b="1" i="1" dirty="0" smtClean="0">
                <a:solidFill>
                  <a:prstClr val="black"/>
                </a:solidFill>
                <a:latin typeface="+mj-lt"/>
                <a:cs typeface="Helvetica Light"/>
              </a:rPr>
              <a:t>Enhances </a:t>
            </a:r>
            <a:r>
              <a:rPr lang="en-US" sz="3700" b="1" i="1" dirty="0" smtClean="0">
                <a:solidFill>
                  <a:srgbClr val="800000"/>
                </a:solidFill>
                <a:latin typeface="+mj-lt"/>
                <a:cs typeface="Helvetica Light"/>
              </a:rPr>
              <a:t>JWST</a:t>
            </a:r>
            <a:r>
              <a:rPr lang="en-US" sz="3700" b="1" i="1" dirty="0" smtClean="0">
                <a:solidFill>
                  <a:prstClr val="black"/>
                </a:solidFill>
                <a:latin typeface="+mj-lt"/>
                <a:cs typeface="Helvetica Light"/>
              </a:rPr>
              <a:t> Science</a:t>
            </a:r>
            <a:endParaRPr lang="en-US" sz="3700" b="1" i="1" dirty="0">
              <a:solidFill>
                <a:prstClr val="black"/>
              </a:solidFill>
              <a:latin typeface="+mj-lt"/>
              <a:cs typeface="Helvetica Light"/>
            </a:endParaRPr>
          </a:p>
        </p:txBody>
      </p:sp>
      <p:sp>
        <p:nvSpPr>
          <p:cNvPr id="40" name="TextBox 39"/>
          <p:cNvSpPr txBox="1"/>
          <p:nvPr/>
        </p:nvSpPr>
        <p:spPr>
          <a:xfrm>
            <a:off x="6608325" y="6555121"/>
            <a:ext cx="2617106" cy="338554"/>
          </a:xfrm>
          <a:prstGeom prst="rect">
            <a:avLst/>
          </a:prstGeom>
          <a:noFill/>
        </p:spPr>
        <p:txBody>
          <a:bodyPr wrap="none" rtlCol="0">
            <a:spAutoFit/>
          </a:bodyPr>
          <a:lstStyle/>
          <a:p>
            <a:r>
              <a:rPr lang="en-US" sz="1600" dirty="0" smtClean="0">
                <a:solidFill>
                  <a:schemeClr val="tx1">
                    <a:lumMod val="50000"/>
                    <a:lumOff val="50000"/>
                  </a:schemeClr>
                </a:solidFill>
                <a:latin typeface="Helvetica Light"/>
                <a:cs typeface="Helvetica Light"/>
              </a:rPr>
              <a:t>Appendix B of SDT Report</a:t>
            </a:r>
            <a:endParaRPr lang="en-US" sz="1600" dirty="0">
              <a:solidFill>
                <a:schemeClr val="tx1">
                  <a:lumMod val="50000"/>
                  <a:lumOff val="50000"/>
                </a:schemeClr>
              </a:solidFill>
              <a:latin typeface="Helvetica Light"/>
              <a:cs typeface="Helvetica Light"/>
            </a:endParaRPr>
          </a:p>
        </p:txBody>
      </p:sp>
      <p:sp>
        <p:nvSpPr>
          <p:cNvPr id="75" name="TextBox 74"/>
          <p:cNvSpPr txBox="1"/>
          <p:nvPr/>
        </p:nvSpPr>
        <p:spPr>
          <a:xfrm>
            <a:off x="4892979" y="6059312"/>
            <a:ext cx="4111268" cy="400110"/>
          </a:xfrm>
          <a:prstGeom prst="rect">
            <a:avLst/>
          </a:prstGeom>
          <a:noFill/>
        </p:spPr>
        <p:txBody>
          <a:bodyPr wrap="none" rtlCol="0">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a:t>
            </a:r>
            <a:r>
              <a:rPr lang="en-US" sz="1600" dirty="0">
                <a:latin typeface="Helvetica Light"/>
                <a:cs typeface="Helvetica Light"/>
              </a:rPr>
              <a:t>transit spectroscopy of </a:t>
            </a:r>
            <a:r>
              <a:rPr lang="en-US" sz="1600" dirty="0" smtClean="0">
                <a:latin typeface="Helvetica Light"/>
                <a:cs typeface="Helvetica Light"/>
              </a:rPr>
              <a:t>atmospheres</a:t>
            </a:r>
            <a:endParaRPr lang="en-US" sz="1600" dirty="0">
              <a:latin typeface="Helvetica Light"/>
              <a:cs typeface="Helvetica Light"/>
            </a:endParaRPr>
          </a:p>
        </p:txBody>
      </p:sp>
      <p:pic>
        <p:nvPicPr>
          <p:cNvPr id="18" name="Picture 2" descr="hudf_hst_big"/>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598" t="11637" r="5722" b="30200"/>
          <a:stretch/>
        </p:blipFill>
        <p:spPr bwMode="auto">
          <a:xfrm>
            <a:off x="173432" y="2224614"/>
            <a:ext cx="4863331" cy="2586798"/>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7" name="TextBox 36"/>
          <p:cNvSpPr txBox="1"/>
          <p:nvPr/>
        </p:nvSpPr>
        <p:spPr>
          <a:xfrm>
            <a:off x="0" y="4864190"/>
            <a:ext cx="4127403" cy="400110"/>
          </a:xfrm>
          <a:prstGeom prst="rect">
            <a:avLst/>
          </a:prstGeom>
          <a:noFill/>
        </p:spPr>
        <p:txBody>
          <a:bodyPr wrap="squar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discovery of high-</a:t>
            </a:r>
            <a:r>
              <a:rPr lang="en-US" sz="1600" dirty="0" err="1" smtClean="0">
                <a:latin typeface="Helvetica Light"/>
                <a:cs typeface="Helvetica Light"/>
              </a:rPr>
              <a:t>z</a:t>
            </a:r>
            <a:r>
              <a:rPr lang="en-US" sz="1600" dirty="0" smtClean="0">
                <a:latin typeface="Helvetica Light"/>
                <a:cs typeface="Helvetica Light"/>
              </a:rPr>
              <a:t> galaxies</a:t>
            </a:r>
          </a:p>
        </p:txBody>
      </p:sp>
      <p:sp>
        <p:nvSpPr>
          <p:cNvPr id="39" name="TextBox 38"/>
          <p:cNvSpPr txBox="1"/>
          <p:nvPr/>
        </p:nvSpPr>
        <p:spPr>
          <a:xfrm>
            <a:off x="0" y="5126594"/>
            <a:ext cx="4127403" cy="400110"/>
          </a:xfrm>
          <a:prstGeom prst="rect">
            <a:avLst/>
          </a:prstGeom>
          <a:noFill/>
        </p:spPr>
        <p:txBody>
          <a:bodyPr wrap="squar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finds first stellar explosions</a:t>
            </a:r>
          </a:p>
        </p:txBody>
      </p:sp>
      <p:sp>
        <p:nvSpPr>
          <p:cNvPr id="41" name="TextBox 40"/>
          <p:cNvSpPr txBox="1"/>
          <p:nvPr/>
        </p:nvSpPr>
        <p:spPr>
          <a:xfrm>
            <a:off x="-34964" y="5773368"/>
            <a:ext cx="4127403" cy="400110"/>
          </a:xfrm>
          <a:prstGeom prst="rect">
            <a:avLst/>
          </a:prstGeom>
          <a:noFill/>
        </p:spPr>
        <p:txBody>
          <a:bodyPr wrap="squar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maps of halo tidal streams</a:t>
            </a:r>
          </a:p>
        </p:txBody>
      </p:sp>
      <p:sp>
        <p:nvSpPr>
          <p:cNvPr id="42" name="TextBox 41"/>
          <p:cNvSpPr txBox="1"/>
          <p:nvPr/>
        </p:nvSpPr>
        <p:spPr>
          <a:xfrm>
            <a:off x="0" y="5479049"/>
            <a:ext cx="4127403" cy="400110"/>
          </a:xfrm>
          <a:prstGeom prst="rect">
            <a:avLst/>
          </a:prstGeom>
          <a:noFill/>
        </p:spPr>
        <p:txBody>
          <a:bodyPr wrap="square" rtlCol="0">
            <a:spAutoFit/>
          </a:bodyPr>
          <a:lstStyle/>
          <a:p>
            <a:pPr>
              <a:lnSpc>
                <a:spcPct val="130000"/>
              </a:lnSpc>
            </a:pPr>
            <a:r>
              <a:rPr lang="en-US" sz="1600" dirty="0" smtClean="0">
                <a:solidFill>
                  <a:srgbClr val="0000FF"/>
                </a:solidFill>
                <a:latin typeface="Helvetica Light"/>
                <a:cs typeface="Helvetica Light"/>
              </a:rPr>
              <a:t>AFTA </a:t>
            </a:r>
            <a:r>
              <a:rPr lang="en-US" sz="1600" dirty="0" smtClean="0">
                <a:latin typeface="Helvetica Light"/>
                <a:cs typeface="Helvetica Light"/>
              </a:rPr>
              <a:t>wide field survey of galaxies</a:t>
            </a:r>
          </a:p>
        </p:txBody>
      </p:sp>
      <p:sp>
        <p:nvSpPr>
          <p:cNvPr id="43" name="Rectangle 42"/>
          <p:cNvSpPr/>
          <p:nvPr/>
        </p:nvSpPr>
        <p:spPr>
          <a:xfrm>
            <a:off x="4853340" y="5773368"/>
            <a:ext cx="4275005" cy="400110"/>
          </a:xfrm>
          <a:prstGeom prst="rect">
            <a:avLst/>
          </a:prstGeom>
        </p:spPr>
        <p:txBody>
          <a:bodyPr wrap="none">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ages and abundances of substructure</a:t>
            </a:r>
          </a:p>
        </p:txBody>
      </p:sp>
      <p:sp>
        <p:nvSpPr>
          <p:cNvPr id="44" name="Rectangle 43"/>
          <p:cNvSpPr/>
          <p:nvPr/>
        </p:nvSpPr>
        <p:spPr>
          <a:xfrm>
            <a:off x="4853340" y="5227076"/>
            <a:ext cx="4335122" cy="400110"/>
          </a:xfrm>
          <a:prstGeom prst="rect">
            <a:avLst/>
          </a:prstGeom>
        </p:spPr>
        <p:txBody>
          <a:bodyPr wrap="none">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light curves and host galaxy properties</a:t>
            </a:r>
          </a:p>
        </p:txBody>
      </p:sp>
      <p:sp>
        <p:nvSpPr>
          <p:cNvPr id="45" name="Rectangle 44"/>
          <p:cNvSpPr/>
          <p:nvPr/>
        </p:nvSpPr>
        <p:spPr>
          <a:xfrm>
            <a:off x="4853340" y="5479049"/>
            <a:ext cx="4422735" cy="400110"/>
          </a:xfrm>
          <a:prstGeom prst="rect">
            <a:avLst/>
          </a:prstGeom>
        </p:spPr>
        <p:txBody>
          <a:bodyPr wrap="none">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a:t>
            </a:r>
            <a:r>
              <a:rPr lang="en-US" sz="1600" dirty="0" err="1" smtClean="0">
                <a:latin typeface="Helvetica Light"/>
                <a:cs typeface="Helvetica Light"/>
              </a:rPr>
              <a:t>Sne</a:t>
            </a:r>
            <a:r>
              <a:rPr lang="en-US" sz="1600" dirty="0" smtClean="0">
                <a:latin typeface="Helvetica Light"/>
                <a:cs typeface="Helvetica Light"/>
              </a:rPr>
              <a:t> spectra with pre-detonation images</a:t>
            </a:r>
          </a:p>
        </p:txBody>
      </p:sp>
      <p:sp>
        <p:nvSpPr>
          <p:cNvPr id="46" name="Rectangle 45"/>
          <p:cNvSpPr/>
          <p:nvPr/>
        </p:nvSpPr>
        <p:spPr>
          <a:xfrm>
            <a:off x="4853340" y="4916632"/>
            <a:ext cx="4046433" cy="400110"/>
          </a:xfrm>
          <a:prstGeom prst="rect">
            <a:avLst/>
          </a:prstGeom>
        </p:spPr>
        <p:txBody>
          <a:bodyPr wrap="none">
            <a:spAutoFit/>
          </a:bodyPr>
          <a:lstStyle/>
          <a:p>
            <a:pPr>
              <a:lnSpc>
                <a:spcPct val="130000"/>
              </a:lnSpc>
            </a:pPr>
            <a:r>
              <a:rPr lang="en-US" sz="1600" dirty="0" smtClean="0">
                <a:solidFill>
                  <a:srgbClr val="800000"/>
                </a:solidFill>
                <a:latin typeface="Helvetica Light"/>
                <a:cs typeface="Helvetica Light"/>
              </a:rPr>
              <a:t>JWST</a:t>
            </a:r>
            <a:r>
              <a:rPr lang="en-US" sz="1600" dirty="0" smtClean="0">
                <a:latin typeface="Helvetica Light"/>
                <a:cs typeface="Helvetica Light"/>
              </a:rPr>
              <a:t> NIR and MIR detailed spectroscopy</a:t>
            </a:r>
          </a:p>
        </p:txBody>
      </p:sp>
      <p:sp>
        <p:nvSpPr>
          <p:cNvPr id="47" name="Slide Number Placeholder 46"/>
          <p:cNvSpPr>
            <a:spLocks noGrp="1"/>
          </p:cNvSpPr>
          <p:nvPr>
            <p:ph type="sldNum" sz="quarter" idx="12"/>
          </p:nvPr>
        </p:nvSpPr>
        <p:spPr/>
        <p:txBody>
          <a:bodyPr/>
          <a:lstStyle/>
          <a:p>
            <a:fld id="{4636E928-EAC1-6145-BF75-3D5A899E7590}" type="slidenum">
              <a:rPr lang="en-US" smtClean="0"/>
              <a:pPr/>
              <a:t>23</a:t>
            </a:fld>
            <a:endParaRPr lang="en-US"/>
          </a:p>
        </p:txBody>
      </p:sp>
      <p:sp>
        <p:nvSpPr>
          <p:cNvPr id="26" name="Left-Right Arrow 25"/>
          <p:cNvSpPr/>
          <p:nvPr/>
        </p:nvSpPr>
        <p:spPr>
          <a:xfrm>
            <a:off x="3375732" y="5373609"/>
            <a:ext cx="1477608" cy="548640"/>
          </a:xfrm>
          <a:prstGeom prst="leftRightArrow">
            <a:avLst/>
          </a:prstGeom>
          <a:ln/>
        </p:spPr>
        <p:style>
          <a:lnRef idx="1">
            <a:schemeClr val="accent1"/>
          </a:lnRef>
          <a:fillRef idx="3">
            <a:schemeClr val="accent1"/>
          </a:fillRef>
          <a:effectRef idx="2">
            <a:schemeClr val="accent1"/>
          </a:effectRef>
          <a:fontRef idx="minor">
            <a:schemeClr val="lt1"/>
          </a:fontRef>
        </p:style>
      </p:sp>
      <p:sp>
        <p:nvSpPr>
          <p:cNvPr id="28" name="TextBox 27"/>
          <p:cNvSpPr txBox="1"/>
          <p:nvPr/>
        </p:nvSpPr>
        <p:spPr>
          <a:xfrm>
            <a:off x="2232726" y="1777671"/>
            <a:ext cx="2446506" cy="461665"/>
          </a:xfrm>
          <a:prstGeom prst="rect">
            <a:avLst/>
          </a:prstGeom>
          <a:noFill/>
        </p:spPr>
        <p:txBody>
          <a:bodyPr wrap="square" rtlCol="0">
            <a:spAutoFit/>
          </a:bodyPr>
          <a:lstStyle/>
          <a:p>
            <a:r>
              <a:rPr lang="en-US" sz="2400" b="1" i="1" dirty="0" smtClean="0"/>
              <a:t>SHALLOW-WIDE!</a:t>
            </a:r>
            <a:endParaRPr lang="en-US" sz="2400" b="1" i="1" dirty="0"/>
          </a:p>
        </p:txBody>
      </p:sp>
      <p:sp>
        <p:nvSpPr>
          <p:cNvPr id="29" name="TextBox 28"/>
          <p:cNvSpPr txBox="1"/>
          <p:nvPr/>
        </p:nvSpPr>
        <p:spPr>
          <a:xfrm>
            <a:off x="5927028" y="2224614"/>
            <a:ext cx="2562438" cy="461665"/>
          </a:xfrm>
          <a:prstGeom prst="rect">
            <a:avLst/>
          </a:prstGeom>
          <a:noFill/>
        </p:spPr>
        <p:txBody>
          <a:bodyPr wrap="square" rtlCol="0">
            <a:spAutoFit/>
          </a:bodyPr>
          <a:lstStyle/>
          <a:p>
            <a:r>
              <a:rPr lang="en-US" sz="2400" b="1" i="1" dirty="0" smtClean="0"/>
              <a:t>DEEP-NARROW!</a:t>
            </a:r>
            <a:endParaRPr lang="en-US" sz="2400" b="1" i="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584057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5" grpId="0"/>
      <p:bldP spid="37" grpId="0"/>
      <p:bldP spid="39" grpId="0"/>
      <p:bldP spid="41" grpId="0"/>
      <p:bldP spid="42" grpId="0"/>
      <p:bldP spid="43" grpId="0"/>
      <p:bldP spid="44" grpId="0"/>
      <p:bldP spid="45" grpId="0"/>
      <p:bldP spid="46"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descr="m31_galex_big"/>
          <p:cNvPicPr>
            <a:picLocks noChangeArrowheads="1"/>
          </p:cNvPicPr>
          <p:nvPr/>
        </p:nvPicPr>
        <p:blipFill>
          <a:blip r:embed="rId3">
            <a:alphaModFix/>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400" t="5400" r="24001" b="9000"/>
          <a:stretch>
            <a:fillRect/>
          </a:stretch>
        </p:blipFill>
        <p:spPr bwMode="auto">
          <a:xfrm rot="5400000">
            <a:off x="1163636" y="-1122362"/>
            <a:ext cx="6816725" cy="9144000"/>
          </a:xfrm>
          <a:prstGeom prst="rect">
            <a:avLst/>
          </a:prstGeom>
          <a:noFill/>
          <a:ln w="12700">
            <a:no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alpha val="77000"/>
                  </a:srgbClr>
                </a:solidFill>
              </a14:hiddenFill>
            </a:ext>
          </a:extLst>
        </p:spPr>
      </p:pic>
      <p:sp>
        <p:nvSpPr>
          <p:cNvPr id="11" name="Oval 10"/>
          <p:cNvSpPr/>
          <p:nvPr/>
        </p:nvSpPr>
        <p:spPr>
          <a:xfrm rot="19291578">
            <a:off x="3045133" y="1147971"/>
            <a:ext cx="5576631" cy="1437189"/>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15032" y="5737136"/>
            <a:ext cx="3520285" cy="1107996"/>
          </a:xfrm>
          <a:prstGeom prst="rect">
            <a:avLst/>
          </a:prstGeom>
          <a:noFill/>
        </p:spPr>
        <p:txBody>
          <a:bodyPr wrap="none" rtlCol="0">
            <a:spAutoFit/>
          </a:bodyPr>
          <a:lstStyle/>
          <a:p>
            <a:pPr algn="ctr"/>
            <a:r>
              <a:rPr lang="en-US" sz="2400" dirty="0" smtClean="0">
                <a:solidFill>
                  <a:schemeClr val="bg1"/>
                </a:solidFill>
                <a:latin typeface="Helvetica Light"/>
                <a:cs typeface="Helvetica Light"/>
              </a:rPr>
              <a:t>M31 PHAT Survey</a:t>
            </a:r>
          </a:p>
          <a:p>
            <a:pPr algn="ctr"/>
            <a:r>
              <a:rPr lang="en-US" sz="2400" dirty="0" smtClean="0">
                <a:solidFill>
                  <a:schemeClr val="bg1"/>
                </a:solidFill>
                <a:latin typeface="Helvetica Light"/>
                <a:cs typeface="Helvetica Light"/>
              </a:rPr>
              <a:t>HST Andromeda Project</a:t>
            </a:r>
          </a:p>
          <a:p>
            <a:pPr algn="ctr"/>
            <a:r>
              <a:rPr lang="en-US" dirty="0" err="1" smtClean="0">
                <a:solidFill>
                  <a:schemeClr val="bg1"/>
                </a:solidFill>
                <a:latin typeface="Helvetica Light"/>
                <a:cs typeface="Helvetica Light"/>
              </a:rPr>
              <a:t>Dalcanton</a:t>
            </a:r>
            <a:r>
              <a:rPr lang="en-US" dirty="0" smtClean="0">
                <a:solidFill>
                  <a:schemeClr val="bg1"/>
                </a:solidFill>
                <a:latin typeface="Helvetica Light"/>
                <a:cs typeface="Helvetica Light"/>
              </a:rPr>
              <a:t> et al. 2012</a:t>
            </a:r>
          </a:p>
        </p:txBody>
      </p:sp>
      <p:sp>
        <p:nvSpPr>
          <p:cNvPr id="6" name="Slide Number Placeholder 5"/>
          <p:cNvSpPr>
            <a:spLocks noGrp="1"/>
          </p:cNvSpPr>
          <p:nvPr>
            <p:ph type="sldNum" sz="quarter" idx="12"/>
          </p:nvPr>
        </p:nvSpPr>
        <p:spPr/>
        <p:txBody>
          <a:bodyPr/>
          <a:lstStyle/>
          <a:p>
            <a:fld id="{4636E928-EAC1-6145-BF75-3D5A899E7590}" type="slidenum">
              <a:rPr lang="en-US" smtClean="0"/>
              <a:pPr/>
              <a:t>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437486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descr="m31_galex_big"/>
          <p:cNvPicPr>
            <a:picLocks noChangeAspect="1" noChangeArrowheads="1"/>
          </p:cNvPicPr>
          <p:nvPr/>
        </p:nvPicPr>
        <p:blipFill rotWithShape="1">
          <a:blip r:embed="rId3">
            <a:alphaModFix/>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400" t="5400" r="45600" b="40509"/>
          <a:stretch/>
        </p:blipFill>
        <p:spPr bwMode="auto">
          <a:xfrm rot="5400000">
            <a:off x="1160127" y="-1125874"/>
            <a:ext cx="6816722" cy="9151025"/>
          </a:xfrm>
          <a:prstGeom prst="rect">
            <a:avLst/>
          </a:prstGeom>
          <a:noFill/>
          <a:ln w="12700">
            <a:no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alpha val="77000"/>
                  </a:srgbClr>
                </a:solidFill>
              </a14:hiddenFill>
            </a:ext>
          </a:extLst>
        </p:spPr>
      </p:pic>
      <p:sp>
        <p:nvSpPr>
          <p:cNvPr id="235" name="TextBox 234"/>
          <p:cNvSpPr txBox="1"/>
          <p:nvPr/>
        </p:nvSpPr>
        <p:spPr>
          <a:xfrm>
            <a:off x="6475615" y="5737136"/>
            <a:ext cx="2659702" cy="461665"/>
          </a:xfrm>
          <a:prstGeom prst="rect">
            <a:avLst/>
          </a:prstGeom>
          <a:noFill/>
        </p:spPr>
        <p:txBody>
          <a:bodyPr wrap="none" rtlCol="0">
            <a:spAutoFit/>
          </a:bodyPr>
          <a:lstStyle/>
          <a:p>
            <a:pPr algn="r"/>
            <a:r>
              <a:rPr lang="en-US" sz="2400" dirty="0" smtClean="0">
                <a:solidFill>
                  <a:schemeClr val="bg1"/>
                </a:solidFill>
                <a:latin typeface="Helvetica Light"/>
                <a:cs typeface="Helvetica Light"/>
              </a:rPr>
              <a:t>M31 PHAT Survey</a:t>
            </a:r>
          </a:p>
        </p:txBody>
      </p:sp>
      <p:grpSp>
        <p:nvGrpSpPr>
          <p:cNvPr id="2" name="Group 1"/>
          <p:cNvGrpSpPr/>
          <p:nvPr/>
        </p:nvGrpSpPr>
        <p:grpSpPr>
          <a:xfrm>
            <a:off x="51384" y="-82196"/>
            <a:ext cx="9076460" cy="6513881"/>
            <a:chOff x="51384" y="-82196"/>
            <a:chExt cx="9076460" cy="6513881"/>
          </a:xfrm>
        </p:grpSpPr>
        <p:sp>
          <p:nvSpPr>
            <p:cNvPr id="29" name="Rectangle 28"/>
            <p:cNvSpPr>
              <a:spLocks noChangeAspect="1"/>
            </p:cNvSpPr>
            <p:nvPr/>
          </p:nvSpPr>
          <p:spPr>
            <a:xfrm rot="4741527">
              <a:off x="7430805" y="491459"/>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rot="4741527">
              <a:off x="8050291" y="69509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4741527">
              <a:off x="8005106" y="49562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4741527">
              <a:off x="7972453" y="29370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4741527">
              <a:off x="7935531" y="10330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4741527">
              <a:off x="8081029" y="887138"/>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4741527">
              <a:off x="7555365" y="846717"/>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4741527">
              <a:off x="7309011" y="900061"/>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38" name="Rectangle 37"/>
            <p:cNvSpPr>
              <a:spLocks noChangeAspect="1"/>
            </p:cNvSpPr>
            <p:nvPr/>
          </p:nvSpPr>
          <p:spPr>
            <a:xfrm rot="4741527">
              <a:off x="6613761" y="153333"/>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rot="4741527">
              <a:off x="7233247" y="35697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4741527">
              <a:off x="7188062" y="15749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4741527">
              <a:off x="7155409" y="-4442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4741527">
              <a:off x="7118487" y="-23482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4741527">
              <a:off x="7263985" y="54901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4741527">
              <a:off x="6738321" y="508591"/>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4741527">
              <a:off x="6491967" y="561935"/>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47" name="Rectangle 46"/>
            <p:cNvSpPr>
              <a:spLocks noChangeAspect="1"/>
            </p:cNvSpPr>
            <p:nvPr/>
          </p:nvSpPr>
          <p:spPr>
            <a:xfrm rot="4741527">
              <a:off x="6821917" y="1303294"/>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p:nvPr/>
          </p:nvCxnSpPr>
          <p:spPr>
            <a:xfrm rot="4741527">
              <a:off x="7441403" y="150693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4741527">
              <a:off x="7396218" y="130745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4741527">
              <a:off x="7363565" y="1105539"/>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4741527">
              <a:off x="7326643" y="91514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4741527">
              <a:off x="7472141" y="169897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4741527">
              <a:off x="6946477" y="1658552"/>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4741527">
              <a:off x="6700123" y="1711896"/>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56" name="Rectangle 55"/>
            <p:cNvSpPr>
              <a:spLocks noChangeAspect="1"/>
            </p:cNvSpPr>
            <p:nvPr/>
          </p:nvSpPr>
          <p:spPr>
            <a:xfrm rot="4741527">
              <a:off x="5904946" y="392292"/>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rot="4741527">
              <a:off x="6524432" y="59593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4741527">
              <a:off x="6479247" y="39645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4741527">
              <a:off x="6446594" y="19453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4741527">
              <a:off x="6409672" y="4138"/>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4741527">
              <a:off x="6555170" y="78797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4741527">
              <a:off x="6029506" y="74755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4741527">
              <a:off x="5783152" y="800894"/>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65" name="Rectangle 64"/>
            <p:cNvSpPr>
              <a:spLocks noChangeAspect="1"/>
            </p:cNvSpPr>
            <p:nvPr/>
          </p:nvSpPr>
          <p:spPr>
            <a:xfrm rot="4741527">
              <a:off x="6120595" y="1540860"/>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p:nvPr/>
          </p:nvCxnSpPr>
          <p:spPr>
            <a:xfrm rot="4741527">
              <a:off x="6740081" y="1744498"/>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4741527">
              <a:off x="6694896" y="154502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4741527">
              <a:off x="6662243" y="134310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4741527">
              <a:off x="6625321" y="115270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4741527">
              <a:off x="6770819" y="1936539"/>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4741527">
              <a:off x="6245155" y="1896118"/>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4741527">
              <a:off x="5998801" y="1949462"/>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74" name="Rectangle 73"/>
            <p:cNvSpPr>
              <a:spLocks noChangeAspect="1"/>
            </p:cNvSpPr>
            <p:nvPr/>
          </p:nvSpPr>
          <p:spPr>
            <a:xfrm rot="4963055">
              <a:off x="4106765" y="2857944"/>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p:nvPr/>
          </p:nvCxnSpPr>
          <p:spPr>
            <a:xfrm rot="4963055">
              <a:off x="4712772" y="306345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4963055">
              <a:off x="4680526" y="286148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4963055">
              <a:off x="4660944" y="265788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4963055">
              <a:off x="4636359" y="2465499"/>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4963055">
              <a:off x="4731080" y="325707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4963055">
              <a:off x="4232232" y="3221716"/>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4963055">
              <a:off x="3982955" y="3259086"/>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83" name="Rectangle 82"/>
            <p:cNvSpPr>
              <a:spLocks noChangeAspect="1"/>
            </p:cNvSpPr>
            <p:nvPr/>
          </p:nvSpPr>
          <p:spPr>
            <a:xfrm rot="4899427">
              <a:off x="5487390" y="2102197"/>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p:cNvCxnSpPr/>
            <p:nvPr/>
          </p:nvCxnSpPr>
          <p:spPr>
            <a:xfrm rot="4899427">
              <a:off x="6097281" y="230725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4899427">
              <a:off x="6061302" y="210591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4899427">
              <a:off x="6037955" y="190271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4899427">
              <a:off x="6009814" y="171082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4899427">
              <a:off x="6119168" y="250050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4899427">
              <a:off x="5612653" y="2463517"/>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899427">
              <a:off x="5364109" y="2505494"/>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92" name="Rectangle 91"/>
            <p:cNvSpPr>
              <a:spLocks noChangeAspect="1"/>
            </p:cNvSpPr>
            <p:nvPr/>
          </p:nvSpPr>
          <p:spPr>
            <a:xfrm rot="4963055">
              <a:off x="4642481" y="1437922"/>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rot="4963055">
              <a:off x="5248488" y="164343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4963055">
              <a:off x="5216242" y="144146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4963055">
              <a:off x="5196660" y="1237859"/>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4963055">
              <a:off x="5172075" y="104547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4963055">
              <a:off x="5266796" y="183705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4963055">
              <a:off x="4767948" y="1801694"/>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4963055">
              <a:off x="4518671" y="1839064"/>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01" name="Rectangle 100"/>
            <p:cNvSpPr>
              <a:spLocks noChangeAspect="1"/>
            </p:cNvSpPr>
            <p:nvPr/>
          </p:nvSpPr>
          <p:spPr>
            <a:xfrm rot="4963055">
              <a:off x="4810013" y="2598963"/>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4963055">
              <a:off x="5416020" y="280447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4963055">
              <a:off x="5383774" y="260250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4963055">
              <a:off x="5364192" y="239890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4963055">
              <a:off x="5339607" y="2206518"/>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4963055">
              <a:off x="5434328" y="299809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4963055">
              <a:off x="4935480" y="2962735"/>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4963055">
              <a:off x="4686203" y="3000105"/>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10" name="Rectangle 109"/>
            <p:cNvSpPr>
              <a:spLocks noChangeAspect="1"/>
            </p:cNvSpPr>
            <p:nvPr/>
          </p:nvSpPr>
          <p:spPr>
            <a:xfrm rot="4963055">
              <a:off x="3939385" y="1711616"/>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rot="4963055">
              <a:off x="4545392" y="191712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4963055">
              <a:off x="4513146" y="171515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4963055">
              <a:off x="4493564" y="151155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4963055">
              <a:off x="4468979" y="131917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4963055">
              <a:off x="4563700" y="211074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4963055">
              <a:off x="4064852" y="2075388"/>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4963055">
              <a:off x="3815575" y="2112758"/>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19" name="Rectangle 118"/>
            <p:cNvSpPr>
              <a:spLocks noChangeAspect="1"/>
            </p:cNvSpPr>
            <p:nvPr/>
          </p:nvSpPr>
          <p:spPr>
            <a:xfrm rot="3936334">
              <a:off x="3812399" y="2901956"/>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0" name="Straight Connector 119"/>
            <p:cNvCxnSpPr/>
            <p:nvPr/>
          </p:nvCxnSpPr>
          <p:spPr>
            <a:xfrm rot="3936334">
              <a:off x="4479219" y="309161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3936334">
              <a:off x="4388973" y="2908069"/>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3936334">
              <a:off x="4310349" y="271924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3936334">
              <a:off x="4230246" y="254261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3936334">
              <a:off x="4553687" y="327127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3936334">
              <a:off x="3929111" y="3227167"/>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3936334">
              <a:off x="3701864" y="333623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28" name="Rectangle 127"/>
            <p:cNvSpPr>
              <a:spLocks noChangeAspect="1"/>
            </p:cNvSpPr>
            <p:nvPr/>
          </p:nvSpPr>
          <p:spPr>
            <a:xfrm rot="3859731">
              <a:off x="3274417" y="1860447"/>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p:nvPr/>
          </p:nvCxnSpPr>
          <p:spPr>
            <a:xfrm rot="3859731">
              <a:off x="3945543" y="204820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3859731">
              <a:off x="3851229" y="186671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3859731">
              <a:off x="3768418" y="1679689"/>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3859731">
              <a:off x="3684399" y="150488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3859731">
              <a:off x="4023995" y="222616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3859731">
              <a:off x="3390020" y="2182912"/>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3859731">
              <a:off x="3165260" y="2297011"/>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37" name="Rectangle 136"/>
            <p:cNvSpPr>
              <a:spLocks noChangeAspect="1"/>
            </p:cNvSpPr>
            <p:nvPr/>
          </p:nvSpPr>
          <p:spPr>
            <a:xfrm rot="4963055">
              <a:off x="5319718" y="949458"/>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Connector 137"/>
            <p:cNvCxnSpPr/>
            <p:nvPr/>
          </p:nvCxnSpPr>
          <p:spPr>
            <a:xfrm rot="4963055">
              <a:off x="5925725" y="1154968"/>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4963055">
              <a:off x="5893479" y="95299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4963055">
              <a:off x="5873897" y="74939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4963055">
              <a:off x="5849312" y="55701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4963055">
              <a:off x="5944033" y="1348589"/>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4963055">
              <a:off x="5445185" y="131323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4963055">
              <a:off x="5195908" y="135060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46" name="Rectangle 145"/>
            <p:cNvSpPr>
              <a:spLocks noChangeAspect="1"/>
            </p:cNvSpPr>
            <p:nvPr/>
          </p:nvSpPr>
          <p:spPr>
            <a:xfrm rot="3936334">
              <a:off x="2589184" y="2163469"/>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7" name="Straight Connector 146"/>
            <p:cNvCxnSpPr/>
            <p:nvPr/>
          </p:nvCxnSpPr>
          <p:spPr>
            <a:xfrm rot="3936334">
              <a:off x="3256004" y="235312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3936334">
              <a:off x="3165758" y="216958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3936334">
              <a:off x="3087134" y="198075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3936334">
              <a:off x="3007031" y="180412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3936334">
              <a:off x="3330472" y="253278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3936334">
              <a:off x="2705896" y="248868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3936334">
              <a:off x="2478649" y="2597743"/>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55" name="Rectangle 154"/>
            <p:cNvSpPr>
              <a:spLocks noChangeAspect="1"/>
            </p:cNvSpPr>
            <p:nvPr/>
          </p:nvSpPr>
          <p:spPr>
            <a:xfrm rot="3936334">
              <a:off x="3119308" y="3223809"/>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p:nvPr/>
          </p:nvCxnSpPr>
          <p:spPr>
            <a:xfrm rot="3936334">
              <a:off x="3786128" y="341346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3936334">
              <a:off x="3695882" y="322992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3936334">
              <a:off x="3617258" y="304109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3936334">
              <a:off x="3537155" y="286446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3936334">
              <a:off x="3860596" y="359312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3936334">
              <a:off x="3236020" y="354902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3936334">
              <a:off x="3008773" y="3658083"/>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64" name="Rectangle 163"/>
            <p:cNvSpPr>
              <a:spLocks noChangeAspect="1"/>
            </p:cNvSpPr>
            <p:nvPr/>
          </p:nvSpPr>
          <p:spPr>
            <a:xfrm rot="3936334">
              <a:off x="1977682" y="2579867"/>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Connector 164"/>
            <p:cNvCxnSpPr/>
            <p:nvPr/>
          </p:nvCxnSpPr>
          <p:spPr>
            <a:xfrm rot="3936334">
              <a:off x="2644502" y="276952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3936334">
              <a:off x="2554256" y="258598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3936334">
              <a:off x="2475632" y="239715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3936334">
              <a:off x="2395529" y="222052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3936334">
              <a:off x="2718970" y="294918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3936334">
              <a:off x="2094394" y="2905078"/>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3936334">
              <a:off x="1867147" y="3014141"/>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73" name="Rectangle 172"/>
            <p:cNvSpPr>
              <a:spLocks noChangeAspect="1"/>
            </p:cNvSpPr>
            <p:nvPr/>
          </p:nvSpPr>
          <p:spPr>
            <a:xfrm rot="3936334">
              <a:off x="2493069" y="3640978"/>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4" name="Straight Connector 173"/>
            <p:cNvCxnSpPr/>
            <p:nvPr/>
          </p:nvCxnSpPr>
          <p:spPr>
            <a:xfrm rot="3936334">
              <a:off x="3159889" y="383063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3936334">
              <a:off x="3069643" y="364709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3936334">
              <a:off x="2991019" y="345826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3936334">
              <a:off x="2910916" y="328163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3936334">
              <a:off x="3234357" y="401029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3936334">
              <a:off x="2609781" y="3966189"/>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3936334">
              <a:off x="2382534" y="4075252"/>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82" name="Rectangle 181"/>
            <p:cNvSpPr>
              <a:spLocks noChangeAspect="1"/>
            </p:cNvSpPr>
            <p:nvPr/>
          </p:nvSpPr>
          <p:spPr>
            <a:xfrm rot="3936334">
              <a:off x="1364310" y="3003968"/>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3" name="Straight Connector 182"/>
            <p:cNvCxnSpPr/>
            <p:nvPr/>
          </p:nvCxnSpPr>
          <p:spPr>
            <a:xfrm rot="3936334">
              <a:off x="2031130" y="319362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3936334">
              <a:off x="1940884" y="301008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3936334">
              <a:off x="1862260" y="282125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3936334">
              <a:off x="1782157" y="264462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3936334">
              <a:off x="2105598" y="337328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3936334">
              <a:off x="1481022" y="3329179"/>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3936334">
              <a:off x="1253775" y="3438242"/>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191" name="Rectangle 190"/>
            <p:cNvSpPr>
              <a:spLocks noChangeAspect="1"/>
            </p:cNvSpPr>
            <p:nvPr/>
          </p:nvSpPr>
          <p:spPr>
            <a:xfrm rot="3936334">
              <a:off x="1864609" y="4051729"/>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2" name="Straight Connector 191"/>
            <p:cNvCxnSpPr/>
            <p:nvPr/>
          </p:nvCxnSpPr>
          <p:spPr>
            <a:xfrm rot="3936334">
              <a:off x="2531429" y="424138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rot="3936334">
              <a:off x="2441183" y="405784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rot="3936334">
              <a:off x="2362559" y="386901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rot="3936334">
              <a:off x="2282456" y="369238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3936334">
              <a:off x="2605897" y="442104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rot="3936334">
              <a:off x="1981321" y="437694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rot="3936334">
              <a:off x="1754074" y="4486003"/>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200" name="Rectangle 199"/>
            <p:cNvSpPr>
              <a:spLocks noChangeAspect="1"/>
            </p:cNvSpPr>
            <p:nvPr/>
          </p:nvSpPr>
          <p:spPr>
            <a:xfrm rot="3936334">
              <a:off x="691509" y="3326229"/>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1" name="Straight Connector 200"/>
            <p:cNvCxnSpPr/>
            <p:nvPr/>
          </p:nvCxnSpPr>
          <p:spPr>
            <a:xfrm rot="3936334">
              <a:off x="1358329" y="351588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3936334">
              <a:off x="1268083" y="333234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3936334">
              <a:off x="1189459" y="3143516"/>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3936334">
              <a:off x="1109356" y="296688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3936334">
              <a:off x="1432797" y="3695547"/>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3936334">
              <a:off x="808221" y="365144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3936334">
              <a:off x="580974" y="3760503"/>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209" name="Rectangle 208"/>
            <p:cNvSpPr>
              <a:spLocks noChangeAspect="1"/>
            </p:cNvSpPr>
            <p:nvPr/>
          </p:nvSpPr>
          <p:spPr>
            <a:xfrm rot="3936334">
              <a:off x="1185907" y="4400457"/>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0" name="Straight Connector 209"/>
            <p:cNvCxnSpPr/>
            <p:nvPr/>
          </p:nvCxnSpPr>
          <p:spPr>
            <a:xfrm rot="3936334">
              <a:off x="1852727" y="459011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3936334">
              <a:off x="1762481" y="440657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3936334">
              <a:off x="1683857" y="421774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rot="3936334">
              <a:off x="1603754" y="404111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3936334">
              <a:off x="1927195" y="4769775"/>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3936334">
              <a:off x="1302619" y="4725668"/>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3936334">
              <a:off x="1075372" y="4834731"/>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218" name="Rectangle 217"/>
            <p:cNvSpPr>
              <a:spLocks noChangeAspect="1"/>
            </p:cNvSpPr>
            <p:nvPr/>
          </p:nvSpPr>
          <p:spPr>
            <a:xfrm rot="3936334">
              <a:off x="11645" y="3639575"/>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9" name="Straight Connector 218"/>
            <p:cNvCxnSpPr/>
            <p:nvPr/>
          </p:nvCxnSpPr>
          <p:spPr>
            <a:xfrm rot="3936334">
              <a:off x="678465" y="382923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rot="3936334">
              <a:off x="588219" y="3645688"/>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3936334">
              <a:off x="509595" y="3456862"/>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rot="3936334">
              <a:off x="429492" y="3280230"/>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rot="3936334">
              <a:off x="752933" y="400889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3936334">
              <a:off x="128357" y="3964786"/>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3936334">
              <a:off x="-98890" y="4073849"/>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227" name="Rectangle 226"/>
            <p:cNvSpPr>
              <a:spLocks noChangeAspect="1"/>
            </p:cNvSpPr>
            <p:nvPr/>
          </p:nvSpPr>
          <p:spPr>
            <a:xfrm rot="3936334">
              <a:off x="504146" y="4708546"/>
              <a:ext cx="1167449" cy="747176"/>
            </a:xfrm>
            <a:prstGeom prst="rect">
              <a:avLst/>
            </a:prstGeom>
            <a:noFill/>
            <a:ln w="19050">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8" name="Straight Connector 227"/>
            <p:cNvCxnSpPr/>
            <p:nvPr/>
          </p:nvCxnSpPr>
          <p:spPr>
            <a:xfrm rot="3936334">
              <a:off x="1170966" y="489820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3936334">
              <a:off x="1080720" y="4714659"/>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rot="3936334">
              <a:off x="1002096" y="4525833"/>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3936334">
              <a:off x="921993" y="4349201"/>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rot="3936334">
              <a:off x="1245434" y="5077864"/>
              <a:ext cx="0" cy="756216"/>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rot="3936334">
              <a:off x="620858" y="5033757"/>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3936334">
              <a:off x="393611" y="5142820"/>
              <a:ext cx="1181573" cy="0"/>
            </a:xfrm>
            <a:prstGeom prst="line">
              <a:avLst/>
            </a:prstGeom>
            <a:ln>
              <a:solidFill>
                <a:srgbClr val="00FA02"/>
              </a:solidFill>
            </a:ln>
          </p:spPr>
          <p:style>
            <a:lnRef idx="2">
              <a:schemeClr val="accent1"/>
            </a:lnRef>
            <a:fillRef idx="0">
              <a:schemeClr val="accent1"/>
            </a:fillRef>
            <a:effectRef idx="1">
              <a:schemeClr val="accent1"/>
            </a:effectRef>
            <a:fontRef idx="minor">
              <a:schemeClr val="tx1"/>
            </a:fontRef>
          </p:style>
        </p:cxnSp>
        <p:sp>
          <p:nvSpPr>
            <p:cNvPr id="236" name="TextBox 235"/>
            <p:cNvSpPr txBox="1"/>
            <p:nvPr/>
          </p:nvSpPr>
          <p:spPr>
            <a:xfrm>
              <a:off x="5748949" y="6062353"/>
              <a:ext cx="3378895" cy="369332"/>
            </a:xfrm>
            <a:prstGeom prst="rect">
              <a:avLst/>
            </a:prstGeom>
            <a:noFill/>
          </p:spPr>
          <p:txBody>
            <a:bodyPr wrap="none" rtlCol="0">
              <a:spAutoFit/>
            </a:bodyPr>
            <a:lstStyle/>
            <a:p>
              <a:pPr algn="r"/>
              <a:r>
                <a:rPr lang="en-US" dirty="0" smtClean="0">
                  <a:solidFill>
                    <a:srgbClr val="00FA02"/>
                  </a:solidFill>
                  <a:latin typeface="Helvetica Light"/>
                  <a:cs typeface="Helvetica Light"/>
                </a:rPr>
                <a:t>432 Hubble WFC3/IR </a:t>
              </a:r>
              <a:r>
                <a:rPr lang="en-US" dirty="0" err="1" smtClean="0">
                  <a:solidFill>
                    <a:srgbClr val="00FA02"/>
                  </a:solidFill>
                  <a:latin typeface="Helvetica Light"/>
                  <a:cs typeface="Helvetica Light"/>
                </a:rPr>
                <a:t>pointings</a:t>
              </a:r>
              <a:endParaRPr lang="en-US" dirty="0" smtClean="0">
                <a:solidFill>
                  <a:srgbClr val="00FA02"/>
                </a:solidFill>
                <a:latin typeface="Helvetica Light"/>
                <a:cs typeface="Helvetica Light"/>
              </a:endParaRPr>
            </a:p>
          </p:txBody>
        </p:sp>
      </p:grpSp>
      <p:sp>
        <p:nvSpPr>
          <p:cNvPr id="190" name="Slide Number Placeholder 189"/>
          <p:cNvSpPr>
            <a:spLocks noGrp="1"/>
          </p:cNvSpPr>
          <p:nvPr>
            <p:ph type="sldNum" sz="quarter" idx="12"/>
          </p:nvPr>
        </p:nvSpPr>
        <p:spPr/>
        <p:txBody>
          <a:bodyPr/>
          <a:lstStyle/>
          <a:p>
            <a:fld id="{4636E928-EAC1-6145-BF75-3D5A899E7590}" type="slidenum">
              <a:rPr lang="en-US" smtClean="0"/>
              <a:pPr/>
              <a:t>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507146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descr="m31_galex_big"/>
          <p:cNvPicPr>
            <a:picLocks noChangeAspect="1" noChangeArrowheads="1"/>
          </p:cNvPicPr>
          <p:nvPr/>
        </p:nvPicPr>
        <p:blipFill rotWithShape="1">
          <a:blip r:embed="rId3">
            <a:alphaModFix/>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400" t="5400" r="45600" b="40509"/>
          <a:stretch/>
        </p:blipFill>
        <p:spPr bwMode="auto">
          <a:xfrm rot="5400000">
            <a:off x="1160127" y="-1125874"/>
            <a:ext cx="6816722" cy="9151025"/>
          </a:xfrm>
          <a:prstGeom prst="rect">
            <a:avLst/>
          </a:prstGeom>
          <a:noFill/>
          <a:ln w="12700">
            <a:no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alpha val="77000"/>
                  </a:srgbClr>
                </a:solidFill>
              </a14:hiddenFill>
            </a:ext>
          </a:extLst>
        </p:spPr>
      </p:pic>
      <p:sp>
        <p:nvSpPr>
          <p:cNvPr id="235" name="TextBox 234"/>
          <p:cNvSpPr txBox="1"/>
          <p:nvPr/>
        </p:nvSpPr>
        <p:spPr>
          <a:xfrm>
            <a:off x="6475615" y="5737136"/>
            <a:ext cx="2659702" cy="461665"/>
          </a:xfrm>
          <a:prstGeom prst="rect">
            <a:avLst/>
          </a:prstGeom>
          <a:noFill/>
        </p:spPr>
        <p:txBody>
          <a:bodyPr wrap="none" rtlCol="0">
            <a:spAutoFit/>
          </a:bodyPr>
          <a:lstStyle/>
          <a:p>
            <a:pPr algn="r"/>
            <a:r>
              <a:rPr lang="en-US" sz="2400" dirty="0" smtClean="0">
                <a:solidFill>
                  <a:schemeClr val="bg1"/>
                </a:solidFill>
                <a:latin typeface="Helvetica Light"/>
                <a:cs typeface="Helvetica Light"/>
              </a:rPr>
              <a:t>M31 PHAT Survey</a:t>
            </a:r>
          </a:p>
        </p:txBody>
      </p:sp>
      <p:sp>
        <p:nvSpPr>
          <p:cNvPr id="236" name="TextBox 235"/>
          <p:cNvSpPr txBox="1"/>
          <p:nvPr/>
        </p:nvSpPr>
        <p:spPr>
          <a:xfrm>
            <a:off x="5748949" y="6062353"/>
            <a:ext cx="3378895" cy="369332"/>
          </a:xfrm>
          <a:prstGeom prst="rect">
            <a:avLst/>
          </a:prstGeom>
          <a:noFill/>
        </p:spPr>
        <p:txBody>
          <a:bodyPr wrap="none" rtlCol="0">
            <a:spAutoFit/>
          </a:bodyPr>
          <a:lstStyle/>
          <a:p>
            <a:pPr algn="r"/>
            <a:r>
              <a:rPr lang="en-US" dirty="0" smtClean="0">
                <a:solidFill>
                  <a:srgbClr val="00FA02"/>
                </a:solidFill>
                <a:latin typeface="Helvetica Light"/>
                <a:cs typeface="Helvetica Light"/>
              </a:rPr>
              <a:t>432 Hubble WFC3/IR </a:t>
            </a:r>
            <a:r>
              <a:rPr lang="en-US" dirty="0" err="1" smtClean="0">
                <a:solidFill>
                  <a:srgbClr val="00FA02"/>
                </a:solidFill>
                <a:latin typeface="Helvetica Light"/>
                <a:cs typeface="Helvetica Light"/>
              </a:rPr>
              <a:t>pointings</a:t>
            </a:r>
            <a:endParaRPr lang="en-US" dirty="0" smtClean="0">
              <a:solidFill>
                <a:srgbClr val="00FA02"/>
              </a:solidFill>
              <a:latin typeface="Helvetica Light"/>
              <a:cs typeface="Helvetica Light"/>
            </a:endParaRPr>
          </a:p>
        </p:txBody>
      </p:sp>
      <p:sp>
        <p:nvSpPr>
          <p:cNvPr id="199" name="Rectangle 198"/>
          <p:cNvSpPr/>
          <p:nvPr/>
        </p:nvSpPr>
        <p:spPr>
          <a:xfrm rot="3845859">
            <a:off x="5197606" y="-706475"/>
            <a:ext cx="2019953" cy="4916461"/>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rot="3483669">
            <a:off x="2076003" y="1114830"/>
            <a:ext cx="2019953" cy="4916461"/>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TextBox 216"/>
          <p:cNvSpPr txBox="1"/>
          <p:nvPr/>
        </p:nvSpPr>
        <p:spPr>
          <a:xfrm>
            <a:off x="6596817" y="6330908"/>
            <a:ext cx="1933913" cy="369332"/>
          </a:xfrm>
          <a:prstGeom prst="rect">
            <a:avLst/>
          </a:prstGeom>
          <a:noFill/>
        </p:spPr>
        <p:txBody>
          <a:bodyPr wrap="none" rtlCol="0">
            <a:spAutoFit/>
          </a:bodyPr>
          <a:lstStyle/>
          <a:p>
            <a:r>
              <a:rPr lang="en-US" dirty="0" smtClean="0">
                <a:solidFill>
                  <a:srgbClr val="FFFF00"/>
                </a:solidFill>
                <a:latin typeface="Helvetica Light"/>
                <a:cs typeface="Helvetica Light"/>
              </a:rPr>
              <a:t>2 AFTA </a:t>
            </a:r>
            <a:r>
              <a:rPr lang="en-US" dirty="0" err="1" smtClean="0">
                <a:solidFill>
                  <a:srgbClr val="FFFF00"/>
                </a:solidFill>
                <a:latin typeface="Helvetica Light"/>
                <a:cs typeface="Helvetica Light"/>
              </a:rPr>
              <a:t>pointings</a:t>
            </a:r>
            <a:endParaRPr lang="en-US" dirty="0">
              <a:solidFill>
                <a:srgbClr val="FFFF00"/>
              </a:solidFill>
              <a:latin typeface="Helvetica Light"/>
              <a:cs typeface="Helvetica Light"/>
            </a:endParaRPr>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351369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863" y="7906"/>
            <a:ext cx="8964537" cy="1143000"/>
          </a:xfrm>
        </p:spPr>
        <p:txBody>
          <a:bodyPr>
            <a:normAutofit fontScale="90000"/>
          </a:bodyPr>
          <a:lstStyle/>
          <a:p>
            <a:r>
              <a:rPr lang="en-US" sz="4000" b="1" i="1" dirty="0" smtClean="0"/>
              <a:t>LSST/AFTA/Euclid Combined Survey:</a:t>
            </a:r>
            <a:br>
              <a:rPr lang="en-US" sz="4000" b="1" i="1" dirty="0" smtClean="0"/>
            </a:br>
            <a:r>
              <a:rPr lang="en-US" sz="4000" b="1" i="1" dirty="0" smtClean="0"/>
              <a:t>Community Guest Investigator Program</a:t>
            </a:r>
            <a:endParaRPr lang="en-US" sz="4000" b="1" i="1" dirty="0"/>
          </a:p>
        </p:txBody>
      </p:sp>
      <p:sp>
        <p:nvSpPr>
          <p:cNvPr id="4" name="TextBox 3"/>
          <p:cNvSpPr txBox="1"/>
          <p:nvPr/>
        </p:nvSpPr>
        <p:spPr>
          <a:xfrm>
            <a:off x="5837900" y="2184211"/>
            <a:ext cx="3048526" cy="1200329"/>
          </a:xfrm>
          <a:prstGeom prst="rect">
            <a:avLst/>
          </a:prstGeom>
          <a:solidFill>
            <a:srgbClr val="558ED5"/>
          </a:solidFill>
        </p:spPr>
        <p:txBody>
          <a:bodyPr wrap="square" rtlCol="0">
            <a:spAutoFit/>
          </a:bodyPr>
          <a:lstStyle/>
          <a:p>
            <a:pPr algn="just"/>
            <a:r>
              <a:rPr lang="en-US" dirty="0" smtClean="0">
                <a:solidFill>
                  <a:srgbClr val="FFFFFF"/>
                </a:solidFill>
              </a:rPr>
              <a:t>WFIRST-2.4 IR depth well matched to LSST optical survey. Scan strategy achieves 100% overlap with LSST.</a:t>
            </a:r>
          </a:p>
        </p:txBody>
      </p:sp>
      <p:sp>
        <p:nvSpPr>
          <p:cNvPr id="6" name="Slide Number Placeholder 5"/>
          <p:cNvSpPr>
            <a:spLocks noGrp="1"/>
          </p:cNvSpPr>
          <p:nvPr>
            <p:ph type="sldNum" sz="quarter" idx="12"/>
          </p:nvPr>
        </p:nvSpPr>
        <p:spPr/>
        <p:txBody>
          <a:bodyPr/>
          <a:lstStyle/>
          <a:p>
            <a:fld id="{4636E928-EAC1-6145-BF75-3D5A899E7590}" type="slidenum">
              <a:rPr lang="en-US" smtClean="0"/>
              <a:pPr/>
              <a:t>27</a:t>
            </a:fld>
            <a:endParaRPr lang="en-US"/>
          </a:p>
        </p:txBody>
      </p:sp>
      <p:sp>
        <p:nvSpPr>
          <p:cNvPr id="7" name="TextBox 6"/>
          <p:cNvSpPr txBox="1"/>
          <p:nvPr/>
        </p:nvSpPr>
        <p:spPr>
          <a:xfrm>
            <a:off x="348358" y="5777488"/>
            <a:ext cx="7728842" cy="923330"/>
          </a:xfrm>
          <a:prstGeom prst="rect">
            <a:avLst/>
          </a:prstGeom>
          <a:solidFill>
            <a:srgbClr val="558ED5"/>
          </a:solidFill>
          <a:ln w="28575" cap="flat" cmpd="sng" algn="ctr">
            <a:solidFill>
              <a:srgbClr val="FF0000"/>
            </a:solidFill>
            <a:prstDash val="solid"/>
            <a:round/>
            <a:headEnd type="none" w="med" len="med"/>
            <a:tailEnd type="none" w="med" len="med"/>
          </a:ln>
        </p:spPr>
        <p:txBody>
          <a:bodyPr wrap="square" rtlCol="0">
            <a:spAutoFit/>
          </a:bodyPr>
          <a:lstStyle/>
          <a:p>
            <a:r>
              <a:rPr lang="en-US" b="1" dirty="0" smtClean="0">
                <a:solidFill>
                  <a:srgbClr val="FFFFFF"/>
                </a:solidFill>
              </a:rPr>
              <a:t>The 2000 square degree combined survey will be ~100 times more sensitive than the Sloan Survey,  and extends the wavelength coverage to 2 microns. AFTA will produce  &gt;100 times sharper images than the Sloan telescope.</a:t>
            </a:r>
            <a:endParaRPr lang="en-US" b="1" dirty="0">
              <a:solidFill>
                <a:srgbClr val="FFFFFF"/>
              </a:solidFill>
            </a:endParaRPr>
          </a:p>
        </p:txBody>
      </p:sp>
      <p:grpSp>
        <p:nvGrpSpPr>
          <p:cNvPr id="3" name="Group 28"/>
          <p:cNvGrpSpPr/>
          <p:nvPr/>
        </p:nvGrpSpPr>
        <p:grpSpPr>
          <a:xfrm>
            <a:off x="816281" y="598709"/>
            <a:ext cx="4722620" cy="6111626"/>
            <a:chOff x="816281" y="598709"/>
            <a:chExt cx="4722620" cy="6111626"/>
          </a:xfrm>
        </p:grpSpPr>
        <p:pic>
          <p:nvPicPr>
            <p:cNvPr id="11" name="Picture 10" descr="sens.ps"/>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16281" y="598709"/>
              <a:ext cx="4722620" cy="6111626"/>
            </a:xfrm>
            <a:prstGeom prst="rect">
              <a:avLst/>
            </a:prstGeom>
          </p:spPr>
        </p:pic>
        <p:sp>
          <p:nvSpPr>
            <p:cNvPr id="8" name="Freeform 7"/>
            <p:cNvSpPr/>
            <p:nvPr/>
          </p:nvSpPr>
          <p:spPr>
            <a:xfrm rot="21540000">
              <a:off x="1727199" y="3032680"/>
              <a:ext cx="118872" cy="5080"/>
            </a:xfrm>
            <a:custGeom>
              <a:avLst/>
              <a:gdLst>
                <a:gd name="connsiteX0" fmla="*/ 0 w 96520"/>
                <a:gd name="connsiteY0" fmla="*/ 0 h 5080"/>
                <a:gd name="connsiteX1" fmla="*/ 96520 w 96520"/>
                <a:gd name="connsiteY1" fmla="*/ 5080 h 5080"/>
                <a:gd name="connsiteX2" fmla="*/ 96520 w 96520"/>
                <a:gd name="connsiteY2" fmla="*/ 5080 h 5080"/>
                <a:gd name="connsiteX3" fmla="*/ 96520 w 96520"/>
                <a:gd name="connsiteY3" fmla="*/ 5080 h 5080"/>
              </a:gdLst>
              <a:ahLst/>
              <a:cxnLst>
                <a:cxn ang="0">
                  <a:pos x="connsiteX0" y="connsiteY0"/>
                </a:cxn>
                <a:cxn ang="0">
                  <a:pos x="connsiteX1" y="connsiteY1"/>
                </a:cxn>
                <a:cxn ang="0">
                  <a:pos x="connsiteX2" y="connsiteY2"/>
                </a:cxn>
                <a:cxn ang="0">
                  <a:pos x="connsiteX3" y="connsiteY3"/>
                </a:cxn>
              </a:cxnLst>
              <a:rect l="l" t="t" r="r" b="b"/>
              <a:pathLst>
                <a:path w="96520" h="5080">
                  <a:moveTo>
                    <a:pt x="0" y="0"/>
                  </a:moveTo>
                  <a:lnTo>
                    <a:pt x="96520" y="5080"/>
                  </a:lnTo>
                  <a:lnTo>
                    <a:pt x="96520" y="5080"/>
                  </a:lnTo>
                  <a:lnTo>
                    <a:pt x="96520" y="5080"/>
                  </a:lnTo>
                </a:path>
              </a:pathLst>
            </a:custGeom>
            <a:noFill/>
            <a:ln w="5715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1846107" y="2311400"/>
              <a:ext cx="312893"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40747" y="2194560"/>
              <a:ext cx="312893"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445547" y="2524760"/>
              <a:ext cx="265176"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04627" y="3078480"/>
              <a:ext cx="219456"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973867" y="3738880"/>
              <a:ext cx="23774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166146" y="2311400"/>
              <a:ext cx="740664"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978947" y="4114800"/>
              <a:ext cx="457200"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370107" y="4206240"/>
              <a:ext cx="1773936"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977931" y="2661920"/>
              <a:ext cx="4572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374171" y="2524760"/>
              <a:ext cx="55778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851691" y="2667000"/>
              <a:ext cx="886968"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485710" y="2961640"/>
              <a:ext cx="658368"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52275" y="3703320"/>
              <a:ext cx="897376" cy="400110"/>
            </a:xfrm>
            <a:prstGeom prst="rect">
              <a:avLst/>
            </a:prstGeom>
            <a:solidFill>
              <a:schemeClr val="bg1"/>
            </a:solidFill>
          </p:spPr>
          <p:txBody>
            <a:bodyPr wrap="none" rtlCol="0">
              <a:spAutoFit/>
            </a:bodyPr>
            <a:lstStyle/>
            <a:p>
              <a:r>
                <a:rPr lang="en-US" sz="2000" b="1" dirty="0" smtClean="0">
                  <a:solidFill>
                    <a:srgbClr val="008000"/>
                  </a:solidFill>
                  <a:latin typeface="Times New Roman"/>
                  <a:cs typeface="Times New Roman"/>
                </a:rPr>
                <a:t>Euclid</a:t>
              </a:r>
              <a:endParaRPr lang="en-US" sz="2000" b="1" dirty="0">
                <a:solidFill>
                  <a:srgbClr val="008000"/>
                </a:solidFill>
                <a:latin typeface="Times New Roman"/>
                <a:cs typeface="Times New Roman"/>
              </a:endParaRPr>
            </a:p>
          </p:txBody>
        </p:sp>
        <p:sp>
          <p:nvSpPr>
            <p:cNvPr id="25" name="TextBox 24"/>
            <p:cNvSpPr txBox="1"/>
            <p:nvPr/>
          </p:nvSpPr>
          <p:spPr>
            <a:xfrm>
              <a:off x="3370107" y="1967170"/>
              <a:ext cx="877163" cy="400110"/>
            </a:xfrm>
            <a:prstGeom prst="rect">
              <a:avLst/>
            </a:prstGeom>
            <a:solidFill>
              <a:schemeClr val="bg1"/>
            </a:solidFill>
          </p:spPr>
          <p:txBody>
            <a:bodyPr wrap="none" rtlCol="0">
              <a:spAutoFit/>
            </a:bodyPr>
            <a:lstStyle/>
            <a:p>
              <a:r>
                <a:rPr lang="en-US" sz="2000" b="1" dirty="0" smtClean="0">
                  <a:solidFill>
                    <a:srgbClr val="FF0000"/>
                  </a:solidFill>
                  <a:latin typeface="Times New Roman"/>
                  <a:cs typeface="Times New Roman"/>
                </a:rPr>
                <a:t>AFTA</a:t>
              </a:r>
              <a:endParaRPr lang="en-US" sz="2000" b="1" dirty="0">
                <a:solidFill>
                  <a:srgbClr val="FF0000"/>
                </a:solidFill>
                <a:latin typeface="Times New Roman"/>
                <a:cs typeface="Times New Roman"/>
              </a:endParaRPr>
            </a:p>
          </p:txBody>
        </p:sp>
        <p:sp>
          <p:nvSpPr>
            <p:cNvPr id="27" name="TextBox 26"/>
            <p:cNvSpPr txBox="1"/>
            <p:nvPr/>
          </p:nvSpPr>
          <p:spPr>
            <a:xfrm>
              <a:off x="2162087" y="1552118"/>
              <a:ext cx="2914079" cy="369332"/>
            </a:xfrm>
            <a:prstGeom prst="rect">
              <a:avLst/>
            </a:prstGeom>
            <a:solidFill>
              <a:schemeClr val="bg1"/>
            </a:solidFill>
          </p:spPr>
          <p:txBody>
            <a:bodyPr wrap="none" rtlCol="0">
              <a:spAutoFit/>
            </a:bodyPr>
            <a:lstStyle/>
            <a:p>
              <a:pPr algn="r"/>
              <a:r>
                <a:rPr lang="en-US" b="1" dirty="0" smtClean="0">
                  <a:latin typeface="Times New Roman"/>
                  <a:cs typeface="Times New Roman"/>
                </a:rPr>
                <a:t>     Improvement over SDSS</a:t>
              </a:r>
              <a:endParaRPr lang="en-US" b="1" dirty="0">
                <a:latin typeface="Times New Roman"/>
                <a:cs typeface="Times New Roman"/>
              </a:endParaRPr>
            </a:p>
          </p:txBody>
        </p:sp>
        <p:sp>
          <p:nvSpPr>
            <p:cNvPr id="26" name="TextBox 25"/>
            <p:cNvSpPr txBox="1"/>
            <p:nvPr/>
          </p:nvSpPr>
          <p:spPr>
            <a:xfrm>
              <a:off x="1981624" y="1860490"/>
              <a:ext cx="539496" cy="274320"/>
            </a:xfrm>
            <a:prstGeom prst="rect">
              <a:avLst/>
            </a:prstGeom>
            <a:solidFill>
              <a:schemeClr val="bg1"/>
            </a:solidFill>
          </p:spPr>
          <p:txBody>
            <a:bodyPr wrap="square" rtlCol="0">
              <a:spAutoFit/>
            </a:bodyPr>
            <a:lstStyle/>
            <a:p>
              <a:r>
                <a:rPr lang="en-US" b="1" dirty="0" smtClean="0">
                  <a:solidFill>
                    <a:srgbClr val="0000FF"/>
                  </a:solidFill>
                  <a:latin typeface="Times New Roman"/>
                  <a:cs typeface="Times New Roman"/>
                </a:rPr>
                <a:t>         </a:t>
              </a:r>
              <a:endParaRPr lang="en-US" b="1" dirty="0">
                <a:solidFill>
                  <a:srgbClr val="0000FF"/>
                </a:solidFill>
                <a:latin typeface="Times New Roman"/>
                <a:cs typeface="Times New Roman"/>
              </a:endParaRPr>
            </a:p>
          </p:txBody>
        </p:sp>
        <p:sp>
          <p:nvSpPr>
            <p:cNvPr id="28" name="TextBox 27"/>
            <p:cNvSpPr txBox="1"/>
            <p:nvPr/>
          </p:nvSpPr>
          <p:spPr>
            <a:xfrm>
              <a:off x="1935480" y="1823720"/>
              <a:ext cx="745178" cy="369332"/>
            </a:xfrm>
            <a:prstGeom prst="rect">
              <a:avLst/>
            </a:prstGeom>
            <a:noFill/>
          </p:spPr>
          <p:txBody>
            <a:bodyPr wrap="none" rtlCol="0">
              <a:spAutoFit/>
            </a:bodyPr>
            <a:lstStyle/>
            <a:p>
              <a:r>
                <a:rPr lang="en-US" b="1" dirty="0" smtClean="0">
                  <a:solidFill>
                    <a:srgbClr val="0000FF"/>
                  </a:solidFill>
                  <a:latin typeface="Times New Roman"/>
                  <a:cs typeface="Times New Roman"/>
                </a:rPr>
                <a:t>LSST</a:t>
              </a:r>
              <a:endParaRPr lang="en-US" b="1" dirty="0">
                <a:solidFill>
                  <a:srgbClr val="0000FF"/>
                </a:solidFill>
                <a:latin typeface="Times New Roman"/>
                <a:cs typeface="Times New Roman"/>
              </a:endParaRPr>
            </a:p>
          </p:txBody>
        </p:sp>
      </p:grpSp>
      <p:sp>
        <p:nvSpPr>
          <p:cNvPr id="31" name="TextBox 30"/>
          <p:cNvSpPr txBox="1"/>
          <p:nvPr/>
        </p:nvSpPr>
        <p:spPr>
          <a:xfrm>
            <a:off x="5837900" y="3738880"/>
            <a:ext cx="2848900" cy="646331"/>
          </a:xfrm>
          <a:prstGeom prst="rect">
            <a:avLst/>
          </a:prstGeom>
          <a:solidFill>
            <a:schemeClr val="tx2">
              <a:lumMod val="60000"/>
              <a:lumOff val="40000"/>
            </a:schemeClr>
          </a:solidFill>
        </p:spPr>
        <p:txBody>
          <a:bodyPr wrap="square" rtlCol="0">
            <a:spAutoFit/>
          </a:bodyPr>
          <a:lstStyle/>
          <a:p>
            <a:r>
              <a:rPr lang="en-US" dirty="0" smtClean="0">
                <a:solidFill>
                  <a:schemeClr val="bg1"/>
                </a:solidFill>
              </a:rPr>
              <a:t>AFTA is a 3x more sensitive than WFIRST DRM1</a:t>
            </a:r>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37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863" y="7906"/>
            <a:ext cx="8964537" cy="1143000"/>
          </a:xfrm>
        </p:spPr>
        <p:txBody>
          <a:bodyPr>
            <a:normAutofit fontScale="90000"/>
          </a:bodyPr>
          <a:lstStyle/>
          <a:p>
            <a:r>
              <a:rPr lang="en-US" sz="4000" b="1" i="1" dirty="0" smtClean="0"/>
              <a:t>LSST/AFTA/Euclid Combined Survey:</a:t>
            </a:r>
            <a:br>
              <a:rPr lang="en-US" sz="4000" b="1" i="1" dirty="0" smtClean="0"/>
            </a:br>
            <a:r>
              <a:rPr lang="en-US" sz="4000" b="1" i="1" dirty="0" smtClean="0"/>
              <a:t>Community Guest Investigator Program</a:t>
            </a:r>
            <a:endParaRPr lang="en-US" sz="4000" b="1" i="1"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28</a:t>
            </a:fld>
            <a:endParaRPr lang="en-US"/>
          </a:p>
        </p:txBody>
      </p:sp>
      <p:sp>
        <p:nvSpPr>
          <p:cNvPr id="7" name="TextBox 6"/>
          <p:cNvSpPr txBox="1"/>
          <p:nvPr/>
        </p:nvSpPr>
        <p:spPr>
          <a:xfrm>
            <a:off x="348358" y="5777488"/>
            <a:ext cx="7728842" cy="923330"/>
          </a:xfrm>
          <a:prstGeom prst="rect">
            <a:avLst/>
          </a:prstGeom>
          <a:solidFill>
            <a:srgbClr val="558ED5"/>
          </a:solidFill>
          <a:ln w="28575" cap="flat" cmpd="sng" algn="ctr">
            <a:solidFill>
              <a:srgbClr val="FF0000"/>
            </a:solidFill>
            <a:prstDash val="solid"/>
            <a:round/>
            <a:headEnd type="none" w="med" len="med"/>
            <a:tailEnd type="none" w="med" len="med"/>
          </a:ln>
        </p:spPr>
        <p:txBody>
          <a:bodyPr wrap="square" rtlCol="0">
            <a:spAutoFit/>
          </a:bodyPr>
          <a:lstStyle/>
          <a:p>
            <a:r>
              <a:rPr lang="en-US" b="1" dirty="0" smtClean="0">
                <a:solidFill>
                  <a:srgbClr val="FFFFFF"/>
                </a:solidFill>
              </a:rPr>
              <a:t>The 2000 square degree combined survey will be ~100 times more sensitive than the Sloan Survey,  and extends the wavelength coverage to 2 microns. AFTA will produce  ~100 times sharper images than the Sloan telescope.</a:t>
            </a:r>
            <a:endParaRPr lang="en-US" b="1" dirty="0">
              <a:solidFill>
                <a:srgbClr val="FFFFFF"/>
              </a:solidFill>
            </a:endParaRPr>
          </a:p>
        </p:txBody>
      </p:sp>
      <p:sp>
        <p:nvSpPr>
          <p:cNvPr id="3" name="TextBox 2"/>
          <p:cNvSpPr txBox="1"/>
          <p:nvPr/>
        </p:nvSpPr>
        <p:spPr>
          <a:xfrm>
            <a:off x="5939020" y="2380624"/>
            <a:ext cx="3004441" cy="1477328"/>
          </a:xfrm>
          <a:prstGeom prst="rect">
            <a:avLst/>
          </a:prstGeom>
          <a:solidFill>
            <a:schemeClr val="tx2">
              <a:lumMod val="60000"/>
              <a:lumOff val="40000"/>
            </a:schemeClr>
          </a:solidFill>
        </p:spPr>
        <p:txBody>
          <a:bodyPr wrap="square" rtlCol="0">
            <a:spAutoFit/>
          </a:bodyPr>
          <a:lstStyle/>
          <a:p>
            <a:pPr marL="285750" indent="-285750">
              <a:buFont typeface="Arial"/>
              <a:buChar char="•"/>
            </a:pPr>
            <a:r>
              <a:rPr lang="en-US" dirty="0">
                <a:solidFill>
                  <a:srgbClr val="FFFFFF"/>
                </a:solidFill>
              </a:rPr>
              <a:t>WFIRST-2.4 is ~15x deeper and produces </a:t>
            </a:r>
            <a:r>
              <a:rPr lang="en-US" dirty="0" smtClean="0">
                <a:solidFill>
                  <a:srgbClr val="FFFFFF"/>
                </a:solidFill>
              </a:rPr>
              <a:t>10x </a:t>
            </a:r>
            <a:r>
              <a:rPr lang="en-US" dirty="0">
                <a:solidFill>
                  <a:srgbClr val="FFFFFF"/>
                </a:solidFill>
              </a:rPr>
              <a:t>sharper images than Euclid NIR.  </a:t>
            </a:r>
            <a:endParaRPr lang="en-US" dirty="0" smtClean="0">
              <a:solidFill>
                <a:srgbClr val="FFFFFF"/>
              </a:solidFill>
            </a:endParaRPr>
          </a:p>
          <a:p>
            <a:pPr marL="285750" indent="-285750">
              <a:buFont typeface="Arial"/>
              <a:buChar char="•"/>
            </a:pPr>
            <a:r>
              <a:rPr lang="en-US" dirty="0" smtClean="0">
                <a:solidFill>
                  <a:srgbClr val="FFFFFF"/>
                </a:solidFill>
              </a:rPr>
              <a:t>Well </a:t>
            </a:r>
            <a:r>
              <a:rPr lang="en-US" dirty="0">
                <a:solidFill>
                  <a:srgbClr val="FFFFFF"/>
                </a:solidFill>
              </a:rPr>
              <a:t>matched to </a:t>
            </a:r>
            <a:r>
              <a:rPr lang="en-US" dirty="0" smtClean="0">
                <a:solidFill>
                  <a:srgbClr val="FFFFFF"/>
                </a:solidFill>
              </a:rPr>
              <a:t> Euclid sharpness </a:t>
            </a:r>
            <a:r>
              <a:rPr lang="en-US" dirty="0">
                <a:solidFill>
                  <a:srgbClr val="FFFFFF"/>
                </a:solidFill>
              </a:rPr>
              <a:t>in the optical</a:t>
            </a:r>
            <a:r>
              <a:rPr lang="en-US" dirty="0" smtClean="0"/>
              <a:t>.</a:t>
            </a:r>
            <a:endParaRPr lang="en-US" dirty="0"/>
          </a:p>
        </p:txBody>
      </p:sp>
      <p:grpSp>
        <p:nvGrpSpPr>
          <p:cNvPr id="5" name="Group 21"/>
          <p:cNvGrpSpPr/>
          <p:nvPr/>
        </p:nvGrpSpPr>
        <p:grpSpPr>
          <a:xfrm>
            <a:off x="795630" y="593646"/>
            <a:ext cx="4719179" cy="6107172"/>
            <a:chOff x="795630" y="593646"/>
            <a:chExt cx="4719179" cy="6107172"/>
          </a:xfrm>
        </p:grpSpPr>
        <p:grpSp>
          <p:nvGrpSpPr>
            <p:cNvPr id="22" name="Group 4"/>
            <p:cNvGrpSpPr/>
            <p:nvPr/>
          </p:nvGrpSpPr>
          <p:grpSpPr>
            <a:xfrm>
              <a:off x="795630" y="593646"/>
              <a:ext cx="4719179" cy="6107172"/>
              <a:chOff x="795630" y="593646"/>
              <a:chExt cx="4719179" cy="6107172"/>
            </a:xfrm>
          </p:grpSpPr>
          <p:pic>
            <p:nvPicPr>
              <p:cNvPr id="8" name="Picture 7" descr="res.ps"/>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95630" y="593646"/>
                <a:ext cx="4719179" cy="6107172"/>
              </a:xfrm>
              <a:prstGeom prst="rect">
                <a:avLst/>
              </a:prstGeom>
            </p:spPr>
          </p:pic>
          <p:cxnSp>
            <p:nvCxnSpPr>
              <p:cNvPr id="9" name="Straight Connector 8"/>
              <p:cNvCxnSpPr/>
              <p:nvPr/>
            </p:nvCxnSpPr>
            <p:spPr>
              <a:xfrm>
                <a:off x="1719290" y="3671785"/>
                <a:ext cx="1188720"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954573" y="3676022"/>
                <a:ext cx="23774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124842" y="2380624"/>
                <a:ext cx="749808"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954573" y="3354285"/>
                <a:ext cx="749808"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700148" y="3426253"/>
                <a:ext cx="1435608"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822914" y="2473756"/>
                <a:ext cx="1298448"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54573" y="2283258"/>
                <a:ext cx="96012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016754" y="2035782"/>
                <a:ext cx="695652" cy="247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933016" y="3372717"/>
                <a:ext cx="695652" cy="247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356555" y="1955207"/>
                <a:ext cx="695652" cy="247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976783" y="3281042"/>
                <a:ext cx="745178" cy="369332"/>
              </a:xfrm>
              <a:prstGeom prst="rect">
                <a:avLst/>
              </a:prstGeom>
              <a:noFill/>
            </p:spPr>
            <p:txBody>
              <a:bodyPr wrap="none" rtlCol="0">
                <a:spAutoFit/>
              </a:bodyPr>
              <a:lstStyle/>
              <a:p>
                <a:r>
                  <a:rPr lang="en-US" b="1" dirty="0" smtClean="0">
                    <a:solidFill>
                      <a:srgbClr val="0000FF"/>
                    </a:solidFill>
                    <a:latin typeface="Times New Roman"/>
                    <a:cs typeface="Times New Roman"/>
                  </a:rPr>
                  <a:t>LSST</a:t>
                </a:r>
                <a:endParaRPr lang="en-US" b="1" dirty="0">
                  <a:solidFill>
                    <a:srgbClr val="0000FF"/>
                  </a:solidFill>
                  <a:latin typeface="Times New Roman"/>
                  <a:cs typeface="Times New Roman"/>
                </a:endParaRPr>
              </a:p>
            </p:txBody>
          </p:sp>
          <p:sp>
            <p:nvSpPr>
              <p:cNvPr id="19" name="TextBox 18"/>
              <p:cNvSpPr txBox="1"/>
              <p:nvPr/>
            </p:nvSpPr>
            <p:spPr>
              <a:xfrm>
                <a:off x="3923587" y="3003897"/>
                <a:ext cx="826105" cy="369332"/>
              </a:xfrm>
              <a:prstGeom prst="rect">
                <a:avLst/>
              </a:prstGeom>
              <a:noFill/>
            </p:spPr>
            <p:txBody>
              <a:bodyPr wrap="none" rtlCol="0">
                <a:spAutoFit/>
              </a:bodyPr>
              <a:lstStyle/>
              <a:p>
                <a:r>
                  <a:rPr lang="en-US" b="1" dirty="0" smtClean="0">
                    <a:solidFill>
                      <a:srgbClr val="008000"/>
                    </a:solidFill>
                    <a:latin typeface="Times New Roman"/>
                    <a:cs typeface="Times New Roman"/>
                  </a:rPr>
                  <a:t>Euclid</a:t>
                </a:r>
                <a:endParaRPr lang="en-US" b="1" dirty="0">
                  <a:solidFill>
                    <a:srgbClr val="008000"/>
                  </a:solidFill>
                  <a:latin typeface="Times New Roman"/>
                  <a:cs typeface="Times New Roman"/>
                </a:endParaRPr>
              </a:p>
            </p:txBody>
          </p:sp>
          <p:sp>
            <p:nvSpPr>
              <p:cNvPr id="20" name="TextBox 19"/>
              <p:cNvSpPr txBox="1"/>
              <p:nvPr/>
            </p:nvSpPr>
            <p:spPr>
              <a:xfrm>
                <a:off x="3957630" y="1988793"/>
                <a:ext cx="800219" cy="369332"/>
              </a:xfrm>
              <a:prstGeom prst="rect">
                <a:avLst/>
              </a:prstGeom>
              <a:noFill/>
            </p:spPr>
            <p:txBody>
              <a:bodyPr wrap="none" rtlCol="0">
                <a:spAutoFit/>
              </a:bodyPr>
              <a:lstStyle/>
              <a:p>
                <a:r>
                  <a:rPr lang="en-US" b="1" dirty="0" smtClean="0">
                    <a:solidFill>
                      <a:srgbClr val="FF0000"/>
                    </a:solidFill>
                    <a:latin typeface="Times New Roman"/>
                    <a:cs typeface="Times New Roman"/>
                  </a:rPr>
                  <a:t>AFTA</a:t>
                </a:r>
                <a:endParaRPr lang="en-US" b="1" dirty="0">
                  <a:solidFill>
                    <a:srgbClr val="FF0000"/>
                  </a:solidFill>
                  <a:latin typeface="Times New Roman"/>
                  <a:cs typeface="Times New Roman"/>
                </a:endParaRPr>
              </a:p>
            </p:txBody>
          </p:sp>
        </p:grpSp>
        <p:sp>
          <p:nvSpPr>
            <p:cNvPr id="21" name="TextBox 20"/>
            <p:cNvSpPr txBox="1"/>
            <p:nvPr/>
          </p:nvSpPr>
          <p:spPr>
            <a:xfrm>
              <a:off x="2162087" y="1552118"/>
              <a:ext cx="2914079" cy="369332"/>
            </a:xfrm>
            <a:prstGeom prst="rect">
              <a:avLst/>
            </a:prstGeom>
            <a:solidFill>
              <a:schemeClr val="bg1"/>
            </a:solidFill>
          </p:spPr>
          <p:txBody>
            <a:bodyPr wrap="none" rtlCol="0">
              <a:spAutoFit/>
            </a:bodyPr>
            <a:lstStyle/>
            <a:p>
              <a:pPr algn="r"/>
              <a:r>
                <a:rPr lang="en-US" b="1" dirty="0" smtClean="0">
                  <a:latin typeface="Times New Roman"/>
                  <a:cs typeface="Times New Roman"/>
                </a:rPr>
                <a:t>     Improvement over SDSS</a:t>
              </a:r>
              <a:endParaRPr lang="en-US" b="1" dirty="0">
                <a:latin typeface="Times New Roman"/>
                <a:cs typeface="Times New Roman"/>
              </a:endParaRPr>
            </a:p>
          </p:txBody>
        </p:sp>
      </p:grpSp>
      <p:sp>
        <p:nvSpPr>
          <p:cNvPr id="25" name="TextBox 24"/>
          <p:cNvSpPr txBox="1"/>
          <p:nvPr/>
        </p:nvSpPr>
        <p:spPr>
          <a:xfrm>
            <a:off x="5939020" y="4659846"/>
            <a:ext cx="3004441" cy="646331"/>
          </a:xfrm>
          <a:prstGeom prst="rect">
            <a:avLst/>
          </a:prstGeom>
          <a:solidFill>
            <a:schemeClr val="tx2">
              <a:lumMod val="60000"/>
              <a:lumOff val="40000"/>
            </a:schemeClr>
          </a:solidFill>
        </p:spPr>
        <p:txBody>
          <a:bodyPr wrap="square" rtlCol="0">
            <a:spAutoFit/>
          </a:bodyPr>
          <a:lstStyle/>
          <a:p>
            <a:pPr marL="285750" indent="-285750">
              <a:buFont typeface="Arial"/>
              <a:buChar char="•"/>
            </a:pPr>
            <a:r>
              <a:rPr lang="en-US" dirty="0" smtClean="0">
                <a:solidFill>
                  <a:srgbClr val="FFFFFF"/>
                </a:solidFill>
              </a:rPr>
              <a:t>AFTA images are 1.9 X sharper than DRM1</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663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636E928-EAC1-6145-BF75-3D5A899E7590}" type="slidenum">
              <a:rPr lang="en-US" smtClean="0"/>
              <a:pPr/>
              <a:t>29</a:t>
            </a:fld>
            <a:endParaRPr lang="en-US"/>
          </a:p>
        </p:txBody>
      </p:sp>
      <p:pic>
        <p:nvPicPr>
          <p:cNvPr id="57" name="Picture 56" descr="go1.tif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427697"/>
            <a:ext cx="4595189" cy="4864562"/>
          </a:xfrm>
          <a:prstGeom prst="rect">
            <a:avLst/>
          </a:prstGeom>
        </p:spPr>
      </p:pic>
      <p:sp>
        <p:nvSpPr>
          <p:cNvPr id="59" name="Title 1"/>
          <p:cNvSpPr>
            <a:spLocks noGrp="1"/>
          </p:cNvSpPr>
          <p:nvPr>
            <p:ph type="title"/>
          </p:nvPr>
        </p:nvSpPr>
        <p:spPr>
          <a:xfrm>
            <a:off x="457200" y="65688"/>
            <a:ext cx="8229600" cy="759812"/>
          </a:xfrm>
        </p:spPr>
        <p:txBody>
          <a:bodyPr>
            <a:normAutofit fontScale="90000"/>
          </a:bodyPr>
          <a:lstStyle/>
          <a:p>
            <a:r>
              <a:rPr lang="en-US" dirty="0" smtClean="0"/>
              <a:t>Rich Community Science</a:t>
            </a:r>
            <a:br>
              <a:rPr lang="en-US" dirty="0" smtClean="0"/>
            </a:br>
            <a:endParaRPr lang="en-US" dirty="0"/>
          </a:p>
        </p:txBody>
      </p:sp>
      <p:pic>
        <p:nvPicPr>
          <p:cNvPr id="60" name="Picture 59" descr="go1.tif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427697"/>
            <a:ext cx="4595189" cy="4864562"/>
          </a:xfrm>
          <a:prstGeom prst="rect">
            <a:avLst/>
          </a:prstGeom>
        </p:spPr>
      </p:pic>
      <p:pic>
        <p:nvPicPr>
          <p:cNvPr id="61" name="Picture 60" descr="AdamBurgasser.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9635"/>
          <a:stretch/>
        </p:blipFill>
        <p:spPr>
          <a:xfrm>
            <a:off x="100254" y="91686"/>
            <a:ext cx="1029467" cy="1097280"/>
          </a:xfrm>
          <a:prstGeom prst="rect">
            <a:avLst/>
          </a:prstGeom>
        </p:spPr>
      </p:pic>
      <p:pic>
        <p:nvPicPr>
          <p:cNvPr id="62" name="Picture 61" descr="alcock.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39345" y="91686"/>
            <a:ext cx="897775" cy="1097280"/>
          </a:xfrm>
          <a:prstGeom prst="rect">
            <a:avLst/>
          </a:prstGeom>
        </p:spPr>
      </p:pic>
      <p:pic>
        <p:nvPicPr>
          <p:cNvPr id="63" name="Picture 62" descr="bennett_david_release.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58103" y="1205678"/>
            <a:ext cx="829876" cy="1097280"/>
          </a:xfrm>
          <a:prstGeom prst="rect">
            <a:avLst/>
          </a:prstGeom>
        </p:spPr>
      </p:pic>
      <p:pic>
        <p:nvPicPr>
          <p:cNvPr id="64" name="Picture 63" descr="CarlGrillmair.jp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83240" y="1205678"/>
            <a:ext cx="822960" cy="1097280"/>
          </a:xfrm>
          <a:prstGeom prst="rect">
            <a:avLst/>
          </a:prstGeom>
        </p:spPr>
      </p:pic>
      <p:pic>
        <p:nvPicPr>
          <p:cNvPr id="65" name="Picture 64" descr="ChrisMihos.jpg"/>
          <p:cNvPicPr>
            <a:picLocks noChangeAspect="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869" r="44461" b="19309"/>
          <a:stretch/>
        </p:blipFill>
        <p:spPr>
          <a:xfrm>
            <a:off x="3141293" y="91685"/>
            <a:ext cx="890739" cy="1097280"/>
          </a:xfrm>
          <a:prstGeom prst="rect">
            <a:avLst/>
          </a:prstGeom>
        </p:spPr>
      </p:pic>
      <p:pic>
        <p:nvPicPr>
          <p:cNvPr id="66" name="Picture 65" descr="ClaudiaScarlata.jpg"/>
          <p:cNvPicPr>
            <a:picLocks noChangeAspect="1"/>
          </p:cNvPicPr>
          <p:nvPr/>
        </p:nvPicPr>
        <p:blipFill rotWithShape="1">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594" t="6698" r="13000" b="23740"/>
          <a:stretch/>
        </p:blipFill>
        <p:spPr>
          <a:xfrm>
            <a:off x="4082159" y="79735"/>
            <a:ext cx="985831" cy="1109230"/>
          </a:xfrm>
          <a:prstGeom prst="rect">
            <a:avLst/>
          </a:prstGeom>
        </p:spPr>
      </p:pic>
      <p:pic>
        <p:nvPicPr>
          <p:cNvPr id="67" name="Picture 66" descr="conselice2.jpg"/>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67949" y="1208216"/>
            <a:ext cx="822960" cy="1097280"/>
          </a:xfrm>
          <a:prstGeom prst="rect">
            <a:avLst/>
          </a:prstGeom>
        </p:spPr>
      </p:pic>
      <p:pic>
        <p:nvPicPr>
          <p:cNvPr id="68" name="Picture 67" descr="daniel_stern-100x100.jpg"/>
          <p:cNvPicPr>
            <a:picLocks noChangeAspect="1"/>
          </p:cNvPicPr>
          <p:nvPr/>
        </p:nvPicPr>
        <p:blipFill rotWithShape="1">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0530"/>
          <a:stretch/>
        </p:blipFill>
        <p:spPr>
          <a:xfrm>
            <a:off x="6112687" y="91686"/>
            <a:ext cx="981737" cy="1097280"/>
          </a:xfrm>
          <a:prstGeom prst="rect">
            <a:avLst/>
          </a:prstGeom>
        </p:spPr>
      </p:pic>
      <p:pic>
        <p:nvPicPr>
          <p:cNvPr id="69" name="Picture 68" descr="david_delgado.jpg"/>
          <p:cNvPicPr>
            <a:picLocks noChangeAspect="1"/>
          </p:cNvPicPr>
          <p:nvPr/>
        </p:nvPicPr>
        <p:blipFill rotWithShape="1">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4844" b="6610"/>
          <a:stretch/>
        </p:blipFill>
        <p:spPr>
          <a:xfrm>
            <a:off x="7085003" y="71967"/>
            <a:ext cx="1000539" cy="1097280"/>
          </a:xfrm>
          <a:prstGeom prst="rect">
            <a:avLst/>
          </a:prstGeom>
        </p:spPr>
      </p:pic>
      <p:pic>
        <p:nvPicPr>
          <p:cNvPr id="70" name="Picture 69" descr="DavidArdila.png"/>
          <p:cNvPicPr>
            <a:picLocks noChangeAspect="1"/>
          </p:cNvPicPr>
          <p:nvPr/>
        </p:nvPicPr>
        <p:blipFill rotWithShape="1">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110" r="34916" b="28267"/>
          <a:stretch/>
        </p:blipFill>
        <p:spPr>
          <a:xfrm>
            <a:off x="107617" y="1222390"/>
            <a:ext cx="971977" cy="1097280"/>
          </a:xfrm>
          <a:prstGeom prst="rect">
            <a:avLst/>
          </a:prstGeom>
        </p:spPr>
      </p:pic>
      <p:pic>
        <p:nvPicPr>
          <p:cNvPr id="71" name="Picture 70" descr="DavidSpergel.jpg"/>
          <p:cNvPicPr>
            <a:picLocks noChangeAspect="1"/>
          </p:cNvPicPr>
          <p:nvPr/>
        </p:nvPicPr>
        <p:blipFill rotWithShape="1">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27627"/>
          <a:stretch/>
        </p:blipFill>
        <p:spPr>
          <a:xfrm>
            <a:off x="4225672" y="1205678"/>
            <a:ext cx="1010766" cy="1097280"/>
          </a:xfrm>
          <a:prstGeom prst="rect">
            <a:avLst/>
          </a:prstGeom>
        </p:spPr>
      </p:pic>
      <p:pic>
        <p:nvPicPr>
          <p:cNvPr id="72" name="Picture 71" descr="Deason.jpg"/>
          <p:cNvPicPr>
            <a:picLocks noChangeAspect="1"/>
          </p:cNvPicPr>
          <p:nvPr/>
        </p:nvPicPr>
        <p:blipFill rotWithShape="1">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 r="25693" b="13762"/>
          <a:stretch/>
        </p:blipFill>
        <p:spPr>
          <a:xfrm>
            <a:off x="2047101" y="91686"/>
            <a:ext cx="1084258" cy="1097280"/>
          </a:xfrm>
          <a:prstGeom prst="rect">
            <a:avLst/>
          </a:prstGeom>
        </p:spPr>
      </p:pic>
      <p:pic>
        <p:nvPicPr>
          <p:cNvPr id="73" name="Picture 72" descr="ERICAGOL.jpg"/>
          <p:cNvPicPr>
            <a:picLocks noChangeAspect="1"/>
          </p:cNvPicPr>
          <p:nvPr/>
        </p:nvPicPr>
        <p:blipFill rotWithShape="1">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5678" t="14042" r="12295" b="15778"/>
          <a:stretch/>
        </p:blipFill>
        <p:spPr>
          <a:xfrm>
            <a:off x="8107414" y="88679"/>
            <a:ext cx="876148" cy="1097280"/>
          </a:xfrm>
          <a:prstGeom prst="rect">
            <a:avLst/>
          </a:prstGeom>
        </p:spPr>
      </p:pic>
      <p:pic>
        <p:nvPicPr>
          <p:cNvPr id="74" name="Picture 73" descr="fan_picture.jpg"/>
          <p:cNvPicPr>
            <a:picLocks noChangeAspect="1"/>
          </p:cNvPicPr>
          <p:nvPr/>
        </p:nvPicPr>
        <p:blipFill rotWithShape="1">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487" t="13054"/>
          <a:stretch/>
        </p:blipFill>
        <p:spPr>
          <a:xfrm>
            <a:off x="5084699" y="96447"/>
            <a:ext cx="1010930" cy="1097280"/>
          </a:xfrm>
          <a:prstGeom prst="rect">
            <a:avLst/>
          </a:prstGeom>
        </p:spPr>
      </p:pic>
      <p:pic>
        <p:nvPicPr>
          <p:cNvPr id="75" name="Picture 74" descr="Geha.jpg"/>
          <p:cNvPicPr>
            <a:picLocks noChangeAspect="1"/>
          </p:cNvPicPr>
          <p:nvPr/>
        </p:nvPicPr>
        <p:blipFill rotWithShape="1">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805" r="36272" b="11594"/>
          <a:stretch/>
        </p:blipFill>
        <p:spPr>
          <a:xfrm>
            <a:off x="3022909" y="1205678"/>
            <a:ext cx="1189840" cy="1097280"/>
          </a:xfrm>
          <a:prstGeom prst="rect">
            <a:avLst/>
          </a:prstGeom>
        </p:spPr>
      </p:pic>
      <p:pic>
        <p:nvPicPr>
          <p:cNvPr id="76" name="Picture 75" descr="gurtina-besla.jpg"/>
          <p:cNvPicPr>
            <a:picLocks noChangeAspect="1"/>
          </p:cNvPicPr>
          <p:nvPr/>
        </p:nvPicPr>
        <p:blipFill rotWithShape="1">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28" r="11370" b="18931"/>
          <a:stretch/>
        </p:blipFill>
        <p:spPr>
          <a:xfrm>
            <a:off x="1092226" y="1218506"/>
            <a:ext cx="1065262" cy="1097280"/>
          </a:xfrm>
          <a:prstGeom prst="rect">
            <a:avLst/>
          </a:prstGeom>
        </p:spPr>
      </p:pic>
      <p:pic>
        <p:nvPicPr>
          <p:cNvPr id="77" name="Picture 76" descr="harding.jpg"/>
          <p:cNvPicPr>
            <a:picLocks noChangeAspect="1"/>
          </p:cNvPicPr>
          <p:nvPr/>
        </p:nvPicPr>
        <p:blipFill rotWithShape="1">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031" r="37629" b="17276"/>
          <a:stretch/>
        </p:blipFill>
        <p:spPr>
          <a:xfrm>
            <a:off x="6103188" y="1208216"/>
            <a:ext cx="1027345" cy="1097280"/>
          </a:xfrm>
          <a:prstGeom prst="rect">
            <a:avLst/>
          </a:prstGeom>
        </p:spPr>
      </p:pic>
      <p:pic>
        <p:nvPicPr>
          <p:cNvPr id="78" name="Picture 77" descr="HarryTeplitz.jpg"/>
          <p:cNvPicPr>
            <a:picLocks noChangeAspect="1"/>
          </p:cNvPicPr>
          <p:nvPr/>
        </p:nvPicPr>
        <p:blipFill rotWithShape="1">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2552" r="9228" b="39771"/>
          <a:stretch/>
        </p:blipFill>
        <p:spPr>
          <a:xfrm>
            <a:off x="8017611" y="1187305"/>
            <a:ext cx="965976" cy="1119537"/>
          </a:xfrm>
          <a:prstGeom prst="rect">
            <a:avLst/>
          </a:prstGeom>
        </p:spPr>
      </p:pic>
      <p:pic>
        <p:nvPicPr>
          <p:cNvPr id="79" name="Picture 78" descr="HilkeSchlichting.png"/>
          <p:cNvPicPr>
            <a:picLocks noChangeAspect="1"/>
          </p:cNvPicPr>
          <p:nvPr/>
        </p:nvPicPr>
        <p:blipFill rotWithShape="1">
          <a:blip r:embed="rId2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747" r="14182"/>
          <a:stretch/>
        </p:blipFill>
        <p:spPr>
          <a:xfrm>
            <a:off x="116216" y="2332498"/>
            <a:ext cx="975018" cy="1097280"/>
          </a:xfrm>
          <a:prstGeom prst="rect">
            <a:avLst/>
          </a:prstGeom>
        </p:spPr>
      </p:pic>
      <p:pic>
        <p:nvPicPr>
          <p:cNvPr id="80" name="Picture 79" descr="JasonRhodes.jpg"/>
          <p:cNvPicPr>
            <a:picLocks noChangeAspect="1"/>
          </p:cNvPicPr>
          <p:nvPr/>
        </p:nvPicPr>
        <p:blipFill rotWithShape="1">
          <a:blip r:embed="rId2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220" r="24074" b="32913"/>
          <a:stretch/>
        </p:blipFill>
        <p:spPr>
          <a:xfrm>
            <a:off x="1108622" y="2332498"/>
            <a:ext cx="913077" cy="1097280"/>
          </a:xfrm>
          <a:prstGeom prst="rect">
            <a:avLst/>
          </a:prstGeom>
        </p:spPr>
      </p:pic>
      <p:pic>
        <p:nvPicPr>
          <p:cNvPr id="81" name="Picture 80" descr="jayander.jpg"/>
          <p:cNvPicPr>
            <a:picLocks noChangeAspect="1"/>
          </p:cNvPicPr>
          <p:nvPr/>
        </p:nvPicPr>
        <p:blipFill>
          <a:blip r:embed="rId2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40528" y="3417926"/>
            <a:ext cx="1097280" cy="1097280"/>
          </a:xfrm>
          <a:prstGeom prst="rect">
            <a:avLst/>
          </a:prstGeom>
        </p:spPr>
      </p:pic>
      <p:pic>
        <p:nvPicPr>
          <p:cNvPr id="82" name="Picture 81" descr="JoshCarter.jpg"/>
          <p:cNvPicPr>
            <a:picLocks noChangeAspect="1"/>
          </p:cNvPicPr>
          <p:nvPr/>
        </p:nvPicPr>
        <p:blipFill rotWithShape="1">
          <a:blip r:embed="rId2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1028" t="63783" r="42838" b="3896"/>
          <a:stretch/>
        </p:blipFill>
        <p:spPr>
          <a:xfrm>
            <a:off x="4914042" y="2319670"/>
            <a:ext cx="920062" cy="1097280"/>
          </a:xfrm>
          <a:prstGeom prst="rect">
            <a:avLst/>
          </a:prstGeom>
        </p:spPr>
      </p:pic>
      <p:pic>
        <p:nvPicPr>
          <p:cNvPr id="83" name="Picture 82" descr="JuilanneDalcanton.jpg"/>
          <p:cNvPicPr>
            <a:picLocks noChangeAspect="1"/>
          </p:cNvPicPr>
          <p:nvPr/>
        </p:nvPicPr>
        <p:blipFill rotWithShape="1">
          <a:blip r:embed="rId2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8972" t="20892" b="28429"/>
          <a:stretch/>
        </p:blipFill>
        <p:spPr>
          <a:xfrm>
            <a:off x="2034272" y="2332498"/>
            <a:ext cx="895740" cy="1097280"/>
          </a:xfrm>
          <a:prstGeom prst="rect">
            <a:avLst/>
          </a:prstGeom>
        </p:spPr>
      </p:pic>
      <p:pic>
        <p:nvPicPr>
          <p:cNvPr id="84" name="Picture 83" descr="julian.jpg"/>
          <p:cNvPicPr>
            <a:picLocks noChangeAspect="1"/>
          </p:cNvPicPr>
          <p:nvPr/>
        </p:nvPicPr>
        <p:blipFill>
          <a:blip r:embed="rId2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33106" y="2320646"/>
            <a:ext cx="822960" cy="1097280"/>
          </a:xfrm>
          <a:prstGeom prst="rect">
            <a:avLst/>
          </a:prstGeom>
        </p:spPr>
      </p:pic>
      <p:pic>
        <p:nvPicPr>
          <p:cNvPr id="85" name="Picture 84" descr="Kalirai.jpg"/>
          <p:cNvPicPr>
            <a:picLocks noChangeAspect="1"/>
          </p:cNvPicPr>
          <p:nvPr/>
        </p:nvPicPr>
        <p:blipFill rotWithShape="1">
          <a:blip r:embed="rId2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9362" r="23843" b="33867"/>
          <a:stretch/>
        </p:blipFill>
        <p:spPr>
          <a:xfrm>
            <a:off x="5860886" y="2332498"/>
            <a:ext cx="942341" cy="1097280"/>
          </a:xfrm>
          <a:prstGeom prst="rect">
            <a:avLst/>
          </a:prstGeom>
        </p:spPr>
      </p:pic>
      <p:pic>
        <p:nvPicPr>
          <p:cNvPr id="86" name="Picture 85" descr="KatherineAlatalo.jpg"/>
          <p:cNvPicPr>
            <a:picLocks noChangeAspect="1"/>
          </p:cNvPicPr>
          <p:nvPr/>
        </p:nvPicPr>
        <p:blipFill rotWithShape="1">
          <a:blip r:embed="rId2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8594" t="14536" r="13563"/>
          <a:stretch/>
        </p:blipFill>
        <p:spPr>
          <a:xfrm>
            <a:off x="6838769" y="2315786"/>
            <a:ext cx="990193" cy="1097280"/>
          </a:xfrm>
          <a:prstGeom prst="rect">
            <a:avLst/>
          </a:prstGeom>
        </p:spPr>
      </p:pic>
      <p:pic>
        <p:nvPicPr>
          <p:cNvPr id="87" name="Picture 86" descr="KathrynJohnston.jpg"/>
          <p:cNvPicPr>
            <a:picLocks noChangeAspect="1"/>
          </p:cNvPicPr>
          <p:nvPr/>
        </p:nvPicPr>
        <p:blipFill>
          <a:blip r:embed="rId2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29797" y="3429778"/>
            <a:ext cx="987552" cy="1097280"/>
          </a:xfrm>
          <a:prstGeom prst="rect">
            <a:avLst/>
          </a:prstGeom>
        </p:spPr>
      </p:pic>
      <p:pic>
        <p:nvPicPr>
          <p:cNvPr id="88" name="Picture 87" descr="Kewley.jpg"/>
          <p:cNvPicPr>
            <a:picLocks noChangeAspect="1"/>
          </p:cNvPicPr>
          <p:nvPr/>
        </p:nvPicPr>
        <p:blipFill rotWithShape="1">
          <a:blip r:embed="rId3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827" r="13428" b="29548"/>
          <a:stretch/>
        </p:blipFill>
        <p:spPr>
          <a:xfrm>
            <a:off x="2207189" y="3429778"/>
            <a:ext cx="1000676" cy="1097280"/>
          </a:xfrm>
          <a:prstGeom prst="rect">
            <a:avLst/>
          </a:prstGeom>
        </p:spPr>
      </p:pic>
      <p:pic>
        <p:nvPicPr>
          <p:cNvPr id="89" name="Picture 88" descr="ksahu.jpg"/>
          <p:cNvPicPr>
            <a:picLocks noChangeAspect="1"/>
          </p:cNvPicPr>
          <p:nvPr/>
        </p:nvPicPr>
        <p:blipFill rotWithShape="1">
          <a:blip r:embed="rId3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20528"/>
          <a:stretch/>
        </p:blipFill>
        <p:spPr>
          <a:xfrm>
            <a:off x="7856269" y="2319670"/>
            <a:ext cx="1127293" cy="1097280"/>
          </a:xfrm>
          <a:prstGeom prst="rect">
            <a:avLst/>
          </a:prstGeom>
        </p:spPr>
      </p:pic>
      <p:pic>
        <p:nvPicPr>
          <p:cNvPr id="90" name="Picture 89" descr="laine_seppo.jpg"/>
          <p:cNvPicPr>
            <a:picLocks noChangeAspect="1"/>
          </p:cNvPicPr>
          <p:nvPr/>
        </p:nvPicPr>
        <p:blipFill>
          <a:blip r:embed="rId3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137372" y="3451550"/>
            <a:ext cx="820532" cy="1097280"/>
          </a:xfrm>
          <a:prstGeom prst="rect">
            <a:avLst/>
          </a:prstGeom>
        </p:spPr>
      </p:pic>
      <p:pic>
        <p:nvPicPr>
          <p:cNvPr id="91" name="Picture 90" descr="LynneHillenbrand.png"/>
          <p:cNvPicPr>
            <a:picLocks noChangeAspect="1"/>
          </p:cNvPicPr>
          <p:nvPr/>
        </p:nvPicPr>
        <p:blipFill rotWithShape="1">
          <a:blip r:embed="rId3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685" r="16068"/>
          <a:stretch/>
        </p:blipFill>
        <p:spPr>
          <a:xfrm>
            <a:off x="111588" y="3439563"/>
            <a:ext cx="1026334" cy="1097280"/>
          </a:xfrm>
          <a:prstGeom prst="rect">
            <a:avLst/>
          </a:prstGeom>
        </p:spPr>
      </p:pic>
      <p:pic>
        <p:nvPicPr>
          <p:cNvPr id="92" name="Picture 91" descr="Malhotra_Sangetta.jpg"/>
          <p:cNvPicPr>
            <a:picLocks noChangeAspect="1"/>
          </p:cNvPicPr>
          <p:nvPr/>
        </p:nvPicPr>
        <p:blipFill>
          <a:blip r:embed="rId3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32585" y="3442606"/>
            <a:ext cx="783771" cy="1097280"/>
          </a:xfrm>
          <a:prstGeom prst="rect">
            <a:avLst/>
          </a:prstGeom>
        </p:spPr>
      </p:pic>
      <p:pic>
        <p:nvPicPr>
          <p:cNvPr id="93" name="Picture 92" descr="MathewHolman.gif"/>
          <p:cNvPicPr>
            <a:picLocks noChangeAspect="1"/>
          </p:cNvPicPr>
          <p:nvPr/>
        </p:nvPicPr>
        <p:blipFill rotWithShape="1">
          <a:blip r:embed="rId3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054" r="14212" b="42333"/>
          <a:stretch/>
        </p:blipFill>
        <p:spPr>
          <a:xfrm>
            <a:off x="6378868" y="3452391"/>
            <a:ext cx="924098" cy="1097280"/>
          </a:xfrm>
          <a:prstGeom prst="rect">
            <a:avLst/>
          </a:prstGeom>
        </p:spPr>
      </p:pic>
      <p:pic>
        <p:nvPicPr>
          <p:cNvPr id="94" name="Picture 93" descr="megan-donahue-1.jpg"/>
          <p:cNvPicPr>
            <a:picLocks noChangeAspect="1"/>
          </p:cNvPicPr>
          <p:nvPr/>
        </p:nvPicPr>
        <p:blipFill rotWithShape="1">
          <a:blip r:embed="rId3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26595"/>
          <a:stretch/>
        </p:blipFill>
        <p:spPr>
          <a:xfrm>
            <a:off x="3772410" y="2306842"/>
            <a:ext cx="1135462" cy="1097280"/>
          </a:xfrm>
          <a:prstGeom prst="rect">
            <a:avLst/>
          </a:prstGeom>
        </p:spPr>
      </p:pic>
      <p:pic>
        <p:nvPicPr>
          <p:cNvPr id="95" name="Picture 94" descr="michaelstrauss.jpg"/>
          <p:cNvPicPr>
            <a:picLocks noChangeAspect="1"/>
          </p:cNvPicPr>
          <p:nvPr/>
        </p:nvPicPr>
        <p:blipFill rotWithShape="1">
          <a:blip r:embed="rId3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006" b="11149"/>
          <a:stretch/>
        </p:blipFill>
        <p:spPr>
          <a:xfrm>
            <a:off x="1163580" y="3438722"/>
            <a:ext cx="1017951" cy="1097280"/>
          </a:xfrm>
          <a:prstGeom prst="rect">
            <a:avLst/>
          </a:prstGeom>
        </p:spPr>
      </p:pic>
      <p:pic>
        <p:nvPicPr>
          <p:cNvPr id="96" name="Picture 95" descr="mikewerner_browse.jpg"/>
          <p:cNvPicPr>
            <a:picLocks noChangeAspect="1"/>
          </p:cNvPicPr>
          <p:nvPr/>
        </p:nvPicPr>
        <p:blipFill rotWithShape="1">
          <a:blip r:embed="rId3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681" r="40793" b="15968"/>
          <a:stretch/>
        </p:blipFill>
        <p:spPr>
          <a:xfrm>
            <a:off x="5360188" y="3439563"/>
            <a:ext cx="993022" cy="1097280"/>
          </a:xfrm>
          <a:prstGeom prst="rect">
            <a:avLst/>
          </a:prstGeom>
        </p:spPr>
      </p:pic>
      <p:pic>
        <p:nvPicPr>
          <p:cNvPr id="97" name="Picture 96" descr="PeterCapak.jpg"/>
          <p:cNvPicPr>
            <a:picLocks noChangeAspect="1"/>
          </p:cNvPicPr>
          <p:nvPr/>
        </p:nvPicPr>
        <p:blipFill rotWithShape="1">
          <a:blip r:embed="rId3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8943" t="23390" r="42268" b="48054"/>
          <a:stretch/>
        </p:blipFill>
        <p:spPr>
          <a:xfrm>
            <a:off x="103387" y="4549671"/>
            <a:ext cx="1079594" cy="1097280"/>
          </a:xfrm>
          <a:prstGeom prst="rect">
            <a:avLst/>
          </a:prstGeom>
        </p:spPr>
      </p:pic>
      <p:pic>
        <p:nvPicPr>
          <p:cNvPr id="98" name="Picture 97" descr="pguhatha.jpg"/>
          <p:cNvPicPr>
            <a:picLocks noChangeAspect="1"/>
          </p:cNvPicPr>
          <p:nvPr/>
        </p:nvPicPr>
        <p:blipFill rotWithShape="1">
          <a:blip r:embed="rId4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23635"/>
          <a:stretch/>
        </p:blipFill>
        <p:spPr>
          <a:xfrm>
            <a:off x="1222344" y="4549671"/>
            <a:ext cx="1155255" cy="1097280"/>
          </a:xfrm>
          <a:prstGeom prst="rect">
            <a:avLst/>
          </a:prstGeom>
        </p:spPr>
      </p:pic>
      <p:pic>
        <p:nvPicPr>
          <p:cNvPr id="99" name="Picture 98" descr="Priya.jpg"/>
          <p:cNvPicPr>
            <a:picLocks noChangeAspect="1"/>
          </p:cNvPicPr>
          <p:nvPr/>
        </p:nvPicPr>
        <p:blipFill rotWithShape="1">
          <a:blip r:embed="rId4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6786" b="24812"/>
          <a:stretch/>
        </p:blipFill>
        <p:spPr>
          <a:xfrm>
            <a:off x="2400602" y="4549671"/>
            <a:ext cx="1096511" cy="1097280"/>
          </a:xfrm>
          <a:prstGeom prst="rect">
            <a:avLst/>
          </a:prstGeom>
        </p:spPr>
      </p:pic>
      <p:pic>
        <p:nvPicPr>
          <p:cNvPr id="100" name="Picture 99" descr="RachaelBeaton.jpg"/>
          <p:cNvPicPr>
            <a:picLocks noChangeAspect="1"/>
          </p:cNvPicPr>
          <p:nvPr/>
        </p:nvPicPr>
        <p:blipFill>
          <a:blip r:embed="rId4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21695" y="4548830"/>
            <a:ext cx="1097280" cy="1097280"/>
          </a:xfrm>
          <a:prstGeom prst="rect">
            <a:avLst/>
          </a:prstGeom>
        </p:spPr>
      </p:pic>
      <p:pic>
        <p:nvPicPr>
          <p:cNvPr id="101" name="Picture 100" descr="Rhoads_James1.jpg"/>
          <p:cNvPicPr>
            <a:picLocks noChangeAspect="1"/>
          </p:cNvPicPr>
          <p:nvPr/>
        </p:nvPicPr>
        <p:blipFill>
          <a:blip r:embed="rId4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38321" y="4544668"/>
            <a:ext cx="1281870" cy="1097280"/>
          </a:xfrm>
          <a:prstGeom prst="rect">
            <a:avLst/>
          </a:prstGeom>
        </p:spPr>
      </p:pic>
      <p:pic>
        <p:nvPicPr>
          <p:cNvPr id="102" name="Picture 101" descr="rvdm1d.jpg"/>
          <p:cNvPicPr>
            <a:picLocks noChangeAspect="1"/>
          </p:cNvPicPr>
          <p:nvPr/>
        </p:nvPicPr>
        <p:blipFill rotWithShape="1">
          <a:blip r:embed="rId4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111" r="12181" b="28756"/>
          <a:stretch/>
        </p:blipFill>
        <p:spPr>
          <a:xfrm>
            <a:off x="7132396" y="4549671"/>
            <a:ext cx="975018" cy="1097280"/>
          </a:xfrm>
          <a:prstGeom prst="rect">
            <a:avLst/>
          </a:prstGeom>
        </p:spPr>
      </p:pic>
      <p:pic>
        <p:nvPicPr>
          <p:cNvPr id="103" name="Picture 102" descr="ScottGaudi.jpg"/>
          <p:cNvPicPr>
            <a:picLocks noChangeAspect="1"/>
          </p:cNvPicPr>
          <p:nvPr/>
        </p:nvPicPr>
        <p:blipFill>
          <a:blip r:embed="rId4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133072" y="4549671"/>
            <a:ext cx="819302" cy="1097280"/>
          </a:xfrm>
          <a:prstGeom prst="rect">
            <a:avLst/>
          </a:prstGeom>
        </p:spPr>
      </p:pic>
      <p:pic>
        <p:nvPicPr>
          <p:cNvPr id="104" name="Picture 103" descr="Tanner.jpg"/>
          <p:cNvPicPr>
            <a:picLocks noChangeAspect="1"/>
          </p:cNvPicPr>
          <p:nvPr/>
        </p:nvPicPr>
        <p:blipFill rotWithShape="1">
          <a:blip r:embed="rId4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25086"/>
          <a:stretch/>
        </p:blipFill>
        <p:spPr>
          <a:xfrm>
            <a:off x="4644633" y="4549671"/>
            <a:ext cx="1171765" cy="1097280"/>
          </a:xfrm>
          <a:prstGeom prst="rect">
            <a:avLst/>
          </a:prstGeom>
        </p:spPr>
      </p:pic>
      <p:sp>
        <p:nvSpPr>
          <p:cNvPr id="7" name="TextBox 6"/>
          <p:cNvSpPr txBox="1"/>
          <p:nvPr/>
        </p:nvSpPr>
        <p:spPr>
          <a:xfrm>
            <a:off x="457200" y="6292259"/>
            <a:ext cx="7740053" cy="369332"/>
          </a:xfrm>
          <a:prstGeom prst="rect">
            <a:avLst/>
          </a:prstGeom>
          <a:noFill/>
        </p:spPr>
        <p:txBody>
          <a:bodyPr wrap="square" rtlCol="0">
            <a:spAutoFit/>
          </a:bodyPr>
          <a:lstStyle/>
          <a:p>
            <a:r>
              <a:rPr lang="en-US" dirty="0" smtClean="0"/>
              <a:t>Strong Community Response to White Paper Request: Many Contributed Papers</a:t>
            </a:r>
            <a:endParaRPr lang="en-US" dirty="0"/>
          </a:p>
        </p:txBody>
      </p:sp>
      <p:pic>
        <p:nvPicPr>
          <p:cNvPr id="106" name="Picture 105" descr="go2.tiff"/>
          <p:cNvPicPr>
            <a:picLocks noChangeAspect="1"/>
          </p:cNvPicPr>
          <p:nvPr/>
        </p:nvPicPr>
        <p:blipFill>
          <a:blip r:embed="rId4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365694" y="1427697"/>
            <a:ext cx="4778306" cy="440876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46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heckerboard(across)">
                                      <p:cBhvr>
                                        <p:cTn id="7" dur="500"/>
                                        <p:tgtEl>
                                          <p:spTgt spid="59"/>
                                        </p:tgtEl>
                                      </p:cBhvr>
                                    </p:animEffect>
                                  </p:childTnLst>
                                </p:cTn>
                              </p:par>
                              <p:par>
                                <p:cTn id="8" presetID="3" presetClass="entr" presetSubtype="1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linds(horizontal)">
                                      <p:cBhvr>
                                        <p:cTn id="10" dur="500"/>
                                        <p:tgtEl>
                                          <p:spTgt spid="57"/>
                                        </p:tgtEl>
                                      </p:cBhvr>
                                    </p:animEffect>
                                  </p:childTnLst>
                                </p:cTn>
                              </p:par>
                              <p:par>
                                <p:cTn id="11" presetID="3" presetClass="entr" presetSubtype="1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linds(horizontal)">
                                      <p:cBhvr>
                                        <p:cTn id="13" dur="500"/>
                                        <p:tgtEl>
                                          <p:spTgt spid="60"/>
                                        </p:tgtEl>
                                      </p:cBhvr>
                                    </p:animEffect>
                                  </p:childTnLst>
                                </p:cTn>
                              </p:par>
                              <p:par>
                                <p:cTn id="14" presetID="3" presetClass="entr" presetSubtype="10" fill="hold"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blinds(horizontal)">
                                      <p:cBhvr>
                                        <p:cTn id="16" dur="500"/>
                                        <p:tgtEl>
                                          <p:spTgt spid="10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5" presetClass="entr" presetSubtype="1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checkerboard(across)">
                                      <p:cBhvr>
                                        <p:cTn id="27" dur="500"/>
                                        <p:tgtEl>
                                          <p:spTgt spid="61"/>
                                        </p:tgtEl>
                                      </p:cBhvr>
                                    </p:animEffect>
                                  </p:childTnLst>
                                </p:cTn>
                              </p:par>
                              <p:par>
                                <p:cTn id="28" presetID="5" presetClass="entr" presetSubtype="10"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checkerboard(across)">
                                      <p:cBhvr>
                                        <p:cTn id="30" dur="500"/>
                                        <p:tgtEl>
                                          <p:spTgt spid="62"/>
                                        </p:tgtEl>
                                      </p:cBhvr>
                                    </p:animEffect>
                                  </p:childTnLst>
                                </p:cTn>
                              </p:par>
                              <p:par>
                                <p:cTn id="31" presetID="5" presetClass="entr" presetSubtype="1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checkerboard(across)">
                                      <p:cBhvr>
                                        <p:cTn id="33" dur="500"/>
                                        <p:tgtEl>
                                          <p:spTgt spid="63"/>
                                        </p:tgtEl>
                                      </p:cBhvr>
                                    </p:animEffect>
                                  </p:childTnLst>
                                </p:cTn>
                              </p:par>
                              <p:par>
                                <p:cTn id="34" presetID="5" presetClass="entr" presetSubtype="1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checkerboard(across)">
                                      <p:cBhvr>
                                        <p:cTn id="36" dur="500"/>
                                        <p:tgtEl>
                                          <p:spTgt spid="64"/>
                                        </p:tgtEl>
                                      </p:cBhvr>
                                    </p:animEffect>
                                  </p:childTnLst>
                                </p:cTn>
                              </p:par>
                              <p:par>
                                <p:cTn id="37" presetID="5" presetClass="entr" presetSubtype="1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checkerboard(across)">
                                      <p:cBhvr>
                                        <p:cTn id="39" dur="500"/>
                                        <p:tgtEl>
                                          <p:spTgt spid="65"/>
                                        </p:tgtEl>
                                      </p:cBhvr>
                                    </p:animEffect>
                                  </p:childTnLst>
                                </p:cTn>
                              </p:par>
                              <p:par>
                                <p:cTn id="40" presetID="5" presetClass="entr" presetSubtype="1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checkerboard(across)">
                                      <p:cBhvr>
                                        <p:cTn id="42" dur="500"/>
                                        <p:tgtEl>
                                          <p:spTgt spid="66"/>
                                        </p:tgtEl>
                                      </p:cBhvr>
                                    </p:animEffect>
                                  </p:childTnLst>
                                </p:cTn>
                              </p:par>
                              <p:par>
                                <p:cTn id="43" presetID="5" presetClass="entr" presetSubtype="1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checkerboard(across)">
                                      <p:cBhvr>
                                        <p:cTn id="45" dur="500"/>
                                        <p:tgtEl>
                                          <p:spTgt spid="67"/>
                                        </p:tgtEl>
                                      </p:cBhvr>
                                    </p:animEffect>
                                  </p:childTnLst>
                                </p:cTn>
                              </p:par>
                              <p:par>
                                <p:cTn id="46" presetID="5" presetClass="entr" presetSubtype="10" fill="hold" nodeType="with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checkerboard(across)">
                                      <p:cBhvr>
                                        <p:cTn id="48" dur="500"/>
                                        <p:tgtEl>
                                          <p:spTgt spid="68"/>
                                        </p:tgtEl>
                                      </p:cBhvr>
                                    </p:animEffect>
                                  </p:childTnLst>
                                </p:cTn>
                              </p:par>
                              <p:par>
                                <p:cTn id="49" presetID="5" presetClass="entr" presetSubtype="10"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checkerboard(across)">
                                      <p:cBhvr>
                                        <p:cTn id="51" dur="500"/>
                                        <p:tgtEl>
                                          <p:spTgt spid="69"/>
                                        </p:tgtEl>
                                      </p:cBhvr>
                                    </p:animEffect>
                                  </p:childTnLst>
                                </p:cTn>
                              </p:par>
                              <p:par>
                                <p:cTn id="52" presetID="5" presetClass="entr" presetSubtype="10" fill="hold"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checkerboard(across)">
                                      <p:cBhvr>
                                        <p:cTn id="54" dur="500"/>
                                        <p:tgtEl>
                                          <p:spTgt spid="70"/>
                                        </p:tgtEl>
                                      </p:cBhvr>
                                    </p:animEffect>
                                  </p:childTnLst>
                                </p:cTn>
                              </p:par>
                              <p:par>
                                <p:cTn id="55" presetID="5" presetClass="entr" presetSubtype="1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checkerboard(across)">
                                      <p:cBhvr>
                                        <p:cTn id="57" dur="500"/>
                                        <p:tgtEl>
                                          <p:spTgt spid="71"/>
                                        </p:tgtEl>
                                      </p:cBhvr>
                                    </p:animEffect>
                                  </p:childTnLst>
                                </p:cTn>
                              </p:par>
                              <p:par>
                                <p:cTn id="58" presetID="5" presetClass="entr" presetSubtype="1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checkerboard(across)">
                                      <p:cBhvr>
                                        <p:cTn id="60" dur="500"/>
                                        <p:tgtEl>
                                          <p:spTgt spid="72"/>
                                        </p:tgtEl>
                                      </p:cBhvr>
                                    </p:animEffect>
                                  </p:childTnLst>
                                </p:cTn>
                              </p:par>
                              <p:par>
                                <p:cTn id="61" presetID="5" presetClass="entr" presetSubtype="1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checkerboard(across)">
                                      <p:cBhvr>
                                        <p:cTn id="63" dur="500"/>
                                        <p:tgtEl>
                                          <p:spTgt spid="73"/>
                                        </p:tgtEl>
                                      </p:cBhvr>
                                    </p:animEffect>
                                  </p:childTnLst>
                                </p:cTn>
                              </p:par>
                              <p:par>
                                <p:cTn id="64" presetID="5" presetClass="entr" presetSubtype="10"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checkerboard(across)">
                                      <p:cBhvr>
                                        <p:cTn id="66" dur="500"/>
                                        <p:tgtEl>
                                          <p:spTgt spid="74"/>
                                        </p:tgtEl>
                                      </p:cBhvr>
                                    </p:animEffect>
                                  </p:childTnLst>
                                </p:cTn>
                              </p:par>
                              <p:par>
                                <p:cTn id="67" presetID="5" presetClass="entr" presetSubtype="1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checkerboard(across)">
                                      <p:cBhvr>
                                        <p:cTn id="69" dur="500"/>
                                        <p:tgtEl>
                                          <p:spTgt spid="75"/>
                                        </p:tgtEl>
                                      </p:cBhvr>
                                    </p:animEffect>
                                  </p:childTnLst>
                                </p:cTn>
                              </p:par>
                              <p:par>
                                <p:cTn id="70" presetID="5" presetClass="entr" presetSubtype="10" fill="hold" nodeType="with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checkerboard(across)">
                                      <p:cBhvr>
                                        <p:cTn id="72" dur="500"/>
                                        <p:tgtEl>
                                          <p:spTgt spid="76"/>
                                        </p:tgtEl>
                                      </p:cBhvr>
                                    </p:animEffect>
                                  </p:childTnLst>
                                </p:cTn>
                              </p:par>
                              <p:par>
                                <p:cTn id="73" presetID="5" presetClass="entr" presetSubtype="10"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checkerboard(across)">
                                      <p:cBhvr>
                                        <p:cTn id="75" dur="500"/>
                                        <p:tgtEl>
                                          <p:spTgt spid="77"/>
                                        </p:tgtEl>
                                      </p:cBhvr>
                                    </p:animEffect>
                                  </p:childTnLst>
                                </p:cTn>
                              </p:par>
                              <p:par>
                                <p:cTn id="76" presetID="5" presetClass="entr" presetSubtype="10"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checkerboard(across)">
                                      <p:cBhvr>
                                        <p:cTn id="78" dur="500"/>
                                        <p:tgtEl>
                                          <p:spTgt spid="78"/>
                                        </p:tgtEl>
                                      </p:cBhvr>
                                    </p:animEffect>
                                  </p:childTnLst>
                                </p:cTn>
                              </p:par>
                              <p:par>
                                <p:cTn id="79" presetID="5" presetClass="entr" presetSubtype="10" fill="hold" nodeType="withEffect">
                                  <p:stCondLst>
                                    <p:cond delay="0"/>
                                  </p:stCondLst>
                                  <p:childTnLst>
                                    <p:set>
                                      <p:cBhvr>
                                        <p:cTn id="80" dur="1" fill="hold">
                                          <p:stCondLst>
                                            <p:cond delay="0"/>
                                          </p:stCondLst>
                                        </p:cTn>
                                        <p:tgtEl>
                                          <p:spTgt spid="79"/>
                                        </p:tgtEl>
                                        <p:attrNameLst>
                                          <p:attrName>style.visibility</p:attrName>
                                        </p:attrNameLst>
                                      </p:cBhvr>
                                      <p:to>
                                        <p:strVal val="visible"/>
                                      </p:to>
                                    </p:set>
                                    <p:animEffect transition="in" filter="checkerboard(across)">
                                      <p:cBhvr>
                                        <p:cTn id="81" dur="500"/>
                                        <p:tgtEl>
                                          <p:spTgt spid="79"/>
                                        </p:tgtEl>
                                      </p:cBhvr>
                                    </p:animEffect>
                                  </p:childTnLst>
                                </p:cTn>
                              </p:par>
                              <p:par>
                                <p:cTn id="82" presetID="5" presetClass="entr" presetSubtype="10" fill="hold"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checkerboard(across)">
                                      <p:cBhvr>
                                        <p:cTn id="84" dur="500"/>
                                        <p:tgtEl>
                                          <p:spTgt spid="80"/>
                                        </p:tgtEl>
                                      </p:cBhvr>
                                    </p:animEffect>
                                  </p:childTnLst>
                                </p:cTn>
                              </p:par>
                              <p:par>
                                <p:cTn id="85" presetID="5" presetClass="entr" presetSubtype="10" fill="hold" nodeType="withEffect">
                                  <p:stCondLst>
                                    <p:cond delay="0"/>
                                  </p:stCondLst>
                                  <p:childTnLst>
                                    <p:set>
                                      <p:cBhvr>
                                        <p:cTn id="86" dur="1" fill="hold">
                                          <p:stCondLst>
                                            <p:cond delay="0"/>
                                          </p:stCondLst>
                                        </p:cTn>
                                        <p:tgtEl>
                                          <p:spTgt spid="81"/>
                                        </p:tgtEl>
                                        <p:attrNameLst>
                                          <p:attrName>style.visibility</p:attrName>
                                        </p:attrNameLst>
                                      </p:cBhvr>
                                      <p:to>
                                        <p:strVal val="visible"/>
                                      </p:to>
                                    </p:set>
                                    <p:animEffect transition="in" filter="checkerboard(across)">
                                      <p:cBhvr>
                                        <p:cTn id="87" dur="500"/>
                                        <p:tgtEl>
                                          <p:spTgt spid="81"/>
                                        </p:tgtEl>
                                      </p:cBhvr>
                                    </p:animEffect>
                                  </p:childTnLst>
                                </p:cTn>
                              </p:par>
                              <p:par>
                                <p:cTn id="88" presetID="5" presetClass="entr" presetSubtype="10" fill="hold" nodeType="withEffect">
                                  <p:stCondLst>
                                    <p:cond delay="0"/>
                                  </p:stCondLst>
                                  <p:childTnLst>
                                    <p:set>
                                      <p:cBhvr>
                                        <p:cTn id="89" dur="1" fill="hold">
                                          <p:stCondLst>
                                            <p:cond delay="0"/>
                                          </p:stCondLst>
                                        </p:cTn>
                                        <p:tgtEl>
                                          <p:spTgt spid="82"/>
                                        </p:tgtEl>
                                        <p:attrNameLst>
                                          <p:attrName>style.visibility</p:attrName>
                                        </p:attrNameLst>
                                      </p:cBhvr>
                                      <p:to>
                                        <p:strVal val="visible"/>
                                      </p:to>
                                    </p:set>
                                    <p:animEffect transition="in" filter="checkerboard(across)">
                                      <p:cBhvr>
                                        <p:cTn id="90" dur="500"/>
                                        <p:tgtEl>
                                          <p:spTgt spid="82"/>
                                        </p:tgtEl>
                                      </p:cBhvr>
                                    </p:animEffect>
                                  </p:childTnLst>
                                </p:cTn>
                              </p:par>
                              <p:par>
                                <p:cTn id="91" presetID="5" presetClass="entr" presetSubtype="10" fill="hold" nodeType="withEffect">
                                  <p:stCondLst>
                                    <p:cond delay="0"/>
                                  </p:stCondLst>
                                  <p:childTnLst>
                                    <p:set>
                                      <p:cBhvr>
                                        <p:cTn id="92" dur="1" fill="hold">
                                          <p:stCondLst>
                                            <p:cond delay="0"/>
                                          </p:stCondLst>
                                        </p:cTn>
                                        <p:tgtEl>
                                          <p:spTgt spid="83"/>
                                        </p:tgtEl>
                                        <p:attrNameLst>
                                          <p:attrName>style.visibility</p:attrName>
                                        </p:attrNameLst>
                                      </p:cBhvr>
                                      <p:to>
                                        <p:strVal val="visible"/>
                                      </p:to>
                                    </p:set>
                                    <p:animEffect transition="in" filter="checkerboard(across)">
                                      <p:cBhvr>
                                        <p:cTn id="93" dur="500"/>
                                        <p:tgtEl>
                                          <p:spTgt spid="83"/>
                                        </p:tgtEl>
                                      </p:cBhvr>
                                    </p:animEffect>
                                  </p:childTnLst>
                                </p:cTn>
                              </p:par>
                              <p:par>
                                <p:cTn id="94" presetID="5" presetClass="entr" presetSubtype="10" fill="hold" nodeType="withEffect">
                                  <p:stCondLst>
                                    <p:cond delay="0"/>
                                  </p:stCondLst>
                                  <p:childTnLst>
                                    <p:set>
                                      <p:cBhvr>
                                        <p:cTn id="95" dur="1" fill="hold">
                                          <p:stCondLst>
                                            <p:cond delay="0"/>
                                          </p:stCondLst>
                                        </p:cTn>
                                        <p:tgtEl>
                                          <p:spTgt spid="84"/>
                                        </p:tgtEl>
                                        <p:attrNameLst>
                                          <p:attrName>style.visibility</p:attrName>
                                        </p:attrNameLst>
                                      </p:cBhvr>
                                      <p:to>
                                        <p:strVal val="visible"/>
                                      </p:to>
                                    </p:set>
                                    <p:animEffect transition="in" filter="checkerboard(across)">
                                      <p:cBhvr>
                                        <p:cTn id="96" dur="500"/>
                                        <p:tgtEl>
                                          <p:spTgt spid="84"/>
                                        </p:tgtEl>
                                      </p:cBhvr>
                                    </p:animEffect>
                                  </p:childTnLst>
                                </p:cTn>
                              </p:par>
                              <p:par>
                                <p:cTn id="97" presetID="5" presetClass="entr" presetSubtype="10" fill="hold" nodeType="with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checkerboard(across)">
                                      <p:cBhvr>
                                        <p:cTn id="99" dur="500"/>
                                        <p:tgtEl>
                                          <p:spTgt spid="85"/>
                                        </p:tgtEl>
                                      </p:cBhvr>
                                    </p:animEffect>
                                  </p:childTnLst>
                                </p:cTn>
                              </p:par>
                              <p:par>
                                <p:cTn id="100" presetID="5" presetClass="entr" presetSubtype="10"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Effect transition="in" filter="checkerboard(across)">
                                      <p:cBhvr>
                                        <p:cTn id="102" dur="500"/>
                                        <p:tgtEl>
                                          <p:spTgt spid="86"/>
                                        </p:tgtEl>
                                      </p:cBhvr>
                                    </p:animEffect>
                                  </p:childTnLst>
                                </p:cTn>
                              </p:par>
                              <p:par>
                                <p:cTn id="103" presetID="5" presetClass="entr" presetSubtype="10" fill="hold" nodeType="with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checkerboard(across)">
                                      <p:cBhvr>
                                        <p:cTn id="105" dur="500"/>
                                        <p:tgtEl>
                                          <p:spTgt spid="87"/>
                                        </p:tgtEl>
                                      </p:cBhvr>
                                    </p:animEffect>
                                  </p:childTnLst>
                                </p:cTn>
                              </p:par>
                              <p:par>
                                <p:cTn id="106" presetID="5" presetClass="entr" presetSubtype="10" fill="hold" nodeType="withEffect">
                                  <p:stCondLst>
                                    <p:cond delay="0"/>
                                  </p:stCondLst>
                                  <p:childTnLst>
                                    <p:set>
                                      <p:cBhvr>
                                        <p:cTn id="107" dur="1" fill="hold">
                                          <p:stCondLst>
                                            <p:cond delay="0"/>
                                          </p:stCondLst>
                                        </p:cTn>
                                        <p:tgtEl>
                                          <p:spTgt spid="88"/>
                                        </p:tgtEl>
                                        <p:attrNameLst>
                                          <p:attrName>style.visibility</p:attrName>
                                        </p:attrNameLst>
                                      </p:cBhvr>
                                      <p:to>
                                        <p:strVal val="visible"/>
                                      </p:to>
                                    </p:set>
                                    <p:animEffect transition="in" filter="checkerboard(across)">
                                      <p:cBhvr>
                                        <p:cTn id="108" dur="500"/>
                                        <p:tgtEl>
                                          <p:spTgt spid="88"/>
                                        </p:tgtEl>
                                      </p:cBhvr>
                                    </p:animEffect>
                                  </p:childTnLst>
                                </p:cTn>
                              </p:par>
                              <p:par>
                                <p:cTn id="109" presetID="5" presetClass="entr" presetSubtype="10" fill="hold" nodeType="withEffect">
                                  <p:stCondLst>
                                    <p:cond delay="0"/>
                                  </p:stCondLst>
                                  <p:childTnLst>
                                    <p:set>
                                      <p:cBhvr>
                                        <p:cTn id="110" dur="1" fill="hold">
                                          <p:stCondLst>
                                            <p:cond delay="0"/>
                                          </p:stCondLst>
                                        </p:cTn>
                                        <p:tgtEl>
                                          <p:spTgt spid="89"/>
                                        </p:tgtEl>
                                        <p:attrNameLst>
                                          <p:attrName>style.visibility</p:attrName>
                                        </p:attrNameLst>
                                      </p:cBhvr>
                                      <p:to>
                                        <p:strVal val="visible"/>
                                      </p:to>
                                    </p:set>
                                    <p:animEffect transition="in" filter="checkerboard(across)">
                                      <p:cBhvr>
                                        <p:cTn id="111" dur="500"/>
                                        <p:tgtEl>
                                          <p:spTgt spid="89"/>
                                        </p:tgtEl>
                                      </p:cBhvr>
                                    </p:animEffect>
                                  </p:childTnLst>
                                </p:cTn>
                              </p:par>
                              <p:par>
                                <p:cTn id="112" presetID="5" presetClass="entr" presetSubtype="10" fill="hold" nodeType="withEffect">
                                  <p:stCondLst>
                                    <p:cond delay="0"/>
                                  </p:stCondLst>
                                  <p:childTnLst>
                                    <p:set>
                                      <p:cBhvr>
                                        <p:cTn id="113" dur="1" fill="hold">
                                          <p:stCondLst>
                                            <p:cond delay="0"/>
                                          </p:stCondLst>
                                        </p:cTn>
                                        <p:tgtEl>
                                          <p:spTgt spid="90"/>
                                        </p:tgtEl>
                                        <p:attrNameLst>
                                          <p:attrName>style.visibility</p:attrName>
                                        </p:attrNameLst>
                                      </p:cBhvr>
                                      <p:to>
                                        <p:strVal val="visible"/>
                                      </p:to>
                                    </p:set>
                                    <p:animEffect transition="in" filter="checkerboard(across)">
                                      <p:cBhvr>
                                        <p:cTn id="114" dur="500"/>
                                        <p:tgtEl>
                                          <p:spTgt spid="90"/>
                                        </p:tgtEl>
                                      </p:cBhvr>
                                    </p:animEffect>
                                  </p:childTnLst>
                                </p:cTn>
                              </p:par>
                              <p:par>
                                <p:cTn id="115" presetID="5" presetClass="entr" presetSubtype="10" fill="hold" nodeType="withEffect">
                                  <p:stCondLst>
                                    <p:cond delay="0"/>
                                  </p:stCondLst>
                                  <p:childTnLst>
                                    <p:set>
                                      <p:cBhvr>
                                        <p:cTn id="116" dur="1" fill="hold">
                                          <p:stCondLst>
                                            <p:cond delay="0"/>
                                          </p:stCondLst>
                                        </p:cTn>
                                        <p:tgtEl>
                                          <p:spTgt spid="91"/>
                                        </p:tgtEl>
                                        <p:attrNameLst>
                                          <p:attrName>style.visibility</p:attrName>
                                        </p:attrNameLst>
                                      </p:cBhvr>
                                      <p:to>
                                        <p:strVal val="visible"/>
                                      </p:to>
                                    </p:set>
                                    <p:animEffect transition="in" filter="checkerboard(across)">
                                      <p:cBhvr>
                                        <p:cTn id="117" dur="500"/>
                                        <p:tgtEl>
                                          <p:spTgt spid="91"/>
                                        </p:tgtEl>
                                      </p:cBhvr>
                                    </p:animEffect>
                                  </p:childTnLst>
                                </p:cTn>
                              </p:par>
                              <p:par>
                                <p:cTn id="118" presetID="5" presetClass="entr" presetSubtype="10" fill="hold" nodeType="withEffect">
                                  <p:stCondLst>
                                    <p:cond delay="0"/>
                                  </p:stCondLst>
                                  <p:childTnLst>
                                    <p:set>
                                      <p:cBhvr>
                                        <p:cTn id="119" dur="1" fill="hold">
                                          <p:stCondLst>
                                            <p:cond delay="0"/>
                                          </p:stCondLst>
                                        </p:cTn>
                                        <p:tgtEl>
                                          <p:spTgt spid="92"/>
                                        </p:tgtEl>
                                        <p:attrNameLst>
                                          <p:attrName>style.visibility</p:attrName>
                                        </p:attrNameLst>
                                      </p:cBhvr>
                                      <p:to>
                                        <p:strVal val="visible"/>
                                      </p:to>
                                    </p:set>
                                    <p:animEffect transition="in" filter="checkerboard(across)">
                                      <p:cBhvr>
                                        <p:cTn id="120" dur="500"/>
                                        <p:tgtEl>
                                          <p:spTgt spid="92"/>
                                        </p:tgtEl>
                                      </p:cBhvr>
                                    </p:animEffect>
                                  </p:childTnLst>
                                </p:cTn>
                              </p:par>
                              <p:par>
                                <p:cTn id="121" presetID="5" presetClass="entr" presetSubtype="10" fill="hold" nodeType="with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checkerboard(across)">
                                      <p:cBhvr>
                                        <p:cTn id="123" dur="500"/>
                                        <p:tgtEl>
                                          <p:spTgt spid="93"/>
                                        </p:tgtEl>
                                      </p:cBhvr>
                                    </p:animEffect>
                                  </p:childTnLst>
                                </p:cTn>
                              </p:par>
                              <p:par>
                                <p:cTn id="124" presetID="5" presetClass="entr" presetSubtype="10" fill="hold" nodeType="withEffect">
                                  <p:stCondLst>
                                    <p:cond delay="0"/>
                                  </p:stCondLst>
                                  <p:childTnLst>
                                    <p:set>
                                      <p:cBhvr>
                                        <p:cTn id="125" dur="1" fill="hold">
                                          <p:stCondLst>
                                            <p:cond delay="0"/>
                                          </p:stCondLst>
                                        </p:cTn>
                                        <p:tgtEl>
                                          <p:spTgt spid="94"/>
                                        </p:tgtEl>
                                        <p:attrNameLst>
                                          <p:attrName>style.visibility</p:attrName>
                                        </p:attrNameLst>
                                      </p:cBhvr>
                                      <p:to>
                                        <p:strVal val="visible"/>
                                      </p:to>
                                    </p:set>
                                    <p:animEffect transition="in" filter="checkerboard(across)">
                                      <p:cBhvr>
                                        <p:cTn id="126" dur="500"/>
                                        <p:tgtEl>
                                          <p:spTgt spid="94"/>
                                        </p:tgtEl>
                                      </p:cBhvr>
                                    </p:animEffect>
                                  </p:childTnLst>
                                </p:cTn>
                              </p:par>
                              <p:par>
                                <p:cTn id="127" presetID="5" presetClass="entr" presetSubtype="10" fill="hold" nodeType="withEffect">
                                  <p:stCondLst>
                                    <p:cond delay="0"/>
                                  </p:stCondLst>
                                  <p:childTnLst>
                                    <p:set>
                                      <p:cBhvr>
                                        <p:cTn id="128" dur="1" fill="hold">
                                          <p:stCondLst>
                                            <p:cond delay="0"/>
                                          </p:stCondLst>
                                        </p:cTn>
                                        <p:tgtEl>
                                          <p:spTgt spid="95"/>
                                        </p:tgtEl>
                                        <p:attrNameLst>
                                          <p:attrName>style.visibility</p:attrName>
                                        </p:attrNameLst>
                                      </p:cBhvr>
                                      <p:to>
                                        <p:strVal val="visible"/>
                                      </p:to>
                                    </p:set>
                                    <p:animEffect transition="in" filter="checkerboard(across)">
                                      <p:cBhvr>
                                        <p:cTn id="129" dur="500"/>
                                        <p:tgtEl>
                                          <p:spTgt spid="95"/>
                                        </p:tgtEl>
                                      </p:cBhvr>
                                    </p:animEffect>
                                  </p:childTnLst>
                                </p:cTn>
                              </p:par>
                              <p:par>
                                <p:cTn id="130" presetID="5" presetClass="entr" presetSubtype="10" fill="hold" nodeType="withEffect">
                                  <p:stCondLst>
                                    <p:cond delay="0"/>
                                  </p:stCondLst>
                                  <p:childTnLst>
                                    <p:set>
                                      <p:cBhvr>
                                        <p:cTn id="131" dur="1" fill="hold">
                                          <p:stCondLst>
                                            <p:cond delay="0"/>
                                          </p:stCondLst>
                                        </p:cTn>
                                        <p:tgtEl>
                                          <p:spTgt spid="96"/>
                                        </p:tgtEl>
                                        <p:attrNameLst>
                                          <p:attrName>style.visibility</p:attrName>
                                        </p:attrNameLst>
                                      </p:cBhvr>
                                      <p:to>
                                        <p:strVal val="visible"/>
                                      </p:to>
                                    </p:set>
                                    <p:animEffect transition="in" filter="checkerboard(across)">
                                      <p:cBhvr>
                                        <p:cTn id="132" dur="500"/>
                                        <p:tgtEl>
                                          <p:spTgt spid="96"/>
                                        </p:tgtEl>
                                      </p:cBhvr>
                                    </p:animEffect>
                                  </p:childTnLst>
                                </p:cTn>
                              </p:par>
                              <p:par>
                                <p:cTn id="133" presetID="5" presetClass="entr" presetSubtype="10" fill="hold" nodeType="withEffect">
                                  <p:stCondLst>
                                    <p:cond delay="0"/>
                                  </p:stCondLst>
                                  <p:childTnLst>
                                    <p:set>
                                      <p:cBhvr>
                                        <p:cTn id="134" dur="1" fill="hold">
                                          <p:stCondLst>
                                            <p:cond delay="0"/>
                                          </p:stCondLst>
                                        </p:cTn>
                                        <p:tgtEl>
                                          <p:spTgt spid="97"/>
                                        </p:tgtEl>
                                        <p:attrNameLst>
                                          <p:attrName>style.visibility</p:attrName>
                                        </p:attrNameLst>
                                      </p:cBhvr>
                                      <p:to>
                                        <p:strVal val="visible"/>
                                      </p:to>
                                    </p:set>
                                    <p:animEffect transition="in" filter="checkerboard(across)">
                                      <p:cBhvr>
                                        <p:cTn id="135" dur="500"/>
                                        <p:tgtEl>
                                          <p:spTgt spid="97"/>
                                        </p:tgtEl>
                                      </p:cBhvr>
                                    </p:animEffect>
                                  </p:childTnLst>
                                </p:cTn>
                              </p:par>
                              <p:par>
                                <p:cTn id="136" presetID="5" presetClass="entr" presetSubtype="10" fill="hold" nodeType="withEffect">
                                  <p:stCondLst>
                                    <p:cond delay="0"/>
                                  </p:stCondLst>
                                  <p:childTnLst>
                                    <p:set>
                                      <p:cBhvr>
                                        <p:cTn id="137" dur="1" fill="hold">
                                          <p:stCondLst>
                                            <p:cond delay="0"/>
                                          </p:stCondLst>
                                        </p:cTn>
                                        <p:tgtEl>
                                          <p:spTgt spid="98"/>
                                        </p:tgtEl>
                                        <p:attrNameLst>
                                          <p:attrName>style.visibility</p:attrName>
                                        </p:attrNameLst>
                                      </p:cBhvr>
                                      <p:to>
                                        <p:strVal val="visible"/>
                                      </p:to>
                                    </p:set>
                                    <p:animEffect transition="in" filter="checkerboard(across)">
                                      <p:cBhvr>
                                        <p:cTn id="138" dur="500"/>
                                        <p:tgtEl>
                                          <p:spTgt spid="98"/>
                                        </p:tgtEl>
                                      </p:cBhvr>
                                    </p:animEffect>
                                  </p:childTnLst>
                                </p:cTn>
                              </p:par>
                              <p:par>
                                <p:cTn id="139" presetID="5" presetClass="entr" presetSubtype="10" fill="hold" nodeType="withEffect">
                                  <p:stCondLst>
                                    <p:cond delay="0"/>
                                  </p:stCondLst>
                                  <p:childTnLst>
                                    <p:set>
                                      <p:cBhvr>
                                        <p:cTn id="140" dur="1" fill="hold">
                                          <p:stCondLst>
                                            <p:cond delay="0"/>
                                          </p:stCondLst>
                                        </p:cTn>
                                        <p:tgtEl>
                                          <p:spTgt spid="99"/>
                                        </p:tgtEl>
                                        <p:attrNameLst>
                                          <p:attrName>style.visibility</p:attrName>
                                        </p:attrNameLst>
                                      </p:cBhvr>
                                      <p:to>
                                        <p:strVal val="visible"/>
                                      </p:to>
                                    </p:set>
                                    <p:animEffect transition="in" filter="checkerboard(across)">
                                      <p:cBhvr>
                                        <p:cTn id="141" dur="500"/>
                                        <p:tgtEl>
                                          <p:spTgt spid="99"/>
                                        </p:tgtEl>
                                      </p:cBhvr>
                                    </p:animEffect>
                                  </p:childTnLst>
                                </p:cTn>
                              </p:par>
                              <p:par>
                                <p:cTn id="142" presetID="5" presetClass="entr" presetSubtype="10" fill="hold" nodeType="withEffect">
                                  <p:stCondLst>
                                    <p:cond delay="0"/>
                                  </p:stCondLst>
                                  <p:childTnLst>
                                    <p:set>
                                      <p:cBhvr>
                                        <p:cTn id="143" dur="1" fill="hold">
                                          <p:stCondLst>
                                            <p:cond delay="0"/>
                                          </p:stCondLst>
                                        </p:cTn>
                                        <p:tgtEl>
                                          <p:spTgt spid="100"/>
                                        </p:tgtEl>
                                        <p:attrNameLst>
                                          <p:attrName>style.visibility</p:attrName>
                                        </p:attrNameLst>
                                      </p:cBhvr>
                                      <p:to>
                                        <p:strVal val="visible"/>
                                      </p:to>
                                    </p:set>
                                    <p:animEffect transition="in" filter="checkerboard(across)">
                                      <p:cBhvr>
                                        <p:cTn id="144" dur="500"/>
                                        <p:tgtEl>
                                          <p:spTgt spid="100"/>
                                        </p:tgtEl>
                                      </p:cBhvr>
                                    </p:animEffect>
                                  </p:childTnLst>
                                </p:cTn>
                              </p:par>
                              <p:par>
                                <p:cTn id="145" presetID="5" presetClass="entr" presetSubtype="10" fill="hold" nodeType="withEffect">
                                  <p:stCondLst>
                                    <p:cond delay="0"/>
                                  </p:stCondLst>
                                  <p:childTnLst>
                                    <p:set>
                                      <p:cBhvr>
                                        <p:cTn id="146" dur="1" fill="hold">
                                          <p:stCondLst>
                                            <p:cond delay="0"/>
                                          </p:stCondLst>
                                        </p:cTn>
                                        <p:tgtEl>
                                          <p:spTgt spid="101"/>
                                        </p:tgtEl>
                                        <p:attrNameLst>
                                          <p:attrName>style.visibility</p:attrName>
                                        </p:attrNameLst>
                                      </p:cBhvr>
                                      <p:to>
                                        <p:strVal val="visible"/>
                                      </p:to>
                                    </p:set>
                                    <p:animEffect transition="in" filter="checkerboard(across)">
                                      <p:cBhvr>
                                        <p:cTn id="147" dur="500"/>
                                        <p:tgtEl>
                                          <p:spTgt spid="101"/>
                                        </p:tgtEl>
                                      </p:cBhvr>
                                    </p:animEffect>
                                  </p:childTnLst>
                                </p:cTn>
                              </p:par>
                              <p:par>
                                <p:cTn id="148" presetID="5" presetClass="entr" presetSubtype="10" fill="hold" nodeType="withEffect">
                                  <p:stCondLst>
                                    <p:cond delay="0"/>
                                  </p:stCondLst>
                                  <p:childTnLst>
                                    <p:set>
                                      <p:cBhvr>
                                        <p:cTn id="149" dur="1" fill="hold">
                                          <p:stCondLst>
                                            <p:cond delay="0"/>
                                          </p:stCondLst>
                                        </p:cTn>
                                        <p:tgtEl>
                                          <p:spTgt spid="102"/>
                                        </p:tgtEl>
                                        <p:attrNameLst>
                                          <p:attrName>style.visibility</p:attrName>
                                        </p:attrNameLst>
                                      </p:cBhvr>
                                      <p:to>
                                        <p:strVal val="visible"/>
                                      </p:to>
                                    </p:set>
                                    <p:animEffect transition="in" filter="checkerboard(across)">
                                      <p:cBhvr>
                                        <p:cTn id="150" dur="500"/>
                                        <p:tgtEl>
                                          <p:spTgt spid="102"/>
                                        </p:tgtEl>
                                      </p:cBhvr>
                                    </p:animEffect>
                                  </p:childTnLst>
                                </p:cTn>
                              </p:par>
                              <p:par>
                                <p:cTn id="151" presetID="5" presetClass="entr" presetSubtype="10" fill="hold" nodeType="withEffect">
                                  <p:stCondLst>
                                    <p:cond delay="0"/>
                                  </p:stCondLst>
                                  <p:childTnLst>
                                    <p:set>
                                      <p:cBhvr>
                                        <p:cTn id="152" dur="1" fill="hold">
                                          <p:stCondLst>
                                            <p:cond delay="0"/>
                                          </p:stCondLst>
                                        </p:cTn>
                                        <p:tgtEl>
                                          <p:spTgt spid="103"/>
                                        </p:tgtEl>
                                        <p:attrNameLst>
                                          <p:attrName>style.visibility</p:attrName>
                                        </p:attrNameLst>
                                      </p:cBhvr>
                                      <p:to>
                                        <p:strVal val="visible"/>
                                      </p:to>
                                    </p:set>
                                    <p:animEffect transition="in" filter="checkerboard(across)">
                                      <p:cBhvr>
                                        <p:cTn id="153" dur="500"/>
                                        <p:tgtEl>
                                          <p:spTgt spid="103"/>
                                        </p:tgtEl>
                                      </p:cBhvr>
                                    </p:animEffect>
                                  </p:childTnLst>
                                </p:cTn>
                              </p:par>
                              <p:par>
                                <p:cTn id="154" presetID="5" presetClass="entr" presetSubtype="10" fill="hold" nodeType="withEffect">
                                  <p:stCondLst>
                                    <p:cond delay="0"/>
                                  </p:stCondLst>
                                  <p:childTnLst>
                                    <p:set>
                                      <p:cBhvr>
                                        <p:cTn id="155" dur="1" fill="hold">
                                          <p:stCondLst>
                                            <p:cond delay="0"/>
                                          </p:stCondLst>
                                        </p:cTn>
                                        <p:tgtEl>
                                          <p:spTgt spid="104"/>
                                        </p:tgtEl>
                                        <p:attrNameLst>
                                          <p:attrName>style.visibility</p:attrName>
                                        </p:attrNameLst>
                                      </p:cBhvr>
                                      <p:to>
                                        <p:strVal val="visible"/>
                                      </p:to>
                                    </p:set>
                                    <p:animEffect transition="in" filter="checkerboard(across)">
                                      <p:cBhvr>
                                        <p:cTn id="15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universe is accelerating…</a:t>
            </a:r>
            <a:endParaRPr lang="en-US" dirty="0"/>
          </a:p>
        </p:txBody>
      </p:sp>
      <p:sp>
        <p:nvSpPr>
          <p:cNvPr id="3" name="Content Placeholder 2"/>
          <p:cNvSpPr>
            <a:spLocks noGrp="1"/>
          </p:cNvSpPr>
          <p:nvPr>
            <p:ph idx="1"/>
          </p:nvPr>
        </p:nvSpPr>
        <p:spPr>
          <a:xfrm>
            <a:off x="457200" y="1600200"/>
            <a:ext cx="3944791" cy="4525963"/>
          </a:xfrm>
        </p:spPr>
        <p:txBody>
          <a:bodyPr>
            <a:normAutofit fontScale="92500" lnSpcReduction="20000"/>
          </a:bodyPr>
          <a:lstStyle/>
          <a:p>
            <a:r>
              <a:rPr lang="en-US" dirty="0" smtClean="0"/>
              <a:t>Most of the universe is filled not with atoms or even dark matter, but “dark energy”</a:t>
            </a:r>
          </a:p>
          <a:p>
            <a:r>
              <a:rPr lang="en-US" dirty="0" smtClean="0"/>
              <a:t>We observe this dark energy through its effects on the expansion rate of the universe and the growth of structure</a:t>
            </a:r>
            <a:endParaRPr lang="en-US" dirty="0"/>
          </a:p>
        </p:txBody>
      </p:sp>
      <p:pic>
        <p:nvPicPr>
          <p:cNvPr id="4" name="Picture 3" descr="Union2.1_Hubble_slide.png"/>
          <p:cNvPicPr>
            <a:picLocks noChangeAspect="1"/>
          </p:cNvPicPr>
          <p:nvPr/>
        </p:nvPicPr>
        <p:blipFill>
          <a:blip r:embed="rId2"/>
          <a:srcRect/>
          <a:stretch>
            <a:fillRect/>
          </a:stretch>
        </p:blipFill>
        <p:spPr bwMode="auto">
          <a:xfrm>
            <a:off x="4401991" y="2235160"/>
            <a:ext cx="4419021" cy="348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TextBox 26"/>
          <p:cNvSpPr txBox="1"/>
          <p:nvPr/>
        </p:nvSpPr>
        <p:spPr>
          <a:xfrm>
            <a:off x="17443" y="3730284"/>
            <a:ext cx="9154779" cy="461665"/>
          </a:xfrm>
          <a:prstGeom prst="rect">
            <a:avLst/>
          </a:prstGeom>
          <a:noFill/>
        </p:spPr>
        <p:txBody>
          <a:bodyPr wrap="square" rtlCol="0">
            <a:spAutoFit/>
          </a:bodyPr>
          <a:lstStyle/>
          <a:p>
            <a:pPr algn="ctr"/>
            <a:r>
              <a:rPr lang="en-US" sz="2400" b="1" dirty="0" smtClean="0">
                <a:solidFill>
                  <a:schemeClr val="accent1"/>
                </a:solidFill>
                <a:latin typeface="Calibri"/>
                <a:cs typeface="Calibri"/>
              </a:rPr>
              <a:t>COST EFFECTIVE – LOW RISK – MATURE TECHNOLOGIES</a:t>
            </a:r>
            <a:endParaRPr lang="en-US" sz="2400" b="1" dirty="0">
              <a:solidFill>
                <a:schemeClr val="accent1"/>
              </a:solidFill>
              <a:latin typeface="Calibri"/>
              <a:cs typeface="Calibri"/>
            </a:endParaRPr>
          </a:p>
        </p:txBody>
      </p:sp>
      <p:pic>
        <p:nvPicPr>
          <p:cNvPr id="7" name="Picture 6" descr="0309158028.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9117" b="29999"/>
          <a:stretch/>
        </p:blipFill>
        <p:spPr>
          <a:xfrm>
            <a:off x="2508570" y="1729324"/>
            <a:ext cx="1915834" cy="1762743"/>
          </a:xfrm>
          <a:prstGeom prst="rect">
            <a:avLst/>
          </a:prstGeom>
          <a:ln>
            <a:solidFill>
              <a:srgbClr val="000000"/>
            </a:solidFill>
          </a:ln>
        </p:spPr>
      </p:pic>
      <p:pic>
        <p:nvPicPr>
          <p:cNvPr id="11" name="Picture 10" descr="planetearth1.jp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3564" b="398"/>
          <a:stretch/>
        </p:blipFill>
        <p:spPr>
          <a:xfrm>
            <a:off x="3628625" y="4375120"/>
            <a:ext cx="2202459" cy="1790964"/>
          </a:xfrm>
          <a:prstGeom prst="rect">
            <a:avLst/>
          </a:prstGeom>
        </p:spPr>
      </p:pic>
      <p:sp>
        <p:nvSpPr>
          <p:cNvPr id="15" name="TextBox 14"/>
          <p:cNvSpPr txBox="1"/>
          <p:nvPr/>
        </p:nvSpPr>
        <p:spPr>
          <a:xfrm>
            <a:off x="6216391" y="6174706"/>
            <a:ext cx="3011384" cy="615553"/>
          </a:xfrm>
          <a:prstGeom prst="rect">
            <a:avLst/>
          </a:prstGeom>
          <a:noFill/>
        </p:spPr>
        <p:txBody>
          <a:bodyPr wrap="square" rtlCol="0">
            <a:spAutoFit/>
          </a:bodyPr>
          <a:lstStyle/>
          <a:p>
            <a:pPr algn="ctr"/>
            <a:r>
              <a:rPr lang="en-US" sz="1700" dirty="0" smtClean="0">
                <a:latin typeface="Calibri"/>
                <a:cs typeface="Calibri"/>
              </a:rPr>
              <a:t>Complements and </a:t>
            </a:r>
          </a:p>
          <a:p>
            <a:pPr algn="ctr"/>
            <a:r>
              <a:rPr lang="en-US" sz="1700" dirty="0" smtClean="0">
                <a:latin typeface="Calibri"/>
                <a:cs typeface="Calibri"/>
              </a:rPr>
              <a:t>enhances JWST science</a:t>
            </a:r>
            <a:endParaRPr lang="en-US" sz="1700" dirty="0">
              <a:latin typeface="Calibri"/>
              <a:cs typeface="Calibri"/>
            </a:endParaRPr>
          </a:p>
        </p:txBody>
      </p:sp>
      <p:sp>
        <p:nvSpPr>
          <p:cNvPr id="16" name="TextBox 15"/>
          <p:cNvSpPr txBox="1"/>
          <p:nvPr/>
        </p:nvSpPr>
        <p:spPr>
          <a:xfrm>
            <a:off x="3489680" y="6166084"/>
            <a:ext cx="2549546" cy="615553"/>
          </a:xfrm>
          <a:prstGeom prst="rect">
            <a:avLst/>
          </a:prstGeom>
          <a:noFill/>
        </p:spPr>
        <p:txBody>
          <a:bodyPr wrap="none" rtlCol="0">
            <a:spAutoFit/>
          </a:bodyPr>
          <a:lstStyle/>
          <a:p>
            <a:pPr algn="ctr"/>
            <a:r>
              <a:rPr lang="en-US" sz="1700" dirty="0">
                <a:latin typeface="Calibri"/>
                <a:cs typeface="Calibri"/>
              </a:rPr>
              <a:t>F</a:t>
            </a:r>
            <a:r>
              <a:rPr lang="en-US" sz="1700" dirty="0" smtClean="0">
                <a:latin typeface="Calibri"/>
                <a:cs typeface="Calibri"/>
              </a:rPr>
              <a:t>oundation for discovering </a:t>
            </a:r>
          </a:p>
          <a:p>
            <a:pPr algn="ctr"/>
            <a:r>
              <a:rPr lang="en-US" sz="1700" dirty="0" smtClean="0">
                <a:latin typeface="Calibri"/>
                <a:cs typeface="Calibri"/>
              </a:rPr>
              <a:t>Earth-like planets</a:t>
            </a:r>
            <a:endParaRPr lang="en-US" sz="1700" dirty="0">
              <a:latin typeface="Calibri"/>
              <a:cs typeface="Calibri"/>
            </a:endParaRPr>
          </a:p>
        </p:txBody>
      </p:sp>
      <p:sp>
        <p:nvSpPr>
          <p:cNvPr id="17" name="TextBox 16"/>
          <p:cNvSpPr txBox="1"/>
          <p:nvPr/>
        </p:nvSpPr>
        <p:spPr>
          <a:xfrm>
            <a:off x="631083" y="93556"/>
            <a:ext cx="7880663" cy="646331"/>
          </a:xfrm>
          <a:prstGeom prst="rect">
            <a:avLst/>
          </a:prstGeom>
          <a:noFill/>
        </p:spPr>
        <p:txBody>
          <a:bodyPr wrap="square" rtlCol="0">
            <a:spAutoFit/>
          </a:bodyPr>
          <a:lstStyle/>
          <a:p>
            <a:r>
              <a:rPr lang="en-US" sz="3600" b="1" i="1" dirty="0" smtClean="0">
                <a:latin typeface="Calibri"/>
                <a:cs typeface="Calibri"/>
              </a:rPr>
              <a:t>AFTA Achieves Multiple NASA Goals</a:t>
            </a:r>
            <a:endParaRPr lang="en-US" sz="3600" b="1" i="1" dirty="0">
              <a:latin typeface="Calibri"/>
              <a:cs typeface="Calibri"/>
            </a:endParaRPr>
          </a:p>
        </p:txBody>
      </p:sp>
      <p:pic>
        <p:nvPicPr>
          <p:cNvPr id="19" name="Picture 18" descr="school-kids-classroom-raising-hands.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2615" y="4375120"/>
            <a:ext cx="2598347" cy="1754772"/>
          </a:xfrm>
          <a:prstGeom prst="rect">
            <a:avLst/>
          </a:prstGeom>
        </p:spPr>
      </p:pic>
      <p:sp>
        <p:nvSpPr>
          <p:cNvPr id="20" name="TextBox 19"/>
          <p:cNvSpPr txBox="1"/>
          <p:nvPr/>
        </p:nvSpPr>
        <p:spPr>
          <a:xfrm>
            <a:off x="51699" y="6147937"/>
            <a:ext cx="2924780" cy="615553"/>
          </a:xfrm>
          <a:prstGeom prst="rect">
            <a:avLst/>
          </a:prstGeom>
          <a:noFill/>
        </p:spPr>
        <p:txBody>
          <a:bodyPr wrap="none" rtlCol="0">
            <a:spAutoFit/>
          </a:bodyPr>
          <a:lstStyle/>
          <a:p>
            <a:pPr algn="ctr"/>
            <a:r>
              <a:rPr lang="en-US" sz="1700" dirty="0" smtClean="0">
                <a:latin typeface="Calibri"/>
                <a:cs typeface="Calibri"/>
              </a:rPr>
              <a:t>Brings Universe to STEM  </a:t>
            </a:r>
          </a:p>
          <a:p>
            <a:pPr algn="ctr"/>
            <a:r>
              <a:rPr lang="en-US" sz="1700" dirty="0" smtClean="0">
                <a:latin typeface="Calibri"/>
                <a:cs typeface="Calibri"/>
              </a:rPr>
              <a:t>Next generation citizen science</a:t>
            </a:r>
          </a:p>
        </p:txBody>
      </p:sp>
      <p:pic>
        <p:nvPicPr>
          <p:cNvPr id="3" name="Picture 2" descr="Nobel_medal.jp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80256" y="1724023"/>
            <a:ext cx="1740505" cy="1740505"/>
          </a:xfrm>
          <a:prstGeom prst="rect">
            <a:avLst/>
          </a:prstGeom>
        </p:spPr>
      </p:pic>
      <p:sp>
        <p:nvSpPr>
          <p:cNvPr id="23" name="TextBox 22"/>
          <p:cNvSpPr txBox="1"/>
          <p:nvPr/>
        </p:nvSpPr>
        <p:spPr>
          <a:xfrm>
            <a:off x="7180256" y="1041630"/>
            <a:ext cx="1689999" cy="615553"/>
          </a:xfrm>
          <a:prstGeom prst="rect">
            <a:avLst/>
          </a:prstGeom>
          <a:noFill/>
        </p:spPr>
        <p:txBody>
          <a:bodyPr wrap="square" rtlCol="0">
            <a:spAutoFit/>
          </a:bodyPr>
          <a:lstStyle/>
          <a:p>
            <a:pPr algn="ctr"/>
            <a:r>
              <a:rPr lang="en-US" sz="1700" dirty="0" smtClean="0">
                <a:latin typeface="Calibri"/>
                <a:cs typeface="Calibri"/>
              </a:rPr>
              <a:t>Nobel Prize </a:t>
            </a:r>
          </a:p>
          <a:p>
            <a:pPr algn="ctr"/>
            <a:r>
              <a:rPr lang="en-US" sz="1700" dirty="0" smtClean="0">
                <a:latin typeface="Calibri"/>
                <a:cs typeface="Calibri"/>
              </a:rPr>
              <a:t>science</a:t>
            </a:r>
            <a:endParaRPr lang="en-US" sz="1700" dirty="0">
              <a:latin typeface="Calibri"/>
              <a:cs typeface="Calibri"/>
            </a:endParaRPr>
          </a:p>
        </p:txBody>
      </p:sp>
      <p:pic>
        <p:nvPicPr>
          <p:cNvPr id="18" name="Picture 17" descr="Screen Shot 2013-03-19 at 10.50.13 PM.png"/>
          <p:cNvPicPr>
            <a:picLocks noChangeAspect="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30232"/>
          <a:stretch/>
        </p:blipFill>
        <p:spPr>
          <a:xfrm>
            <a:off x="94592" y="1708087"/>
            <a:ext cx="1958041" cy="1781957"/>
          </a:xfrm>
          <a:prstGeom prst="rect">
            <a:avLst/>
          </a:prstGeom>
        </p:spPr>
      </p:pic>
      <p:sp>
        <p:nvSpPr>
          <p:cNvPr id="29" name="TextBox 28"/>
          <p:cNvSpPr txBox="1"/>
          <p:nvPr/>
        </p:nvSpPr>
        <p:spPr>
          <a:xfrm>
            <a:off x="-307110" y="1041630"/>
            <a:ext cx="2898331" cy="615553"/>
          </a:xfrm>
          <a:prstGeom prst="rect">
            <a:avLst/>
          </a:prstGeom>
          <a:noFill/>
        </p:spPr>
        <p:txBody>
          <a:bodyPr wrap="square" rtlCol="0">
            <a:spAutoFit/>
          </a:bodyPr>
          <a:lstStyle/>
          <a:p>
            <a:pPr algn="ctr"/>
            <a:r>
              <a:rPr lang="en-US" sz="1700" dirty="0" smtClean="0">
                <a:latin typeface="Calibri"/>
                <a:cs typeface="Calibri"/>
              </a:rPr>
              <a:t>Hits 5/6 NASA </a:t>
            </a:r>
          </a:p>
          <a:p>
            <a:pPr algn="ctr"/>
            <a:r>
              <a:rPr lang="en-US" sz="1700" dirty="0" smtClean="0">
                <a:latin typeface="Calibri"/>
                <a:cs typeface="Calibri"/>
              </a:rPr>
              <a:t>Strategic Goals</a:t>
            </a:r>
            <a:endParaRPr lang="en-US" sz="1700" dirty="0">
              <a:latin typeface="Calibri"/>
              <a:cs typeface="Calibri"/>
            </a:endParaRPr>
          </a:p>
        </p:txBody>
      </p:sp>
      <p:pic>
        <p:nvPicPr>
          <p:cNvPr id="21" name="Picture 5" descr="JWST_WebSite_Main_LowRes.pdf"/>
          <p:cNvPicPr>
            <a:picLocks noChangeAspect="1"/>
          </p:cNvPicPr>
          <p:nvPr/>
        </p:nvPicPr>
        <p:blipFill rotWithShape="1">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304" t="10735" r="49306" b="61392"/>
          <a:stretch/>
        </p:blipFill>
        <p:spPr bwMode="auto">
          <a:xfrm>
            <a:off x="6603526" y="4389232"/>
            <a:ext cx="2259307" cy="1759250"/>
          </a:xfrm>
          <a:prstGeom prst="rect">
            <a:avLst/>
          </a:prstGeom>
          <a:noFill/>
          <a:ln w="12700">
            <a:solidFill>
              <a:schemeClr val="bg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2" name="Slide Number Placeholder 21"/>
          <p:cNvSpPr>
            <a:spLocks noGrp="1"/>
          </p:cNvSpPr>
          <p:nvPr>
            <p:ph type="sldNum" sz="quarter" idx="12"/>
          </p:nvPr>
        </p:nvSpPr>
        <p:spPr/>
        <p:txBody>
          <a:bodyPr/>
          <a:lstStyle/>
          <a:p>
            <a:fld id="{4636E928-EAC1-6145-BF75-3D5A899E7590}" type="slidenum">
              <a:rPr lang="en-US" smtClean="0">
                <a:latin typeface="Calibri"/>
                <a:cs typeface="Calibri"/>
              </a:rPr>
              <a:pPr/>
              <a:t>30</a:t>
            </a:fld>
            <a:endParaRPr lang="en-US">
              <a:latin typeface="Calibri"/>
              <a:cs typeface="Calibri"/>
            </a:endParaRPr>
          </a:p>
        </p:txBody>
      </p:sp>
      <p:pic>
        <p:nvPicPr>
          <p:cNvPr id="26" name="Picture 25" descr="0309158028.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9117" b="29999"/>
          <a:stretch/>
        </p:blipFill>
        <p:spPr>
          <a:xfrm>
            <a:off x="4922593" y="1725764"/>
            <a:ext cx="1915834" cy="1762743"/>
          </a:xfrm>
          <a:prstGeom prst="rect">
            <a:avLst/>
          </a:prstGeom>
          <a:ln>
            <a:solidFill>
              <a:srgbClr val="000000"/>
            </a:solidFill>
          </a:ln>
        </p:spPr>
      </p:pic>
      <p:sp>
        <p:nvSpPr>
          <p:cNvPr id="28" name="TextBox 27"/>
          <p:cNvSpPr txBox="1"/>
          <p:nvPr/>
        </p:nvSpPr>
        <p:spPr>
          <a:xfrm>
            <a:off x="4638257" y="1054253"/>
            <a:ext cx="2467342" cy="615553"/>
          </a:xfrm>
          <a:prstGeom prst="rect">
            <a:avLst/>
          </a:prstGeom>
          <a:noFill/>
        </p:spPr>
        <p:txBody>
          <a:bodyPr wrap="none" rtlCol="0">
            <a:spAutoFit/>
          </a:bodyPr>
          <a:lstStyle/>
          <a:p>
            <a:pPr algn="ctr"/>
            <a:r>
              <a:rPr lang="en-US" sz="1700" b="1" dirty="0" smtClean="0">
                <a:latin typeface="Calibri"/>
                <a:cs typeface="Calibri"/>
              </a:rPr>
              <a:t>#1 Medium Scale Priority</a:t>
            </a:r>
          </a:p>
          <a:p>
            <a:pPr algn="ctr"/>
            <a:r>
              <a:rPr lang="en-US" sz="1700" dirty="0" err="1" smtClean="0">
                <a:latin typeface="Calibri"/>
                <a:cs typeface="Calibri"/>
              </a:rPr>
              <a:t>Exoplanet</a:t>
            </a:r>
            <a:r>
              <a:rPr lang="en-US" sz="1700" dirty="0" smtClean="0">
                <a:latin typeface="Calibri"/>
                <a:cs typeface="Calibri"/>
              </a:rPr>
              <a:t> Imaging</a:t>
            </a:r>
            <a:endParaRPr lang="en-US" sz="1700" dirty="0">
              <a:latin typeface="Calibri"/>
              <a:cs typeface="Calibri"/>
            </a:endParaRPr>
          </a:p>
        </p:txBody>
      </p:sp>
      <p:sp>
        <p:nvSpPr>
          <p:cNvPr id="31" name="TextBox 30"/>
          <p:cNvSpPr txBox="1"/>
          <p:nvPr/>
        </p:nvSpPr>
        <p:spPr>
          <a:xfrm>
            <a:off x="2198906" y="1057813"/>
            <a:ext cx="2428870" cy="615553"/>
          </a:xfrm>
          <a:prstGeom prst="rect">
            <a:avLst/>
          </a:prstGeom>
          <a:noFill/>
        </p:spPr>
        <p:txBody>
          <a:bodyPr wrap="none" rtlCol="0">
            <a:spAutoFit/>
          </a:bodyPr>
          <a:lstStyle/>
          <a:p>
            <a:pPr algn="ctr"/>
            <a:r>
              <a:rPr lang="en-US" sz="1700" b="1" dirty="0" smtClean="0">
                <a:latin typeface="Calibri"/>
                <a:cs typeface="Calibri"/>
              </a:rPr>
              <a:t>#1 Large Mission Priority </a:t>
            </a:r>
          </a:p>
          <a:p>
            <a:pPr algn="ctr"/>
            <a:r>
              <a:rPr lang="en-US" sz="1700" dirty="0" smtClean="0">
                <a:latin typeface="Calibri"/>
                <a:cs typeface="Calibri"/>
              </a:rPr>
              <a:t> WFIRST science</a:t>
            </a:r>
            <a:endParaRPr lang="en-US" sz="1700" dirty="0">
              <a:latin typeface="Calibri"/>
              <a:cs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587635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79500"/>
            <a:ext cx="9144000" cy="841375"/>
          </a:xfrm>
          <a:solidFill>
            <a:srgbClr val="E6B9B8"/>
          </a:solidFill>
        </p:spPr>
        <p:txBody>
          <a:bodyPr rtlCol="0">
            <a:noAutofit/>
          </a:bodyPr>
          <a:lstStyle/>
          <a:p>
            <a:pPr marL="0" indent="0">
              <a:buNone/>
              <a:defRPr/>
            </a:pPr>
            <a:r>
              <a:rPr lang="en-US" sz="1600" b="1" i="1" dirty="0" smtClean="0">
                <a:ea typeface="+mn-ea"/>
                <a:cs typeface="+mn-cs"/>
              </a:rPr>
              <a:t>A 2.4m telescope offers sensitive sharp images at optical and near IR wavelengths across a wide field.</a:t>
            </a:r>
            <a:r>
              <a:rPr lang="en-US" sz="1600" dirty="0" smtClean="0">
                <a:latin typeface="Calibri" charset="0"/>
              </a:rPr>
              <a:t> </a:t>
            </a:r>
            <a:r>
              <a:rPr lang="en-US" sz="1600" b="1" i="1" dirty="0" smtClean="0">
                <a:latin typeface="Calibri" charset="0"/>
              </a:rPr>
              <a:t>With higher resolution and sensitivity in the near IR than planned for the early WFIRST designs, AFTA  will be an even more powerful and compelling mission. </a:t>
            </a:r>
            <a:endParaRPr lang="en-US" sz="1600" b="1" i="1" dirty="0" smtClean="0">
              <a:ea typeface="+mn-ea"/>
              <a:cs typeface="+mn-cs"/>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DACEA532-896F-2042-9E80-8310FE8DC3CE}" type="slidenum">
              <a:rPr lang="en-US"/>
              <a:pPr>
                <a:defRPr/>
              </a:pPr>
              <a:t>31</a:t>
            </a:fld>
            <a:endParaRPr lang="en-US"/>
          </a:p>
        </p:txBody>
      </p:sp>
      <p:sp>
        <p:nvSpPr>
          <p:cNvPr id="2" name="TextBox 1"/>
          <p:cNvSpPr txBox="1"/>
          <p:nvPr/>
        </p:nvSpPr>
        <p:spPr>
          <a:xfrm>
            <a:off x="211138" y="2105441"/>
            <a:ext cx="5938837" cy="2554545"/>
          </a:xfrm>
          <a:prstGeom prst="rect">
            <a:avLst/>
          </a:prstGeom>
          <a:solidFill>
            <a:schemeClr val="accent4">
              <a:lumMod val="20000"/>
              <a:lumOff val="80000"/>
            </a:schemeClr>
          </a:solidFill>
        </p:spPr>
        <p:txBody>
          <a:bodyPr>
            <a:prstTxWarp prst="textNoShape">
              <a:avLst/>
            </a:prstTxWarp>
            <a:spAutoFit/>
          </a:bodyPr>
          <a:lstStyle/>
          <a:p>
            <a:r>
              <a:rPr lang="en-US" sz="2000" dirty="0" smtClean="0">
                <a:latin typeface="Calibri" charset="0"/>
              </a:rPr>
              <a:t>AFTA offers both </a:t>
            </a:r>
            <a:r>
              <a:rPr lang="en-US" sz="2000" dirty="0">
                <a:latin typeface="Calibri" charset="0"/>
              </a:rPr>
              <a:t>a rich program of community observations and directed programs that address  fundamental astronomy questions:</a:t>
            </a:r>
          </a:p>
          <a:p>
            <a:pPr>
              <a:buFont typeface="Arial" charset="0"/>
              <a:buChar char="•"/>
            </a:pPr>
            <a:r>
              <a:rPr lang="en-US" sz="2000" dirty="0">
                <a:latin typeface="Calibri" charset="0"/>
              </a:rPr>
              <a:t>What is dark energy?</a:t>
            </a:r>
          </a:p>
          <a:p>
            <a:pPr>
              <a:buFont typeface="Arial" charset="0"/>
              <a:buChar char="•"/>
            </a:pPr>
            <a:r>
              <a:rPr lang="en-US" sz="2000" dirty="0">
                <a:latin typeface="Calibri" charset="0"/>
              </a:rPr>
              <a:t>Is our solar system special?</a:t>
            </a:r>
          </a:p>
          <a:p>
            <a:pPr>
              <a:buFont typeface="Arial" charset="0"/>
              <a:buChar char="•"/>
            </a:pPr>
            <a:r>
              <a:rPr lang="en-US" sz="2000" dirty="0">
                <a:latin typeface="Calibri" charset="0"/>
              </a:rPr>
              <a:t>Are the planets around nearby stars like those of our own solar system?</a:t>
            </a:r>
          </a:p>
          <a:p>
            <a:pPr>
              <a:buFont typeface="Arial" charset="0"/>
              <a:buChar char="•"/>
            </a:pPr>
            <a:r>
              <a:rPr lang="en-US" sz="2000" dirty="0">
                <a:latin typeface="Calibri" charset="0"/>
              </a:rPr>
              <a:t>How do galaxies form and evolve?</a:t>
            </a:r>
          </a:p>
        </p:txBody>
      </p:sp>
      <p:sp>
        <p:nvSpPr>
          <p:cNvPr id="5" name="TextBox 4"/>
          <p:cNvSpPr txBox="1"/>
          <p:nvPr/>
        </p:nvSpPr>
        <p:spPr>
          <a:xfrm>
            <a:off x="257175" y="5397500"/>
            <a:ext cx="8429625" cy="1323975"/>
          </a:xfrm>
          <a:prstGeom prst="rect">
            <a:avLst/>
          </a:prstGeom>
          <a:solidFill>
            <a:schemeClr val="accent5">
              <a:lumMod val="20000"/>
              <a:lumOff val="80000"/>
            </a:schemeClr>
          </a:solidFill>
        </p:spPr>
        <p:txBody>
          <a:bodyPr>
            <a:spAutoFit/>
          </a:bodyPr>
          <a:lstStyle/>
          <a:p>
            <a:pPr fontAlgn="auto">
              <a:spcBef>
                <a:spcPts val="0"/>
              </a:spcBef>
              <a:spcAft>
                <a:spcPts val="0"/>
              </a:spcAft>
              <a:defRPr/>
            </a:pPr>
            <a:r>
              <a:rPr lang="en-US" sz="1400" dirty="0">
                <a:latin typeface="+mn-lt"/>
                <a:ea typeface="+mn-ea"/>
                <a:cs typeface="+mn-cs"/>
              </a:rPr>
              <a:t> </a:t>
            </a:r>
            <a:r>
              <a:rPr lang="en-US" sz="2000" dirty="0">
                <a:latin typeface="+mn-lt"/>
                <a:ea typeface="+mn-ea"/>
                <a:cs typeface="+mn-cs"/>
              </a:rPr>
              <a:t>AFTA is low risk and low cost</a:t>
            </a:r>
          </a:p>
          <a:p>
            <a:pPr fontAlgn="auto">
              <a:spcBef>
                <a:spcPts val="0"/>
              </a:spcBef>
              <a:spcAft>
                <a:spcPts val="0"/>
              </a:spcAft>
              <a:defRPr/>
            </a:pPr>
            <a:r>
              <a:rPr lang="en-US" sz="2000" dirty="0">
                <a:latin typeface="+mn-lt"/>
                <a:ea typeface="+mn-ea"/>
                <a:cs typeface="+mn-cs"/>
              </a:rPr>
              <a:t> - Cost similar to DRM1 &amp; Astro2010 WFIRST</a:t>
            </a:r>
          </a:p>
          <a:p>
            <a:pPr fontAlgn="auto">
              <a:spcBef>
                <a:spcPts val="0"/>
              </a:spcBef>
              <a:spcAft>
                <a:spcPts val="0"/>
              </a:spcAft>
              <a:defRPr/>
            </a:pPr>
            <a:r>
              <a:rPr lang="en-US" sz="2000" dirty="0">
                <a:latin typeface="+mn-lt"/>
                <a:ea typeface="+mn-ea"/>
                <a:cs typeface="+mn-cs"/>
              </a:rPr>
              <a:t> - Existing telescope lowers risk</a:t>
            </a:r>
          </a:p>
          <a:p>
            <a:pPr fontAlgn="auto">
              <a:spcBef>
                <a:spcPts val="0"/>
              </a:spcBef>
              <a:spcAft>
                <a:spcPts val="0"/>
              </a:spcAft>
              <a:defRPr/>
            </a:pPr>
            <a:r>
              <a:rPr lang="en-US" sz="2000" dirty="0">
                <a:latin typeface="+mn-lt"/>
                <a:ea typeface="+mn-ea"/>
                <a:cs typeface="+mn-cs"/>
              </a:rPr>
              <a:t> - 2021 launch feasible if budget is available </a:t>
            </a:r>
          </a:p>
        </p:txBody>
      </p:sp>
      <p:sp>
        <p:nvSpPr>
          <p:cNvPr id="18438" name="TextBox 8"/>
          <p:cNvSpPr txBox="1">
            <a:spLocks noChangeArrowheads="1"/>
          </p:cNvSpPr>
          <p:nvPr/>
        </p:nvSpPr>
        <p:spPr bwMode="auto">
          <a:xfrm>
            <a:off x="657225" y="185738"/>
            <a:ext cx="7821613" cy="646112"/>
          </a:xfrm>
          <a:prstGeom prst="rect">
            <a:avLst/>
          </a:prstGeom>
          <a:noFill/>
          <a:ln w="9525">
            <a:noFill/>
            <a:miter lim="800000"/>
            <a:headEnd/>
            <a:tailEnd/>
          </a:ln>
        </p:spPr>
        <p:txBody>
          <a:bodyPr>
            <a:prstTxWarp prst="textNoShape">
              <a:avLst/>
            </a:prstTxWarp>
            <a:spAutoFit/>
          </a:bodyPr>
          <a:lstStyle/>
          <a:p>
            <a:r>
              <a:rPr lang="en-US" sz="3600" b="1" i="1">
                <a:latin typeface="Calibri" charset="0"/>
              </a:rPr>
              <a:t>AFTA will deliver extraordinary science</a:t>
            </a:r>
          </a:p>
        </p:txBody>
      </p:sp>
      <p:pic>
        <p:nvPicPr>
          <p:cNvPr id="18439" name="Picture 7" descr="Screen Shot 2013-04-06 at 10.14.50 PM.png"/>
          <p:cNvPicPr>
            <a:picLocks noChangeAspect="1"/>
          </p:cNvPicPr>
          <p:nvPr/>
        </p:nvPicPr>
        <p:blipFill>
          <a:blip r:embed="rId2"/>
          <a:srcRect l="27638" t="26605" r="31094" b="19122"/>
          <a:stretch>
            <a:fillRect/>
          </a:stretch>
        </p:blipFill>
        <p:spPr bwMode="auto">
          <a:xfrm>
            <a:off x="6149975" y="1920875"/>
            <a:ext cx="2819400" cy="3081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636E928-EAC1-6145-BF75-3D5A899E7590}" type="slidenum">
              <a:rPr lang="en-US" smtClean="0"/>
              <a:pPr/>
              <a:t>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81919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352863" y="2540000"/>
            <a:ext cx="4533688" cy="1446550"/>
          </a:xfrm>
          <a:prstGeom prst="rect">
            <a:avLst/>
          </a:prstGeom>
          <a:noFill/>
        </p:spPr>
        <p:txBody>
          <a:bodyPr wrap="none" rtlCol="0">
            <a:spAutoFit/>
          </a:bodyPr>
          <a:lstStyle/>
          <a:p>
            <a:pPr algn="ctr"/>
            <a:r>
              <a:rPr lang="en-US" sz="4400" dirty="0" smtClean="0"/>
              <a:t>Science Enabled</a:t>
            </a:r>
          </a:p>
          <a:p>
            <a:pPr algn="ctr"/>
            <a:r>
              <a:rPr lang="en-US" sz="4400" dirty="0" smtClean="0"/>
              <a:t>by AFTA Concept</a:t>
            </a:r>
            <a:endParaRPr lang="en-US" sz="4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AFTA Telescope Address Many of the Enduring Questions of Astrophysics</a:t>
            </a:r>
            <a:endParaRPr lang="en-US" dirty="0"/>
          </a:p>
        </p:txBody>
      </p:sp>
      <p:sp>
        <p:nvSpPr>
          <p:cNvPr id="4" name="Slide Number Placeholder 3"/>
          <p:cNvSpPr>
            <a:spLocks noGrp="1"/>
          </p:cNvSpPr>
          <p:nvPr>
            <p:ph type="sldNum" sz="quarter" idx="12"/>
          </p:nvPr>
        </p:nvSpPr>
        <p:spPr/>
        <p:txBody>
          <a:bodyPr/>
          <a:lstStyle/>
          <a:p>
            <a:fld id="{4636E928-EAC1-6145-BF75-3D5A899E7590}" type="slidenum">
              <a:rPr lang="en-US" smtClean="0"/>
              <a:pPr/>
              <a:t>34</a:t>
            </a:fld>
            <a:endParaRPr lang="en-US"/>
          </a:p>
        </p:txBody>
      </p:sp>
      <p:sp>
        <p:nvSpPr>
          <p:cNvPr id="5" name="TextBox 4"/>
          <p:cNvSpPr txBox="1"/>
          <p:nvPr/>
        </p:nvSpPr>
        <p:spPr>
          <a:xfrm>
            <a:off x="267385" y="2434925"/>
            <a:ext cx="2985796" cy="369332"/>
          </a:xfrm>
          <a:prstGeom prst="rect">
            <a:avLst/>
          </a:prstGeom>
          <a:solidFill>
            <a:schemeClr val="accent6"/>
          </a:solidFill>
        </p:spPr>
        <p:txBody>
          <a:bodyPr wrap="square" rtlCol="0">
            <a:spAutoFit/>
          </a:bodyPr>
          <a:lstStyle/>
          <a:p>
            <a:r>
              <a:rPr lang="en-US" b="1" dirty="0" smtClean="0"/>
              <a:t> 1. Frontiers of Knowledge</a:t>
            </a:r>
            <a:endParaRPr lang="en-US" b="1" dirty="0"/>
          </a:p>
        </p:txBody>
      </p:sp>
      <p:sp>
        <p:nvSpPr>
          <p:cNvPr id="7" name="Content Placeholder 2"/>
          <p:cNvSpPr>
            <a:spLocks noGrp="1"/>
          </p:cNvSpPr>
          <p:nvPr>
            <p:ph idx="1"/>
          </p:nvPr>
        </p:nvSpPr>
        <p:spPr>
          <a:xfrm>
            <a:off x="3562344" y="2380940"/>
            <a:ext cx="5124456" cy="846633"/>
          </a:xfrm>
          <a:solidFill>
            <a:srgbClr val="F79646"/>
          </a:solidFill>
        </p:spPr>
        <p:txBody>
          <a:bodyPr>
            <a:normAutofit/>
          </a:bodyPr>
          <a:lstStyle/>
          <a:p>
            <a:pPr marL="0" indent="0"/>
            <a:r>
              <a:rPr lang="en-US" sz="1400" i="1" dirty="0" smtClean="0"/>
              <a:t>Why is the universe accelerating?</a:t>
            </a:r>
          </a:p>
          <a:p>
            <a:pPr marL="0" indent="0"/>
            <a:r>
              <a:rPr lang="en-US" sz="1400" i="1" dirty="0" smtClean="0"/>
              <a:t>What is the dark matter?</a:t>
            </a:r>
          </a:p>
          <a:p>
            <a:pPr marL="0" indent="0"/>
            <a:r>
              <a:rPr lang="en-US" sz="1400" i="1" dirty="0" smtClean="0"/>
              <a:t>What </a:t>
            </a:r>
            <a:r>
              <a:rPr lang="en-US" sz="1400" i="1" dirty="0"/>
              <a:t>are the properties of neutrinos?</a:t>
            </a:r>
            <a:r>
              <a:rPr lang="en-US" sz="1400" dirty="0"/>
              <a:t> </a:t>
            </a:r>
          </a:p>
        </p:txBody>
      </p:sp>
      <p:sp>
        <p:nvSpPr>
          <p:cNvPr id="8" name="TextBox 7"/>
          <p:cNvSpPr txBox="1"/>
          <p:nvPr/>
        </p:nvSpPr>
        <p:spPr>
          <a:xfrm>
            <a:off x="267385" y="4701037"/>
            <a:ext cx="2985796" cy="369332"/>
          </a:xfrm>
          <a:prstGeom prst="rect">
            <a:avLst/>
          </a:prstGeom>
          <a:solidFill>
            <a:srgbClr val="D99694"/>
          </a:solidFill>
        </p:spPr>
        <p:txBody>
          <a:bodyPr wrap="square" rtlCol="0">
            <a:spAutoFit/>
          </a:bodyPr>
          <a:lstStyle/>
          <a:p>
            <a:r>
              <a:rPr lang="en-US" b="1" dirty="0" smtClean="0"/>
              <a:t>3. Understanding our Origins</a:t>
            </a:r>
            <a:endParaRPr lang="en-US" b="1" dirty="0"/>
          </a:p>
        </p:txBody>
      </p:sp>
      <p:sp>
        <p:nvSpPr>
          <p:cNvPr id="9" name="Content Placeholder 2"/>
          <p:cNvSpPr txBox="1">
            <a:spLocks/>
          </p:cNvSpPr>
          <p:nvPr/>
        </p:nvSpPr>
        <p:spPr>
          <a:xfrm>
            <a:off x="3562344" y="4185502"/>
            <a:ext cx="5124456" cy="1581866"/>
          </a:xfrm>
          <a:prstGeom prst="rect">
            <a:avLst/>
          </a:prstGeom>
          <a:solidFill>
            <a:srgbClr val="D99694"/>
          </a:solidFill>
        </p:spPr>
        <p:txBody>
          <a:bodyPr vert="horz" lIns="91440" tIns="45720" rIns="91440" bIns="45720" rtlCol="0">
            <a:noAutofit/>
          </a:bodyPr>
          <a:lstStyle/>
          <a:p>
            <a:pPr>
              <a:buFont typeface="Arial"/>
              <a:buChar char="•"/>
            </a:pPr>
            <a:r>
              <a:rPr lang="en-US" sz="1400" i="1" dirty="0" smtClean="0"/>
              <a:t>How did the universe begin?</a:t>
            </a:r>
            <a:r>
              <a:rPr lang="en-US" sz="1400" dirty="0" smtClean="0"/>
              <a:t> </a:t>
            </a:r>
          </a:p>
          <a:p>
            <a:pPr>
              <a:buFont typeface="Arial"/>
              <a:buChar char="•"/>
            </a:pPr>
            <a:r>
              <a:rPr lang="en-US" sz="1400" i="1" dirty="0" smtClean="0"/>
              <a:t>What were the first objects to light up the universe, and when did they</a:t>
            </a:r>
            <a:r>
              <a:rPr lang="en-US" sz="1400" dirty="0" smtClean="0"/>
              <a:t> </a:t>
            </a:r>
            <a:r>
              <a:rPr lang="en-US" sz="1400" i="1" dirty="0" smtClean="0"/>
              <a:t>do it?</a:t>
            </a:r>
            <a:r>
              <a:rPr lang="en-US" sz="1400" dirty="0" smtClean="0"/>
              <a:t> </a:t>
            </a:r>
          </a:p>
          <a:p>
            <a:pPr>
              <a:buFont typeface="Arial"/>
              <a:buChar char="•"/>
            </a:pPr>
            <a:r>
              <a:rPr lang="en-US" sz="1400" i="1" dirty="0" smtClean="0"/>
              <a:t>How do cosmic structures form and evolve?</a:t>
            </a:r>
            <a:r>
              <a:rPr lang="en-US" sz="1400" dirty="0" smtClean="0"/>
              <a:t> </a:t>
            </a:r>
          </a:p>
          <a:p>
            <a:pPr>
              <a:buFont typeface="Arial"/>
              <a:buChar char="•"/>
            </a:pPr>
            <a:r>
              <a:rPr lang="en-US" sz="1400" i="1" dirty="0" smtClean="0"/>
              <a:t>What are the connections between dark and luminous matter?</a:t>
            </a:r>
            <a:r>
              <a:rPr lang="en-US" sz="1400" dirty="0" smtClean="0"/>
              <a:t> </a:t>
            </a:r>
          </a:p>
          <a:p>
            <a:pPr>
              <a:buFont typeface="Arial"/>
              <a:buChar char="•"/>
            </a:pPr>
            <a:r>
              <a:rPr lang="en-US" sz="1400" i="1" dirty="0" smtClean="0"/>
              <a:t>What is the fossil record of galaxy assembly from the first stars to the</a:t>
            </a:r>
            <a:r>
              <a:rPr lang="en-US" sz="1400" dirty="0" smtClean="0"/>
              <a:t> </a:t>
            </a:r>
            <a:r>
              <a:rPr lang="en-US" sz="1400" i="1" dirty="0" smtClean="0"/>
              <a:t>present?</a:t>
            </a:r>
            <a:r>
              <a:rPr lang="en-US" sz="1400" dirty="0" smtClean="0"/>
              <a:t> </a:t>
            </a:r>
            <a:endParaRPr lang="en-US" sz="1400" dirty="0"/>
          </a:p>
        </p:txBody>
      </p:sp>
      <p:sp>
        <p:nvSpPr>
          <p:cNvPr id="10" name="TextBox 9"/>
          <p:cNvSpPr txBox="1"/>
          <p:nvPr/>
        </p:nvSpPr>
        <p:spPr>
          <a:xfrm>
            <a:off x="3562344" y="5767368"/>
            <a:ext cx="5124456" cy="954107"/>
          </a:xfrm>
          <a:prstGeom prst="rect">
            <a:avLst/>
          </a:prstGeom>
          <a:solidFill>
            <a:schemeClr val="tx2">
              <a:lumMod val="60000"/>
              <a:lumOff val="40000"/>
            </a:schemeClr>
          </a:solidFill>
        </p:spPr>
        <p:txBody>
          <a:bodyPr wrap="square" rtlCol="0">
            <a:spAutoFit/>
          </a:bodyPr>
          <a:lstStyle/>
          <a:p>
            <a:pPr>
              <a:buFont typeface="Arial"/>
              <a:buChar char="•"/>
            </a:pPr>
            <a:r>
              <a:rPr lang="en-US" sz="1400" i="1" dirty="0" smtClean="0">
                <a:latin typeface="Calibri"/>
                <a:cs typeface="Calibri"/>
              </a:rPr>
              <a:t>What controls the mass-energy-chemical cycles within galaxies? </a:t>
            </a:r>
          </a:p>
          <a:p>
            <a:pPr>
              <a:buFont typeface="Arial"/>
              <a:buChar char="•"/>
            </a:pPr>
            <a:r>
              <a:rPr lang="en-US" sz="1400" i="1" dirty="0" smtClean="0">
                <a:latin typeface="Calibri"/>
                <a:cs typeface="Calibri"/>
              </a:rPr>
              <a:t>How do the lives of massive stars end?</a:t>
            </a:r>
          </a:p>
          <a:p>
            <a:pPr>
              <a:buFont typeface="Arial"/>
              <a:buChar char="•"/>
            </a:pPr>
            <a:r>
              <a:rPr lang="en-US" sz="1400" i="1" dirty="0" smtClean="0">
                <a:latin typeface="Calibri"/>
                <a:cs typeface="Calibri"/>
              </a:rPr>
              <a:t>What are the progenitors of Type </a:t>
            </a:r>
            <a:r>
              <a:rPr lang="en-US" sz="1400" i="1" dirty="0" err="1" smtClean="0">
                <a:latin typeface="Calibri"/>
                <a:cs typeface="Calibri"/>
              </a:rPr>
              <a:t>Ia</a:t>
            </a:r>
            <a:r>
              <a:rPr lang="en-US" sz="1400" i="1" dirty="0" smtClean="0">
                <a:latin typeface="Calibri"/>
                <a:cs typeface="Calibri"/>
              </a:rPr>
              <a:t> supernovae and how do they explode?  </a:t>
            </a:r>
            <a:endParaRPr lang="en-US" sz="1400" i="1" dirty="0" smtClean="0">
              <a:latin typeface="Helvetica Light"/>
              <a:cs typeface="Helvetica Light"/>
            </a:endParaRPr>
          </a:p>
        </p:txBody>
      </p:sp>
      <p:sp>
        <p:nvSpPr>
          <p:cNvPr id="11" name="TextBox 10"/>
          <p:cNvSpPr txBox="1"/>
          <p:nvPr/>
        </p:nvSpPr>
        <p:spPr>
          <a:xfrm>
            <a:off x="267385" y="6033184"/>
            <a:ext cx="2985796" cy="646331"/>
          </a:xfrm>
          <a:prstGeom prst="rect">
            <a:avLst/>
          </a:prstGeom>
          <a:solidFill>
            <a:srgbClr val="558ED5"/>
          </a:solidFill>
        </p:spPr>
        <p:txBody>
          <a:bodyPr wrap="square" rtlCol="0">
            <a:spAutoFit/>
          </a:bodyPr>
          <a:lstStyle/>
          <a:p>
            <a:r>
              <a:rPr lang="en-US" b="1" dirty="0" smtClean="0"/>
              <a:t>4. Cosmic Order: Stars + Galaxies</a:t>
            </a:r>
            <a:endParaRPr lang="en-US" b="1" dirty="0"/>
          </a:p>
        </p:txBody>
      </p:sp>
      <p:sp>
        <p:nvSpPr>
          <p:cNvPr id="12" name="TextBox 11"/>
          <p:cNvSpPr txBox="1"/>
          <p:nvPr/>
        </p:nvSpPr>
        <p:spPr>
          <a:xfrm>
            <a:off x="4367284" y="1753676"/>
            <a:ext cx="3865937" cy="369332"/>
          </a:xfrm>
          <a:prstGeom prst="rect">
            <a:avLst/>
          </a:prstGeom>
          <a:noFill/>
        </p:spPr>
        <p:txBody>
          <a:bodyPr wrap="square" rtlCol="0">
            <a:spAutoFit/>
          </a:bodyPr>
          <a:lstStyle/>
          <a:p>
            <a:r>
              <a:rPr lang="en-US" b="1" i="1" dirty="0" smtClean="0">
                <a:solidFill>
                  <a:srgbClr val="FF0000"/>
                </a:solidFill>
              </a:rPr>
              <a:t>New Worlds New Horizons Questions</a:t>
            </a:r>
            <a:endParaRPr lang="en-US" b="1" i="1" dirty="0">
              <a:solidFill>
                <a:srgbClr val="FF0000"/>
              </a:solidFill>
            </a:endParaRPr>
          </a:p>
        </p:txBody>
      </p:sp>
      <p:sp>
        <p:nvSpPr>
          <p:cNvPr id="13" name="TextBox 12"/>
          <p:cNvSpPr txBox="1"/>
          <p:nvPr/>
        </p:nvSpPr>
        <p:spPr>
          <a:xfrm>
            <a:off x="3562344" y="3231395"/>
            <a:ext cx="5124456" cy="954107"/>
          </a:xfrm>
          <a:prstGeom prst="rect">
            <a:avLst/>
          </a:prstGeom>
          <a:solidFill>
            <a:schemeClr val="accent4">
              <a:lumMod val="60000"/>
              <a:lumOff val="40000"/>
            </a:schemeClr>
          </a:solidFill>
        </p:spPr>
        <p:txBody>
          <a:bodyPr wrap="square" rtlCol="0">
            <a:spAutoFit/>
          </a:bodyPr>
          <a:lstStyle/>
          <a:p>
            <a:pPr>
              <a:buFont typeface="Arial"/>
              <a:buChar char="•"/>
            </a:pPr>
            <a:r>
              <a:rPr lang="en-US" sz="1400" i="1" dirty="0" smtClean="0">
                <a:cs typeface="Calibri"/>
              </a:rPr>
              <a:t>How diverse are planetary systems? </a:t>
            </a:r>
          </a:p>
          <a:p>
            <a:pPr>
              <a:buFont typeface="Arial"/>
              <a:buChar char="•"/>
            </a:pPr>
            <a:r>
              <a:rPr lang="en-US" sz="1400" i="1" dirty="0" smtClean="0">
                <a:cs typeface="Calibri"/>
              </a:rPr>
              <a:t>Do habitable worlds exist around other stars, and can we identify the telltale signs of life on an </a:t>
            </a:r>
            <a:r>
              <a:rPr lang="en-US" sz="1400" i="1" dirty="0" err="1" smtClean="0">
                <a:cs typeface="Calibri"/>
              </a:rPr>
              <a:t>exoplanet</a:t>
            </a:r>
            <a:r>
              <a:rPr lang="en-US" sz="1400" i="1" dirty="0" smtClean="0">
                <a:cs typeface="Calibri"/>
              </a:rPr>
              <a:t>? </a:t>
            </a:r>
          </a:p>
          <a:p>
            <a:pPr>
              <a:buFont typeface="Arial"/>
              <a:buChar char="•"/>
            </a:pPr>
            <a:r>
              <a:rPr lang="en-US" sz="1400" i="1" dirty="0" smtClean="0">
                <a:cs typeface="Calibri"/>
              </a:rPr>
              <a:t>How do </a:t>
            </a:r>
            <a:r>
              <a:rPr lang="en-US" sz="1400" i="1" dirty="0" err="1" smtClean="0">
                <a:cs typeface="Calibri"/>
              </a:rPr>
              <a:t>circumstellar</a:t>
            </a:r>
            <a:r>
              <a:rPr lang="en-US" sz="1400" i="1" dirty="0" smtClean="0">
                <a:cs typeface="Calibri"/>
              </a:rPr>
              <a:t> disks evolve and form planetary systems?</a:t>
            </a:r>
          </a:p>
        </p:txBody>
      </p:sp>
      <p:sp>
        <p:nvSpPr>
          <p:cNvPr id="14" name="TextBox 13"/>
          <p:cNvSpPr txBox="1"/>
          <p:nvPr/>
        </p:nvSpPr>
        <p:spPr>
          <a:xfrm>
            <a:off x="267385" y="3431089"/>
            <a:ext cx="2985796" cy="369332"/>
          </a:xfrm>
          <a:prstGeom prst="rect">
            <a:avLst/>
          </a:prstGeom>
          <a:solidFill>
            <a:srgbClr val="B3A2C7"/>
          </a:solidFill>
        </p:spPr>
        <p:txBody>
          <a:bodyPr wrap="square" rtlCol="0">
            <a:spAutoFit/>
          </a:bodyPr>
          <a:lstStyle/>
          <a:p>
            <a:r>
              <a:rPr lang="en-US" b="1" dirty="0" smtClean="0"/>
              <a:t>2. Cosmic Order: </a:t>
            </a:r>
            <a:r>
              <a:rPr lang="en-US" b="1" dirty="0" err="1" smtClean="0"/>
              <a:t>Exoplanets</a:t>
            </a:r>
            <a:endParaRPr lang="en-US"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AFTA is a more capable dark energy mission than previous DRMs</a:t>
            </a:r>
            <a:endParaRPr lang="en-US" dirty="0"/>
          </a:p>
        </p:txBody>
      </p:sp>
      <p:sp>
        <p:nvSpPr>
          <p:cNvPr id="4" name="Slide Number Placeholder 3"/>
          <p:cNvSpPr>
            <a:spLocks noGrp="1"/>
          </p:cNvSpPr>
          <p:nvPr>
            <p:ph type="sldNum" sz="quarter" idx="12"/>
          </p:nvPr>
        </p:nvSpPr>
        <p:spPr/>
        <p:txBody>
          <a:bodyPr/>
          <a:lstStyle/>
          <a:p>
            <a:fld id="{4636E928-EAC1-6145-BF75-3D5A899E7590}" type="slidenum">
              <a:rPr lang="en-US" smtClean="0"/>
              <a:pPr/>
              <a:t>35</a:t>
            </a:fld>
            <a:endParaRPr lang="en-US"/>
          </a:p>
        </p:txBody>
      </p:sp>
      <p:sp>
        <p:nvSpPr>
          <p:cNvPr id="7" name="TextBox 6"/>
          <p:cNvSpPr txBox="1"/>
          <p:nvPr/>
        </p:nvSpPr>
        <p:spPr>
          <a:xfrm>
            <a:off x="457200" y="4713177"/>
            <a:ext cx="5278735" cy="1477328"/>
          </a:xfrm>
          <a:prstGeom prst="rect">
            <a:avLst/>
          </a:prstGeom>
          <a:solidFill>
            <a:schemeClr val="accent4">
              <a:lumMod val="60000"/>
              <a:lumOff val="40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a:solidFill>
                <a:srgbClr val="800000"/>
              </a:solidFill>
            </a:endParaRPr>
          </a:p>
        </p:txBody>
      </p:sp>
      <p:sp>
        <p:nvSpPr>
          <p:cNvPr id="9" name="TextBox 8"/>
          <p:cNvSpPr txBox="1"/>
          <p:nvPr/>
        </p:nvSpPr>
        <p:spPr>
          <a:xfrm>
            <a:off x="457199" y="3235849"/>
            <a:ext cx="5278735" cy="1477328"/>
          </a:xfrm>
          <a:prstGeom prst="rect">
            <a:avLst/>
          </a:prstGeom>
          <a:solidFill>
            <a:schemeClr val="accent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a:solidFill>
                <a:srgbClr val="800000"/>
              </a:solidFill>
            </a:endParaRPr>
          </a:p>
        </p:txBody>
      </p:sp>
      <p:sp>
        <p:nvSpPr>
          <p:cNvPr id="10" name="TextBox 9"/>
          <p:cNvSpPr txBox="1"/>
          <p:nvPr/>
        </p:nvSpPr>
        <p:spPr>
          <a:xfrm>
            <a:off x="457199" y="1758521"/>
            <a:ext cx="5278734" cy="1477328"/>
          </a:xfrm>
          <a:prstGeom prst="rect">
            <a:avLst/>
          </a:prstGeom>
          <a:solidFill>
            <a:schemeClr val="accent6"/>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a:solidFill>
                <a:srgbClr val="800000"/>
              </a:solidFill>
            </a:endParaRPr>
          </a:p>
        </p:txBody>
      </p:sp>
      <p:sp>
        <p:nvSpPr>
          <p:cNvPr id="12" name="Content Placeholder 2"/>
          <p:cNvSpPr txBox="1">
            <a:spLocks/>
          </p:cNvSpPr>
          <p:nvPr/>
        </p:nvSpPr>
        <p:spPr>
          <a:xfrm>
            <a:off x="457200" y="1758521"/>
            <a:ext cx="5278735" cy="4525963"/>
          </a:xfrm>
          <a:prstGeom prst="rect">
            <a:avLst/>
          </a:prstGeom>
        </p:spPr>
        <p:txBody>
          <a:bodyPr vert="horz" lIns="91440" tIns="45720" rIns="91440" bIns="45720" rtlCol="0">
            <a:normAutofit fontScale="5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rPr>
              <a:t>Larger telescope + integral field channel enable high S/N </a:t>
            </a:r>
            <a:r>
              <a:rPr kumimoji="0" lang="en-US" sz="3600" i="0" u="none" strike="noStrike" kern="1200" cap="none" spc="0" normalizeH="0" baseline="0" noProof="0" dirty="0" err="1" smtClean="0">
                <a:ln>
                  <a:solidFill>
                    <a:schemeClr val="tx1"/>
                  </a:solidFill>
                </a:ln>
                <a:solidFill>
                  <a:schemeClr val="tx1"/>
                </a:solidFill>
                <a:effectLst/>
                <a:uLnTx/>
                <a:uFillTx/>
                <a:latin typeface="+mn-lt"/>
                <a:ea typeface="+mn-ea"/>
                <a:cs typeface="+mn-cs"/>
              </a:rPr>
              <a:t>spectrophotometry</a:t>
            </a:r>
            <a:endPar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i="0" u="none" strike="noStrike" kern="1200" cap="none" spc="0" normalizeH="0" baseline="0" noProof="0" dirty="0" smtClean="0">
                <a:ln>
                  <a:solidFill>
                    <a:schemeClr val="tx1"/>
                  </a:solidFill>
                </a:ln>
                <a:solidFill>
                  <a:schemeClr val="tx1"/>
                </a:solidFill>
                <a:effectLst/>
                <a:uLnTx/>
                <a:uFillTx/>
                <a:latin typeface="+mn-lt"/>
                <a:ea typeface="+mn-ea"/>
                <a:cs typeface="+mn-cs"/>
              </a:rPr>
              <a:t> </a:t>
            </a: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More supernovae out to higher </a:t>
            </a:r>
            <a:r>
              <a:rPr kumimoji="0" lang="en-US" sz="2900" i="0" u="none" strike="noStrike" kern="1200" cap="none" spc="0" normalizeH="0" baseline="0" noProof="0" dirty="0" err="1" smtClean="0">
                <a:ln>
                  <a:solidFill>
                    <a:schemeClr val="tx1"/>
                  </a:solidFill>
                </a:ln>
                <a:solidFill>
                  <a:schemeClr val="tx1"/>
                </a:solidFill>
                <a:effectLst/>
                <a:uLnTx/>
                <a:uFillTx/>
                <a:latin typeface="+mn-lt"/>
                <a:ea typeface="+mn-ea"/>
                <a:cs typeface="+mn-cs"/>
              </a:rPr>
              <a:t>redshift</a:t>
            </a:r>
            <a:endPar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 Systematic errors addressed: eliminate K-correction, improved calibration, measure SN spectral diagnostics.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rPr>
              <a:t>Deeper  weak </a:t>
            </a:r>
            <a:r>
              <a:rPr kumimoji="0" lang="en-US" sz="3600" i="0" u="none" strike="noStrike" kern="1200" cap="none" spc="0" normalizeH="0" baseline="0" noProof="0" dirty="0" err="1" smtClean="0">
                <a:ln>
                  <a:solidFill>
                    <a:schemeClr val="tx1"/>
                  </a:solidFill>
                </a:ln>
                <a:solidFill>
                  <a:schemeClr val="tx1"/>
                </a:solidFill>
                <a:effectLst/>
                <a:uLnTx/>
                <a:uFillTx/>
                <a:latin typeface="+mn-lt"/>
                <a:ea typeface="+mn-ea"/>
                <a:cs typeface="+mn-cs"/>
              </a:rPr>
              <a:t>lensing</a:t>
            </a:r>
            <a:r>
              <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rPr>
              <a:t> survey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3x fainter, 1.9x smaller PSF, 2x </a:t>
            </a:r>
            <a:r>
              <a:rPr kumimoji="0" lang="en-US" sz="2900" i="0" u="none" strike="noStrike" kern="1200" cap="none" spc="0" normalizeH="0" baseline="0" noProof="0" dirty="0" err="1" smtClean="0">
                <a:ln>
                  <a:solidFill>
                    <a:schemeClr val="tx1"/>
                  </a:solidFill>
                </a:ln>
                <a:solidFill>
                  <a:schemeClr val="tx1"/>
                </a:solidFill>
                <a:effectLst/>
                <a:uLnTx/>
                <a:uFillTx/>
                <a:latin typeface="+mn-lt"/>
                <a:ea typeface="+mn-ea"/>
                <a:cs typeface="+mn-cs"/>
              </a:rPr>
              <a:t>n</a:t>
            </a:r>
            <a:r>
              <a:rPr kumimoji="0" lang="en-US" sz="2900" i="0" u="none" strike="noStrike" kern="1200" cap="none" spc="0" normalizeH="0" baseline="-25000" noProof="0" dirty="0" err="1" smtClean="0">
                <a:ln>
                  <a:solidFill>
                    <a:schemeClr val="tx1"/>
                  </a:solidFill>
                </a:ln>
                <a:solidFill>
                  <a:schemeClr val="tx1"/>
                </a:solidFill>
                <a:effectLst/>
                <a:uLnTx/>
                <a:uFillTx/>
                <a:latin typeface="+mn-lt"/>
                <a:ea typeface="+mn-ea"/>
                <a:cs typeface="+mn-cs"/>
              </a:rPr>
              <a:t>eff</a:t>
            </a: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more accurate </a:t>
            </a:r>
            <a:r>
              <a:rPr kumimoji="0" lang="en-US" sz="2900" i="0" u="none" strike="noStrike" kern="1200" cap="none" spc="0" normalizeH="0" baseline="0" noProof="0" dirty="0" err="1" smtClean="0">
                <a:ln>
                  <a:solidFill>
                    <a:schemeClr val="tx1"/>
                  </a:solidFill>
                </a:ln>
                <a:solidFill>
                  <a:schemeClr val="tx1"/>
                </a:solidFill>
                <a:effectLst/>
                <a:uLnTx/>
                <a:uFillTx/>
                <a:latin typeface="+mn-lt"/>
                <a:ea typeface="+mn-ea"/>
                <a:cs typeface="+mn-cs"/>
              </a:rPr>
              <a:t>lensing</a:t>
            </a: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 maps to higher </a:t>
            </a:r>
            <a:r>
              <a:rPr kumimoji="0" lang="en-US" sz="2900" i="0" u="none" strike="noStrike" kern="1200" cap="none" spc="0" normalizeH="0" baseline="0" noProof="0" dirty="0" err="1" smtClean="0">
                <a:ln>
                  <a:solidFill>
                    <a:schemeClr val="tx1"/>
                  </a:solidFill>
                </a:ln>
                <a:solidFill>
                  <a:schemeClr val="tx1"/>
                </a:solidFill>
                <a:effectLst/>
                <a:uLnTx/>
                <a:uFillTx/>
                <a:latin typeface="+mn-lt"/>
                <a:ea typeface="+mn-ea"/>
                <a:cs typeface="+mn-cs"/>
              </a:rPr>
              <a:t>redshift</a:t>
            </a:r>
            <a:endPar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Better sampling for higher-order WL statistics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i="0" u="none" strike="noStrike" kern="1200" cap="none" spc="0" normalizeH="0" baseline="0" noProof="0" dirty="0" err="1" smtClean="0">
                <a:ln>
                  <a:solidFill>
                    <a:schemeClr val="tx1"/>
                  </a:solidFill>
                </a:ln>
                <a:solidFill>
                  <a:schemeClr val="tx1"/>
                </a:solidFill>
                <a:effectLst/>
                <a:uLnTx/>
                <a:uFillTx/>
                <a:latin typeface="+mn-lt"/>
                <a:ea typeface="+mn-ea"/>
                <a:cs typeface="+mn-cs"/>
              </a:rPr>
              <a:t>Lensing</a:t>
            </a: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 masses for 40,000 M ≥ 10</a:t>
            </a:r>
            <a:r>
              <a:rPr kumimoji="0" lang="en-US" sz="2900" i="0" u="none" strike="noStrike" kern="1200" cap="none" spc="0" normalizeH="0" baseline="30000" noProof="0" dirty="0" smtClean="0">
                <a:ln>
                  <a:solidFill>
                    <a:schemeClr val="tx1"/>
                  </a:solidFill>
                </a:ln>
                <a:solidFill>
                  <a:schemeClr val="tx1"/>
                </a:solidFill>
                <a:effectLst/>
                <a:uLnTx/>
                <a:uFillTx/>
                <a:latin typeface="+mn-lt"/>
                <a:ea typeface="+mn-ea"/>
                <a:cs typeface="+mn-cs"/>
              </a:rPr>
              <a:t>14</a:t>
            </a: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M</a:t>
            </a:r>
            <a:r>
              <a:rPr kumimoji="0" lang="en-US" sz="2900" i="0" u="none" strike="noStrike" kern="1200" cap="none" spc="0" normalizeH="0" baseline="-25000" noProof="0" dirty="0" smtClean="0">
                <a:ln>
                  <a:solidFill>
                    <a:schemeClr val="tx1"/>
                  </a:solidFill>
                </a:ln>
                <a:solidFill>
                  <a:schemeClr val="tx1"/>
                </a:solidFill>
                <a:effectLst/>
                <a:uLnTx/>
                <a:uFillTx/>
                <a:latin typeface="+mn-lt"/>
                <a:ea typeface="+mn-ea"/>
                <a:cs typeface="+mn-cs"/>
              </a:rPr>
              <a:t>sun</a:t>
            </a: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 clusters in the 2000 deg</a:t>
            </a:r>
            <a:r>
              <a:rPr kumimoji="0" lang="en-US" sz="2900" i="0" u="none" strike="noStrike" kern="1200" cap="none" spc="0" normalizeH="0" baseline="30000" noProof="0" dirty="0" smtClean="0">
                <a:ln>
                  <a:solidFill>
                    <a:schemeClr val="tx1"/>
                  </a:solidFill>
                </a:ln>
                <a:solidFill>
                  <a:schemeClr val="tx1"/>
                </a:solidFill>
                <a:effectLst/>
                <a:uLnTx/>
                <a:uFillTx/>
                <a:latin typeface="+mn-lt"/>
                <a:ea typeface="+mn-ea"/>
                <a:cs typeface="+mn-cs"/>
              </a:rPr>
              <a:t>2</a:t>
            </a:r>
            <a:r>
              <a:rPr kumimoji="0" lang="en-US" sz="2900" i="0" u="none" strike="noStrike" kern="1200" cap="none" spc="0" normalizeH="0" baseline="0" noProof="0" dirty="0" smtClean="0">
                <a:ln>
                  <a:solidFill>
                    <a:schemeClr val="tx1"/>
                  </a:solidFill>
                </a:ln>
                <a:solidFill>
                  <a:schemeClr val="tx1"/>
                </a:solidFill>
                <a:effectLst/>
                <a:uLnTx/>
                <a:uFillTx/>
                <a:latin typeface="+mn-lt"/>
                <a:ea typeface="+mn-ea"/>
                <a:cs typeface="+mn-cs"/>
              </a:rPr>
              <a:t> area of the high-latitude survey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rPr>
              <a:t>Much deeper galaxy </a:t>
            </a:r>
            <a:r>
              <a:rPr kumimoji="0" lang="en-US" sz="3600" i="0" u="none" strike="noStrike" kern="1200" cap="none" spc="0" normalizeH="0" baseline="0" noProof="0" dirty="0" err="1" smtClean="0">
                <a:ln>
                  <a:solidFill>
                    <a:schemeClr val="tx1"/>
                  </a:solidFill>
                </a:ln>
                <a:solidFill>
                  <a:schemeClr val="tx1"/>
                </a:solidFill>
                <a:effectLst/>
                <a:uLnTx/>
                <a:uFillTx/>
                <a:latin typeface="+mn-lt"/>
                <a:ea typeface="+mn-ea"/>
                <a:cs typeface="+mn-cs"/>
              </a:rPr>
              <a:t>redshift</a:t>
            </a:r>
            <a:r>
              <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rPr>
              <a:t> survey at 1 &lt; </a:t>
            </a:r>
            <a:r>
              <a:rPr kumimoji="0" lang="en-US" sz="3600" i="0" u="none" strike="noStrike" kern="1200" cap="none" spc="0" normalizeH="0" baseline="0" noProof="0" dirty="0" err="1" smtClean="0">
                <a:ln>
                  <a:solidFill>
                    <a:schemeClr val="tx1"/>
                  </a:solidFill>
                </a:ln>
                <a:solidFill>
                  <a:schemeClr val="tx1"/>
                </a:solidFill>
                <a:effectLst/>
                <a:uLnTx/>
                <a:uFillTx/>
                <a:latin typeface="+mn-lt"/>
                <a:ea typeface="+mn-ea"/>
                <a:cs typeface="+mn-cs"/>
              </a:rPr>
              <a:t>z</a:t>
            </a:r>
            <a:r>
              <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rPr>
              <a:t>&lt; 2, [OIII] extends </a:t>
            </a:r>
            <a:r>
              <a:rPr kumimoji="0" lang="en-US" sz="3600" i="0" u="none" strike="noStrike" kern="1200" cap="none" spc="0" normalizeH="0" baseline="0" noProof="0" dirty="0" err="1" smtClean="0">
                <a:ln>
                  <a:solidFill>
                    <a:schemeClr val="tx1"/>
                  </a:solidFill>
                </a:ln>
                <a:solidFill>
                  <a:schemeClr val="tx1"/>
                </a:solidFill>
                <a:effectLst/>
                <a:uLnTx/>
                <a:uFillTx/>
                <a:latin typeface="+mn-lt"/>
                <a:ea typeface="+mn-ea"/>
                <a:cs typeface="+mn-cs"/>
              </a:rPr>
              <a:t>redshift</a:t>
            </a:r>
            <a:r>
              <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rPr>
              <a:t> range to </a:t>
            </a:r>
            <a:r>
              <a:rPr kumimoji="0" lang="en-US" sz="3600" i="0" u="none" strike="noStrike" kern="1200" cap="none" spc="0" normalizeH="0" baseline="0" noProof="0" dirty="0" err="1" smtClean="0">
                <a:ln>
                  <a:solidFill>
                    <a:schemeClr val="tx1"/>
                  </a:solidFill>
                </a:ln>
                <a:solidFill>
                  <a:schemeClr val="tx1"/>
                </a:solidFill>
                <a:effectLst/>
                <a:uLnTx/>
                <a:uFillTx/>
                <a:latin typeface="+mn-lt"/>
                <a:ea typeface="+mn-ea"/>
                <a:cs typeface="+mn-cs"/>
              </a:rPr>
              <a:t>z</a:t>
            </a:r>
            <a:r>
              <a:rPr kumimoji="0" lang="en-US" sz="3600" i="0" u="none" strike="noStrike" kern="1200" cap="none" spc="0" normalizeH="0" baseline="0" noProof="0" dirty="0" smtClean="0">
                <a:ln>
                  <a:solidFill>
                    <a:schemeClr val="tx1"/>
                  </a:solidFill>
                </a:ln>
                <a:solidFill>
                  <a:schemeClr val="tx1"/>
                </a:solidFill>
                <a:effectLst/>
                <a:uLnTx/>
                <a:uFillTx/>
                <a:latin typeface="+mn-lt"/>
                <a:ea typeface="+mn-ea"/>
                <a:cs typeface="+mn-cs"/>
              </a:rPr>
              <a:t> =3.</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9" i="0" u="none" strike="noStrike" kern="1200" cap="none" spc="0" normalizeH="0" baseline="0" noProof="0" dirty="0" smtClean="0">
                <a:ln>
                  <a:solidFill>
                    <a:schemeClr val="tx1"/>
                  </a:solidFill>
                </a:ln>
                <a:solidFill>
                  <a:schemeClr val="tx1"/>
                </a:solidFill>
                <a:effectLst/>
                <a:uLnTx/>
                <a:uFillTx/>
                <a:latin typeface="+mn-lt"/>
                <a:ea typeface="+mn-ea"/>
                <a:cs typeface="+mn-cs"/>
              </a:rPr>
              <a:t>Can use multiple tracers.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9" i="0" u="none" strike="noStrike" kern="1200" cap="none" spc="0" normalizeH="0" baseline="0" noProof="0" dirty="0" smtClean="0">
                <a:ln>
                  <a:solidFill>
                    <a:schemeClr val="tx1"/>
                  </a:solidFill>
                </a:ln>
                <a:solidFill>
                  <a:schemeClr val="tx1"/>
                </a:solidFill>
                <a:effectLst/>
                <a:uLnTx/>
                <a:uFillTx/>
                <a:latin typeface="+mn-lt"/>
                <a:ea typeface="+mn-ea"/>
                <a:cs typeface="+mn-cs"/>
              </a:rPr>
              <a:t> Improve </a:t>
            </a:r>
            <a:r>
              <a:rPr kumimoji="0" lang="en-US" sz="2909" i="0" u="none" strike="noStrike" kern="1200" cap="none" spc="0" normalizeH="0" baseline="0" noProof="0" dirty="0" err="1" smtClean="0">
                <a:ln>
                  <a:solidFill>
                    <a:schemeClr val="tx1"/>
                  </a:solidFill>
                </a:ln>
                <a:solidFill>
                  <a:schemeClr val="tx1"/>
                </a:solidFill>
                <a:effectLst/>
                <a:uLnTx/>
                <a:uFillTx/>
                <a:latin typeface="+mn-lt"/>
                <a:ea typeface="+mn-ea"/>
                <a:cs typeface="+mn-cs"/>
              </a:rPr>
              <a:t>redshift</a:t>
            </a:r>
            <a:r>
              <a:rPr kumimoji="0" lang="en-US" sz="2909" i="0" u="none" strike="noStrike" kern="1200" cap="none" spc="0" normalizeH="0" baseline="0" noProof="0" dirty="0" smtClean="0">
                <a:ln>
                  <a:solidFill>
                    <a:schemeClr val="tx1"/>
                  </a:solidFill>
                </a:ln>
                <a:solidFill>
                  <a:schemeClr val="tx1"/>
                </a:solidFill>
                <a:effectLst/>
                <a:uLnTx/>
                <a:uFillTx/>
                <a:latin typeface="+mn-lt"/>
                <a:ea typeface="+mn-ea"/>
                <a:cs typeface="+mn-cs"/>
              </a:rPr>
              <a:t>-space distortion measurements, test  </a:t>
            </a:r>
            <a:r>
              <a:rPr kumimoji="0" lang="en-US" sz="2909" i="0" u="none" strike="noStrike" kern="1200" cap="none" spc="0" normalizeH="0" baseline="0" noProof="0" dirty="0" err="1" smtClean="0">
                <a:ln>
                  <a:solidFill>
                    <a:schemeClr val="tx1"/>
                  </a:solidFill>
                </a:ln>
                <a:solidFill>
                  <a:schemeClr val="tx1"/>
                </a:solidFill>
                <a:effectLst/>
                <a:uLnTx/>
                <a:uFillTx/>
                <a:latin typeface="+mn-lt"/>
                <a:ea typeface="+mn-ea"/>
                <a:cs typeface="+mn-cs"/>
              </a:rPr>
              <a:t>systematics</a:t>
            </a:r>
            <a:r>
              <a:rPr kumimoji="0" lang="en-US" sz="2909" i="0" u="none" strike="noStrike" kern="1200" cap="none" spc="0" normalizeH="0" baseline="0" noProof="0" dirty="0" smtClean="0">
                <a:ln>
                  <a:solidFill>
                    <a:schemeClr val="tx1"/>
                  </a:solidFill>
                </a:ln>
                <a:solidFill>
                  <a:schemeClr val="tx1"/>
                </a:solidFill>
                <a:effectLst/>
                <a:uLnTx/>
                <a:uFillTx/>
                <a:latin typeface="+mn-lt"/>
                <a:ea typeface="+mn-ea"/>
                <a:cs typeface="+mn-cs"/>
              </a:rPr>
              <a:t>.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9" i="0" u="none" strike="noStrike" kern="1200" cap="none" spc="0" normalizeH="0" baseline="0" noProof="0" dirty="0" smtClean="0">
                <a:ln>
                  <a:solidFill>
                    <a:schemeClr val="tx1"/>
                  </a:solidFill>
                </a:ln>
                <a:solidFill>
                  <a:schemeClr val="tx1"/>
                </a:solidFill>
                <a:effectLst/>
                <a:uLnTx/>
                <a:uFillTx/>
                <a:latin typeface="+mn-lt"/>
                <a:ea typeface="+mn-ea"/>
                <a:cs typeface="+mn-cs"/>
              </a:rPr>
              <a:t> Better measurements of high-order clustering.</a:t>
            </a:r>
          </a:p>
        </p:txBody>
      </p:sp>
      <p:pic>
        <p:nvPicPr>
          <p:cNvPr id="11" name="Picture 10" descr="Screen Shot 2013-03-20 at 2.48.32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35934" y="2065749"/>
            <a:ext cx="3262366" cy="2340199"/>
          </a:xfrm>
          <a:prstGeom prst="rect">
            <a:avLst/>
          </a:prstGeom>
        </p:spPr>
      </p:pic>
      <p:pic>
        <p:nvPicPr>
          <p:cNvPr id="13" name="Picture 12"/>
          <p:cNvPicPr>
            <a:picLocks noChangeAspect="1"/>
          </p:cNvPicPr>
          <p:nvPr/>
        </p:nvPicPr>
        <p:blipFill rotWithShape="1">
          <a:blip r:embed="rId4"/>
          <a:srcRect t="28441" b="29352"/>
          <a:stretch/>
        </p:blipFill>
        <p:spPr>
          <a:xfrm flipH="1">
            <a:off x="5735933" y="4520953"/>
            <a:ext cx="3408065" cy="166955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249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wpwa.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272" t="8286" r="49060" b="58822"/>
          <a:stretch/>
        </p:blipFill>
        <p:spPr>
          <a:xfrm>
            <a:off x="4784671" y="2172280"/>
            <a:ext cx="3902129" cy="3986230"/>
          </a:xfrm>
          <a:prstGeom prst="rect">
            <a:avLst/>
          </a:prstGeom>
          <a:solidFill>
            <a:schemeClr val="bg1"/>
          </a:solidFill>
          <a:ln>
            <a:solidFill>
              <a:schemeClr val="tx1"/>
            </a:solidFill>
          </a:ln>
        </p:spPr>
      </p:pic>
      <p:sp>
        <p:nvSpPr>
          <p:cNvPr id="6" name="TextBox 5"/>
          <p:cNvSpPr txBox="1"/>
          <p:nvPr/>
        </p:nvSpPr>
        <p:spPr>
          <a:xfrm>
            <a:off x="1091821" y="225389"/>
            <a:ext cx="7750608" cy="1569660"/>
          </a:xfrm>
          <a:prstGeom prst="rect">
            <a:avLst/>
          </a:prstGeom>
          <a:noFill/>
        </p:spPr>
        <p:txBody>
          <a:bodyPr wrap="square" rtlCol="0">
            <a:spAutoFit/>
          </a:bodyPr>
          <a:lstStyle/>
          <a:p>
            <a:r>
              <a:rPr lang="en-US" sz="3200" b="1" i="1" dirty="0" smtClean="0"/>
              <a:t>AFTA will have the sensitivity and the control of systematics to enable a major discovery of the nature of dark energy!</a:t>
            </a:r>
            <a:endParaRPr lang="en-US" sz="3200" b="1" i="1" dirty="0"/>
          </a:p>
        </p:txBody>
      </p:sp>
      <p:sp>
        <p:nvSpPr>
          <p:cNvPr id="7" name="Slide Number Placeholder 6"/>
          <p:cNvSpPr>
            <a:spLocks noGrp="1"/>
          </p:cNvSpPr>
          <p:nvPr>
            <p:ph type="sldNum" sz="quarter" idx="12"/>
          </p:nvPr>
        </p:nvSpPr>
        <p:spPr/>
        <p:txBody>
          <a:bodyPr/>
          <a:lstStyle/>
          <a:p>
            <a:fld id="{4636E928-EAC1-6145-BF75-3D5A899E7590}" type="slidenum">
              <a:rPr lang="en-US" smtClean="0"/>
              <a:pPr/>
              <a:t>36</a:t>
            </a:fld>
            <a:endParaRPr lang="en-US"/>
          </a:p>
        </p:txBody>
      </p:sp>
      <p:sp>
        <p:nvSpPr>
          <p:cNvPr id="2" name="TextBox 1"/>
          <p:cNvSpPr txBox="1"/>
          <p:nvPr/>
        </p:nvSpPr>
        <p:spPr>
          <a:xfrm>
            <a:off x="724167" y="2172280"/>
            <a:ext cx="3687681" cy="3693319"/>
          </a:xfrm>
          <a:prstGeom prst="rect">
            <a:avLst/>
          </a:prstGeom>
          <a:solidFill>
            <a:srgbClr val="E6E0EC"/>
          </a:solidFill>
        </p:spPr>
        <p:txBody>
          <a:bodyPr wrap="square" rtlCol="0">
            <a:spAutoFit/>
          </a:bodyPr>
          <a:lstStyle/>
          <a:p>
            <a:r>
              <a:rPr lang="en-US" dirty="0" smtClean="0"/>
              <a:t>By measuring the relationship between distance and redshift, we will be able to determine the properties of dark energy.  </a:t>
            </a:r>
          </a:p>
          <a:p>
            <a:endParaRPr lang="en-US" dirty="0"/>
          </a:p>
          <a:p>
            <a:endParaRPr lang="en-US" dirty="0" smtClean="0"/>
          </a:p>
          <a:p>
            <a:r>
              <a:rPr lang="en-US" dirty="0" smtClean="0"/>
              <a:t>These properties are often characterized by w and its time derivative, </a:t>
            </a:r>
            <a:r>
              <a:rPr lang="en-US" dirty="0" err="1" smtClean="0"/>
              <a:t>dw</a:t>
            </a:r>
            <a:r>
              <a:rPr lang="en-US" dirty="0" smtClean="0"/>
              <a:t>/da.</a:t>
            </a:r>
          </a:p>
          <a:p>
            <a:endParaRPr lang="en-US" dirty="0"/>
          </a:p>
          <a:p>
            <a:r>
              <a:rPr lang="en-US" dirty="0" smtClean="0"/>
              <a:t>If w &lt; -1, the universe will someday by torn apart in a “big rip” that destroys </a:t>
            </a:r>
            <a:r>
              <a:rPr lang="en-US" dirty="0" err="1" smtClean="0"/>
              <a:t>spacetime</a:t>
            </a:r>
            <a:r>
              <a:rPr lang="en-US" dirty="0" smtClean="0"/>
              <a: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1113"/>
            <a:ext cx="8229600" cy="3139321"/>
          </a:xfrm>
          <a:ln>
            <a:noFill/>
          </a:ln>
        </p:spPr>
        <p:txBody>
          <a:bodyPr numCol="2">
            <a:normAutofit fontScale="85000" lnSpcReduction="20000"/>
          </a:bodyPr>
          <a:lstStyle/>
          <a:p>
            <a:pPr marL="0" indent="0">
              <a:buNone/>
            </a:pPr>
            <a:r>
              <a:rPr lang="en-US" dirty="0" smtClean="0"/>
              <a:t>AFTA:</a:t>
            </a:r>
          </a:p>
          <a:p>
            <a:pPr marL="0" indent="0">
              <a:buNone/>
            </a:pPr>
            <a:r>
              <a:rPr lang="en-US" sz="1800" b="1" dirty="0" smtClean="0"/>
              <a:t>Deep Infrared </a:t>
            </a:r>
            <a:r>
              <a:rPr lang="en-US" sz="1800" dirty="0" smtClean="0"/>
              <a:t>Survey (2000 sq. deg)</a:t>
            </a:r>
          </a:p>
          <a:p>
            <a:pPr marL="0" indent="0">
              <a:buNone/>
            </a:pPr>
            <a:r>
              <a:rPr lang="en-US" sz="1800" dirty="0" smtClean="0"/>
              <a:t>Lensing:</a:t>
            </a:r>
          </a:p>
          <a:p>
            <a:r>
              <a:rPr lang="en-US" sz="1800" dirty="0" smtClean="0"/>
              <a:t>High Resolution (70 -250 gal/arcmin</a:t>
            </a:r>
            <a:r>
              <a:rPr lang="en-US" sz="1800" baseline="30000" dirty="0" smtClean="0"/>
              <a:t>2</a:t>
            </a:r>
            <a:r>
              <a:rPr lang="en-US" sz="1800" dirty="0" smtClean="0"/>
              <a:t>)</a:t>
            </a:r>
          </a:p>
          <a:p>
            <a:r>
              <a:rPr lang="en-US" sz="1800" dirty="0" smtClean="0"/>
              <a:t>5 lensing power spectrum</a:t>
            </a:r>
          </a:p>
          <a:p>
            <a:pPr marL="0" indent="0">
              <a:buNone/>
            </a:pPr>
            <a:r>
              <a:rPr lang="en-US" sz="1800" dirty="0" smtClean="0"/>
              <a:t>Supernovae:</a:t>
            </a:r>
          </a:p>
          <a:p>
            <a:r>
              <a:rPr lang="en-US" sz="1800" dirty="0" smtClean="0"/>
              <a:t>High quality IFU spectra of 2700 SN</a:t>
            </a:r>
          </a:p>
          <a:p>
            <a:pPr marL="0" indent="0">
              <a:buNone/>
            </a:pPr>
            <a:r>
              <a:rPr lang="en-US" sz="1800" dirty="0" smtClean="0"/>
              <a:t>Redshift survey</a:t>
            </a:r>
          </a:p>
          <a:p>
            <a:r>
              <a:rPr lang="en-US" sz="1800" dirty="0" smtClean="0"/>
              <a:t>High number density of galaxies </a:t>
            </a:r>
          </a:p>
          <a:p>
            <a:r>
              <a:rPr lang="en-US" sz="1800" dirty="0" smtClean="0"/>
              <a:t>Redshift range extends to z = 3</a:t>
            </a:r>
          </a:p>
          <a:p>
            <a:pPr marL="0" indent="0">
              <a:buNone/>
            </a:pPr>
            <a:endParaRPr lang="en-US" dirty="0" smtClean="0"/>
          </a:p>
          <a:p>
            <a:pPr marL="0" indent="0">
              <a:buNone/>
            </a:pPr>
            <a:r>
              <a:rPr lang="en-US" dirty="0" smtClean="0"/>
              <a:t>Euclid:</a:t>
            </a:r>
          </a:p>
          <a:p>
            <a:pPr marL="0" indent="0">
              <a:buNone/>
            </a:pPr>
            <a:r>
              <a:rPr lang="en-US" sz="1800" b="1" dirty="0" smtClean="0"/>
              <a:t>Wide optical </a:t>
            </a:r>
            <a:r>
              <a:rPr lang="en-US" sz="1800" dirty="0" smtClean="0"/>
              <a:t>Survey (15000 sq. </a:t>
            </a:r>
            <a:r>
              <a:rPr lang="en-US" sz="1800" dirty="0" err="1" smtClean="0"/>
              <a:t>deg</a:t>
            </a:r>
            <a:r>
              <a:rPr lang="en-US" sz="1800" dirty="0" smtClean="0"/>
              <a:t>)</a:t>
            </a:r>
          </a:p>
          <a:p>
            <a:pPr marL="0" indent="0">
              <a:buNone/>
            </a:pPr>
            <a:r>
              <a:rPr lang="en-US" sz="1800" dirty="0" smtClean="0"/>
              <a:t>Lensing:</a:t>
            </a:r>
          </a:p>
          <a:p>
            <a:r>
              <a:rPr lang="en-US" sz="1800" dirty="0" smtClean="0"/>
              <a:t>Lower Resolution (30 gal/</a:t>
            </a:r>
            <a:r>
              <a:rPr lang="en-US" sz="1800" dirty="0"/>
              <a:t>arcmin</a:t>
            </a:r>
            <a:r>
              <a:rPr lang="en-US" sz="1800" baseline="30000" dirty="0"/>
              <a:t>2</a:t>
            </a:r>
            <a:r>
              <a:rPr lang="en-US" sz="1800" dirty="0" smtClean="0"/>
              <a:t>)</a:t>
            </a:r>
          </a:p>
          <a:p>
            <a:r>
              <a:rPr lang="en-US" sz="1800" dirty="0" smtClean="0"/>
              <a:t>1 lensing power spectrum</a:t>
            </a:r>
          </a:p>
          <a:p>
            <a:pPr marL="0" indent="0">
              <a:buNone/>
            </a:pPr>
            <a:r>
              <a:rPr lang="en-US" sz="1800" dirty="0" smtClean="0"/>
              <a:t>No supernovae program</a:t>
            </a:r>
            <a:endParaRPr lang="en-US" sz="1800" dirty="0"/>
          </a:p>
          <a:p>
            <a:pPr marL="0" indent="0">
              <a:buNone/>
            </a:pPr>
            <a:r>
              <a:rPr lang="en-US" sz="1800" dirty="0" smtClean="0"/>
              <a:t>Redshift survey:</a:t>
            </a:r>
          </a:p>
          <a:p>
            <a:r>
              <a:rPr lang="en-US" sz="1800" dirty="0" smtClean="0"/>
              <a:t>Low number density of galaxies</a:t>
            </a:r>
          </a:p>
          <a:p>
            <a:r>
              <a:rPr lang="en-US" sz="1800" dirty="0" smtClean="0"/>
              <a:t>Significant number of low redshift galaxies</a:t>
            </a:r>
            <a:endParaRPr lang="en-US" sz="1800" dirty="0"/>
          </a:p>
        </p:txBody>
      </p:sp>
      <p:sp>
        <p:nvSpPr>
          <p:cNvPr id="4" name="Slide Number Placeholder 3"/>
          <p:cNvSpPr>
            <a:spLocks noGrp="1"/>
          </p:cNvSpPr>
          <p:nvPr>
            <p:ph type="sldNum" sz="quarter" idx="12"/>
          </p:nvPr>
        </p:nvSpPr>
        <p:spPr/>
        <p:txBody>
          <a:bodyPr/>
          <a:lstStyle/>
          <a:p>
            <a:fld id="{4636E928-EAC1-6145-BF75-3D5A899E7590}" type="slidenum">
              <a:rPr lang="en-US" smtClean="0"/>
              <a:pPr/>
              <a:t>37</a:t>
            </a:fld>
            <a:endParaRPr lang="en-US"/>
          </a:p>
        </p:txBody>
      </p:sp>
      <p:pic>
        <p:nvPicPr>
          <p:cNvPr id="7" name="Picture 6" descr="em.tif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693" y="3755347"/>
            <a:ext cx="3142177" cy="3102653"/>
          </a:xfrm>
          <a:prstGeom prst="rect">
            <a:avLst/>
          </a:prstGeom>
        </p:spPr>
      </p:pic>
      <p:sp>
        <p:nvSpPr>
          <p:cNvPr id="8" name="TextBox 7"/>
          <p:cNvSpPr txBox="1"/>
          <p:nvPr/>
        </p:nvSpPr>
        <p:spPr>
          <a:xfrm>
            <a:off x="78405" y="3688232"/>
            <a:ext cx="2963096" cy="400110"/>
          </a:xfrm>
          <a:prstGeom prst="rect">
            <a:avLst/>
          </a:prstGeom>
          <a:solidFill>
            <a:schemeClr val="tx1"/>
          </a:solidFill>
        </p:spPr>
        <p:txBody>
          <a:bodyPr wrap="square" rtlCol="0">
            <a:spAutoFit/>
          </a:bodyPr>
          <a:lstStyle/>
          <a:p>
            <a:r>
              <a:rPr lang="en-US" sz="2000" dirty="0" smtClean="0">
                <a:solidFill>
                  <a:schemeClr val="bg2"/>
                </a:solidFill>
              </a:rPr>
              <a:t>Deep AFTA SURVEY (250)</a:t>
            </a:r>
            <a:endParaRPr lang="en-US" sz="2000" dirty="0">
              <a:solidFill>
                <a:schemeClr val="bg2"/>
              </a:solidFill>
            </a:endParaRPr>
          </a:p>
        </p:txBody>
      </p:sp>
      <p:pic>
        <p:nvPicPr>
          <p:cNvPr id="10" name="Picture 9" descr="afta.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88484" y="3755347"/>
            <a:ext cx="3167447" cy="3067211"/>
          </a:xfrm>
          <a:prstGeom prst="rect">
            <a:avLst/>
          </a:prstGeom>
        </p:spPr>
      </p:pic>
      <p:sp>
        <p:nvSpPr>
          <p:cNvPr id="12" name="TextBox 11"/>
          <p:cNvSpPr txBox="1"/>
          <p:nvPr/>
        </p:nvSpPr>
        <p:spPr>
          <a:xfrm>
            <a:off x="3088484" y="3688232"/>
            <a:ext cx="2963096" cy="400110"/>
          </a:xfrm>
          <a:prstGeom prst="rect">
            <a:avLst/>
          </a:prstGeom>
          <a:solidFill>
            <a:schemeClr val="tx1"/>
          </a:solidFill>
        </p:spPr>
        <p:txBody>
          <a:bodyPr wrap="square" rtlCol="0">
            <a:spAutoFit/>
          </a:bodyPr>
          <a:lstStyle/>
          <a:p>
            <a:r>
              <a:rPr lang="en-US" sz="2000" dirty="0" smtClean="0">
                <a:solidFill>
                  <a:schemeClr val="bg2"/>
                </a:solidFill>
              </a:rPr>
              <a:t>Wide AFTA SURVEY (70)</a:t>
            </a:r>
            <a:endParaRPr lang="en-US" sz="2000" dirty="0">
              <a:solidFill>
                <a:schemeClr val="bg2"/>
              </a:solidFill>
            </a:endParaRPr>
          </a:p>
        </p:txBody>
      </p:sp>
      <p:pic>
        <p:nvPicPr>
          <p:cNvPr id="13" name="Picture 12" descr="euclid.tif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87546" y="3688232"/>
            <a:ext cx="3056454" cy="3175709"/>
          </a:xfrm>
          <a:prstGeom prst="rect">
            <a:avLst/>
          </a:prstGeom>
        </p:spPr>
      </p:pic>
      <p:sp>
        <p:nvSpPr>
          <p:cNvPr id="16" name="TextBox 15"/>
          <p:cNvSpPr txBox="1"/>
          <p:nvPr/>
        </p:nvSpPr>
        <p:spPr>
          <a:xfrm>
            <a:off x="6087546" y="3688232"/>
            <a:ext cx="2700302" cy="400110"/>
          </a:xfrm>
          <a:prstGeom prst="rect">
            <a:avLst/>
          </a:prstGeom>
          <a:solidFill>
            <a:schemeClr val="tx1"/>
          </a:solidFill>
        </p:spPr>
        <p:txBody>
          <a:bodyPr wrap="square" rtlCol="0">
            <a:spAutoFit/>
          </a:bodyPr>
          <a:lstStyle/>
          <a:p>
            <a:r>
              <a:rPr lang="en-US" sz="2000" dirty="0" smtClean="0">
                <a:solidFill>
                  <a:schemeClr val="bg2"/>
                </a:solidFill>
              </a:rPr>
              <a:t>Euclid (30 gal arcmin</a:t>
            </a:r>
            <a:r>
              <a:rPr lang="en-US" sz="2000" baseline="30000" dirty="0" smtClean="0">
                <a:solidFill>
                  <a:schemeClr val="bg2"/>
                </a:solidFill>
              </a:rPr>
              <a:t>-2</a:t>
            </a:r>
            <a:r>
              <a:rPr lang="en-US" sz="2000" dirty="0" smtClean="0">
                <a:solidFill>
                  <a:schemeClr val="bg2"/>
                </a:solidFill>
              </a:rPr>
              <a:t>)</a:t>
            </a:r>
            <a:endParaRPr lang="en-US" sz="2000" dirty="0">
              <a:solidFill>
                <a:schemeClr val="bg2"/>
              </a:solidFill>
            </a:endParaRPr>
          </a:p>
        </p:txBody>
      </p:sp>
      <p:sp>
        <p:nvSpPr>
          <p:cNvPr id="17" name="TextBox 16"/>
          <p:cNvSpPr txBox="1"/>
          <p:nvPr/>
        </p:nvSpPr>
        <p:spPr>
          <a:xfrm>
            <a:off x="4244732" y="771113"/>
            <a:ext cx="3888219" cy="2651760"/>
          </a:xfrm>
          <a:prstGeom prst="rect">
            <a:avLst/>
          </a:prstGeom>
          <a:solidFill>
            <a:schemeClr val="tx2">
              <a:lumMod val="20000"/>
              <a:lumOff val="80000"/>
              <a:alpha val="38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a:t>
            </a:r>
            <a:endParaRPr lang="en-US" dirty="0"/>
          </a:p>
        </p:txBody>
      </p:sp>
      <p:sp>
        <p:nvSpPr>
          <p:cNvPr id="18" name="TextBox 17"/>
          <p:cNvSpPr txBox="1"/>
          <p:nvPr/>
        </p:nvSpPr>
        <p:spPr>
          <a:xfrm>
            <a:off x="457200" y="771113"/>
            <a:ext cx="3787532" cy="2651760"/>
          </a:xfrm>
          <a:prstGeom prst="rect">
            <a:avLst/>
          </a:prstGeom>
          <a:solidFill>
            <a:schemeClr val="accent3">
              <a:lumMod val="20000"/>
              <a:lumOff val="80000"/>
              <a:alpha val="38000"/>
            </a:schemeClr>
          </a:solidFill>
        </p:spPr>
        <p:txBody>
          <a:bodyPr wrap="square" rtlCol="0">
            <a:spAutoFit/>
          </a:bodyPr>
          <a:lstStyle/>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a:solidFill>
                <a:schemeClr val="accent3">
                  <a:lumMod val="40000"/>
                  <a:lumOff val="60000"/>
                </a:schemeClr>
              </a:solidFill>
            </a:endParaRPr>
          </a:p>
        </p:txBody>
      </p:sp>
      <p:sp>
        <p:nvSpPr>
          <p:cNvPr id="14" name="TextBox 13"/>
          <p:cNvSpPr txBox="1"/>
          <p:nvPr/>
        </p:nvSpPr>
        <p:spPr>
          <a:xfrm>
            <a:off x="78406" y="144819"/>
            <a:ext cx="9065594" cy="446276"/>
          </a:xfrm>
          <a:prstGeom prst="rect">
            <a:avLst/>
          </a:prstGeom>
          <a:noFill/>
        </p:spPr>
        <p:txBody>
          <a:bodyPr wrap="square" rtlCol="0">
            <a:spAutoFit/>
          </a:bodyPr>
          <a:lstStyle/>
          <a:p>
            <a:r>
              <a:rPr lang="en-US" sz="2300" b="1" dirty="0" smtClean="0"/>
              <a:t>AFTA and Euclid have complementary strengths for dark energy studies</a:t>
            </a:r>
            <a:endParaRPr lang="en-US" sz="2300" b="1" dirty="0"/>
          </a:p>
        </p:txBody>
      </p:sp>
      <p:sp>
        <p:nvSpPr>
          <p:cNvPr id="19" name="TextBox 18"/>
          <p:cNvSpPr txBox="1"/>
          <p:nvPr/>
        </p:nvSpPr>
        <p:spPr>
          <a:xfrm>
            <a:off x="-53693" y="6453226"/>
            <a:ext cx="3787532" cy="369332"/>
          </a:xfrm>
          <a:prstGeom prst="rect">
            <a:avLst/>
          </a:prstGeom>
          <a:solidFill>
            <a:schemeClr val="tx1"/>
          </a:solidFill>
          <a:ln>
            <a:solidFill>
              <a:srgbClr val="EEECE1"/>
            </a:solidFill>
          </a:ln>
        </p:spPr>
        <p:txBody>
          <a:bodyPr wrap="square" rtlCol="0">
            <a:spAutoFit/>
          </a:bodyPr>
          <a:lstStyle/>
          <a:p>
            <a:r>
              <a:rPr lang="en-US" dirty="0" smtClean="0">
                <a:solidFill>
                  <a:srgbClr val="EEECE1"/>
                </a:solidFill>
              </a:rPr>
              <a:t>More Accurate Dark Matter Maps</a:t>
            </a:r>
            <a:endParaRPr lang="en-US" dirty="0">
              <a:solidFill>
                <a:srgbClr val="EEECE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18184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1113"/>
            <a:ext cx="8229600" cy="3139321"/>
          </a:xfrm>
          <a:ln>
            <a:noFill/>
          </a:ln>
        </p:spPr>
        <p:txBody>
          <a:bodyPr numCol="2">
            <a:normAutofit fontScale="85000" lnSpcReduction="20000"/>
          </a:bodyPr>
          <a:lstStyle/>
          <a:p>
            <a:pPr marL="0" indent="0">
              <a:buNone/>
            </a:pPr>
            <a:r>
              <a:rPr lang="en-US" dirty="0" smtClean="0"/>
              <a:t>AFTA:</a:t>
            </a:r>
          </a:p>
          <a:p>
            <a:pPr marL="0" indent="0">
              <a:buNone/>
            </a:pPr>
            <a:r>
              <a:rPr lang="en-US" sz="1800" b="1" dirty="0" smtClean="0"/>
              <a:t>Deep Infrared </a:t>
            </a:r>
            <a:r>
              <a:rPr lang="en-US" sz="1800" dirty="0" smtClean="0"/>
              <a:t>Survey (2000 sq. deg)</a:t>
            </a:r>
          </a:p>
          <a:p>
            <a:pPr marL="0" indent="0">
              <a:buNone/>
            </a:pPr>
            <a:r>
              <a:rPr lang="en-US" sz="1800" dirty="0" smtClean="0"/>
              <a:t>Lensing:</a:t>
            </a:r>
          </a:p>
          <a:p>
            <a:r>
              <a:rPr lang="en-US" sz="1800" dirty="0" smtClean="0"/>
              <a:t>High Resolution (70 -250 gal/arcmin</a:t>
            </a:r>
            <a:r>
              <a:rPr lang="en-US" sz="1800" baseline="30000" dirty="0" smtClean="0"/>
              <a:t>2</a:t>
            </a:r>
            <a:r>
              <a:rPr lang="en-US" sz="1800" dirty="0" smtClean="0"/>
              <a:t>)</a:t>
            </a:r>
          </a:p>
          <a:p>
            <a:r>
              <a:rPr lang="en-US" sz="1800" dirty="0" smtClean="0"/>
              <a:t>5 lensing power spectrum</a:t>
            </a:r>
          </a:p>
          <a:p>
            <a:pPr marL="0" indent="0">
              <a:buNone/>
            </a:pPr>
            <a:r>
              <a:rPr lang="en-US" sz="1800" dirty="0" smtClean="0"/>
              <a:t>Supernovae:</a:t>
            </a:r>
          </a:p>
          <a:p>
            <a:r>
              <a:rPr lang="en-US" sz="1800" dirty="0" smtClean="0"/>
              <a:t>High quality IFU spectra of 2700 SN</a:t>
            </a:r>
          </a:p>
          <a:p>
            <a:pPr marL="0" indent="0">
              <a:buNone/>
            </a:pPr>
            <a:r>
              <a:rPr lang="en-US" sz="1800" dirty="0" smtClean="0"/>
              <a:t>Redshift survey</a:t>
            </a:r>
          </a:p>
          <a:p>
            <a:r>
              <a:rPr lang="en-US" sz="1800" dirty="0" smtClean="0"/>
              <a:t>High number density of galaxies </a:t>
            </a:r>
          </a:p>
          <a:p>
            <a:r>
              <a:rPr lang="en-US" sz="1800" dirty="0" smtClean="0"/>
              <a:t>Redshift range extends to z = 3</a:t>
            </a:r>
          </a:p>
          <a:p>
            <a:pPr marL="0" indent="0">
              <a:buNone/>
            </a:pPr>
            <a:endParaRPr lang="en-US" dirty="0" smtClean="0"/>
          </a:p>
          <a:p>
            <a:pPr marL="0" indent="0">
              <a:buNone/>
            </a:pPr>
            <a:r>
              <a:rPr lang="en-US" dirty="0" smtClean="0"/>
              <a:t>Euclid:</a:t>
            </a:r>
          </a:p>
          <a:p>
            <a:pPr marL="0" indent="0">
              <a:buNone/>
            </a:pPr>
            <a:r>
              <a:rPr lang="en-US" sz="1800" b="1" dirty="0" smtClean="0"/>
              <a:t>Wide optical </a:t>
            </a:r>
            <a:r>
              <a:rPr lang="en-US" sz="1800" dirty="0" smtClean="0"/>
              <a:t>Survey (15000 sq. </a:t>
            </a:r>
            <a:r>
              <a:rPr lang="en-US" sz="1800" dirty="0" err="1" smtClean="0"/>
              <a:t>deg</a:t>
            </a:r>
            <a:r>
              <a:rPr lang="en-US" sz="1800" dirty="0" smtClean="0"/>
              <a:t>)</a:t>
            </a:r>
          </a:p>
          <a:p>
            <a:pPr marL="0" indent="0">
              <a:buNone/>
            </a:pPr>
            <a:r>
              <a:rPr lang="en-US" sz="1800" dirty="0" smtClean="0"/>
              <a:t>Lensing:</a:t>
            </a:r>
          </a:p>
          <a:p>
            <a:r>
              <a:rPr lang="en-US" sz="1800" dirty="0" smtClean="0"/>
              <a:t>Lower Resolution (30 gal/</a:t>
            </a:r>
            <a:r>
              <a:rPr lang="en-US" sz="1800" dirty="0"/>
              <a:t>arcmin</a:t>
            </a:r>
            <a:r>
              <a:rPr lang="en-US" sz="1800" baseline="30000" dirty="0"/>
              <a:t>2</a:t>
            </a:r>
            <a:r>
              <a:rPr lang="en-US" sz="1800" dirty="0" smtClean="0"/>
              <a:t>)</a:t>
            </a:r>
          </a:p>
          <a:p>
            <a:r>
              <a:rPr lang="en-US" sz="1800" dirty="0" smtClean="0"/>
              <a:t>1 lensing power spectrum</a:t>
            </a:r>
          </a:p>
          <a:p>
            <a:pPr marL="0" indent="0">
              <a:buNone/>
            </a:pPr>
            <a:r>
              <a:rPr lang="en-US" sz="1800" dirty="0" smtClean="0"/>
              <a:t>No supernovae program</a:t>
            </a:r>
            <a:endParaRPr lang="en-US" sz="1800" dirty="0"/>
          </a:p>
          <a:p>
            <a:pPr marL="0" indent="0">
              <a:buNone/>
            </a:pPr>
            <a:r>
              <a:rPr lang="en-US" sz="1800" dirty="0" smtClean="0"/>
              <a:t>Redshift survey:</a:t>
            </a:r>
          </a:p>
          <a:p>
            <a:r>
              <a:rPr lang="en-US" sz="1800" dirty="0" smtClean="0"/>
              <a:t>Low number density of galaxies</a:t>
            </a:r>
          </a:p>
          <a:p>
            <a:r>
              <a:rPr lang="en-US" sz="1800" dirty="0" smtClean="0"/>
              <a:t>Significant number of low redshift galaxies</a:t>
            </a:r>
            <a:endParaRPr lang="en-US" sz="1800" dirty="0"/>
          </a:p>
        </p:txBody>
      </p:sp>
      <p:sp>
        <p:nvSpPr>
          <p:cNvPr id="4" name="Slide Number Placeholder 3"/>
          <p:cNvSpPr>
            <a:spLocks noGrp="1"/>
          </p:cNvSpPr>
          <p:nvPr>
            <p:ph type="sldNum" sz="quarter" idx="12"/>
          </p:nvPr>
        </p:nvSpPr>
        <p:spPr/>
        <p:txBody>
          <a:bodyPr/>
          <a:lstStyle/>
          <a:p>
            <a:fld id="{4636E928-EAC1-6145-BF75-3D5A899E7590}" type="slidenum">
              <a:rPr lang="en-US" smtClean="0"/>
              <a:pPr/>
              <a:t>38</a:t>
            </a:fld>
            <a:endParaRPr lang="en-US"/>
          </a:p>
        </p:txBody>
      </p:sp>
      <p:sp>
        <p:nvSpPr>
          <p:cNvPr id="17" name="TextBox 16"/>
          <p:cNvSpPr txBox="1"/>
          <p:nvPr/>
        </p:nvSpPr>
        <p:spPr>
          <a:xfrm>
            <a:off x="4500722" y="771113"/>
            <a:ext cx="3888219" cy="2651760"/>
          </a:xfrm>
          <a:prstGeom prst="rect">
            <a:avLst/>
          </a:prstGeom>
          <a:solidFill>
            <a:schemeClr val="tx2">
              <a:lumMod val="20000"/>
              <a:lumOff val="80000"/>
              <a:alpha val="38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a:t>
            </a:r>
            <a:endParaRPr lang="en-US" dirty="0"/>
          </a:p>
        </p:txBody>
      </p:sp>
      <p:sp>
        <p:nvSpPr>
          <p:cNvPr id="18" name="TextBox 17"/>
          <p:cNvSpPr txBox="1"/>
          <p:nvPr/>
        </p:nvSpPr>
        <p:spPr>
          <a:xfrm>
            <a:off x="457200" y="771113"/>
            <a:ext cx="3787532" cy="2651760"/>
          </a:xfrm>
          <a:prstGeom prst="rect">
            <a:avLst/>
          </a:prstGeom>
          <a:solidFill>
            <a:schemeClr val="accent3">
              <a:lumMod val="20000"/>
              <a:lumOff val="80000"/>
              <a:alpha val="38000"/>
            </a:schemeClr>
          </a:solidFill>
        </p:spPr>
        <p:txBody>
          <a:bodyPr wrap="square" rtlCol="0">
            <a:spAutoFit/>
          </a:bodyPr>
          <a:lstStyle/>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smtClean="0">
              <a:solidFill>
                <a:schemeClr val="accent3">
                  <a:lumMod val="40000"/>
                  <a:lumOff val="60000"/>
                </a:schemeClr>
              </a:solidFill>
            </a:endParaRPr>
          </a:p>
          <a:p>
            <a:endParaRPr lang="en-US" dirty="0">
              <a:solidFill>
                <a:schemeClr val="accent3">
                  <a:lumMod val="40000"/>
                  <a:lumOff val="60000"/>
                </a:schemeClr>
              </a:solidFill>
            </a:endParaRPr>
          </a:p>
          <a:p>
            <a:endParaRPr lang="en-US" dirty="0">
              <a:solidFill>
                <a:schemeClr val="accent3">
                  <a:lumMod val="40000"/>
                  <a:lumOff val="60000"/>
                </a:schemeClr>
              </a:solidFill>
            </a:endParaRPr>
          </a:p>
        </p:txBody>
      </p:sp>
      <p:sp>
        <p:nvSpPr>
          <p:cNvPr id="14" name="TextBox 13"/>
          <p:cNvSpPr txBox="1"/>
          <p:nvPr/>
        </p:nvSpPr>
        <p:spPr>
          <a:xfrm>
            <a:off x="78406" y="144819"/>
            <a:ext cx="9065594" cy="446276"/>
          </a:xfrm>
          <a:prstGeom prst="rect">
            <a:avLst/>
          </a:prstGeom>
          <a:noFill/>
        </p:spPr>
        <p:txBody>
          <a:bodyPr wrap="square" rtlCol="0">
            <a:spAutoFit/>
          </a:bodyPr>
          <a:lstStyle/>
          <a:p>
            <a:r>
              <a:rPr lang="en-US" sz="2300" b="1" dirty="0" smtClean="0"/>
              <a:t>AFTA and Euclid have complementary strengths for dark energy studies</a:t>
            </a:r>
            <a:endParaRPr lang="en-US" sz="2300" b="1" dirty="0"/>
          </a:p>
        </p:txBody>
      </p:sp>
      <p:pic>
        <p:nvPicPr>
          <p:cNvPr id="15" name="Picture 14" descr="np2.eps"/>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69343" y="2952073"/>
            <a:ext cx="7633367" cy="9878474"/>
          </a:xfrm>
          <a:prstGeom prst="rect">
            <a:avLst/>
          </a:prstGeom>
        </p:spPr>
      </p:pic>
      <p:sp>
        <p:nvSpPr>
          <p:cNvPr id="19" name="Left Arrow 18"/>
          <p:cNvSpPr/>
          <p:nvPr/>
        </p:nvSpPr>
        <p:spPr>
          <a:xfrm>
            <a:off x="4244732" y="4294082"/>
            <a:ext cx="2727157" cy="13716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971889" y="4032472"/>
            <a:ext cx="1417052" cy="523220"/>
          </a:xfrm>
          <a:prstGeom prst="rect">
            <a:avLst/>
          </a:prstGeom>
          <a:noFill/>
        </p:spPr>
        <p:txBody>
          <a:bodyPr wrap="square" rtlCol="0">
            <a:spAutoFit/>
          </a:bodyPr>
          <a:lstStyle/>
          <a:p>
            <a:r>
              <a:rPr lang="en-US" sz="2800" b="1" dirty="0" smtClean="0">
                <a:solidFill>
                  <a:schemeClr val="tx2">
                    <a:lumMod val="60000"/>
                    <a:lumOff val="40000"/>
                  </a:schemeClr>
                </a:solidFill>
              </a:rPr>
              <a:t>AFTA</a:t>
            </a:r>
            <a:endParaRPr lang="en-US" sz="2800" b="1" dirty="0">
              <a:solidFill>
                <a:schemeClr val="tx2">
                  <a:lumMod val="60000"/>
                  <a:lumOff val="40000"/>
                </a:schemeClr>
              </a:solidFill>
            </a:endParaRPr>
          </a:p>
        </p:txBody>
      </p:sp>
      <p:sp>
        <p:nvSpPr>
          <p:cNvPr id="21" name="Left Arrow 20"/>
          <p:cNvSpPr/>
          <p:nvPr/>
        </p:nvSpPr>
        <p:spPr>
          <a:xfrm rot="19801985" flipV="1">
            <a:off x="4958895" y="4814504"/>
            <a:ext cx="2120477" cy="13716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Arrow 21"/>
          <p:cNvSpPr/>
          <p:nvPr/>
        </p:nvSpPr>
        <p:spPr>
          <a:xfrm flipV="1">
            <a:off x="4540205" y="5836992"/>
            <a:ext cx="2665375" cy="137160"/>
          </a:xfrm>
          <a:prstGeom prst="leftArrow">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205580" y="5575382"/>
            <a:ext cx="1417052" cy="523220"/>
          </a:xfrm>
          <a:prstGeom prst="rect">
            <a:avLst/>
          </a:prstGeom>
          <a:noFill/>
        </p:spPr>
        <p:txBody>
          <a:bodyPr wrap="square" rtlCol="0">
            <a:spAutoFit/>
          </a:bodyPr>
          <a:lstStyle/>
          <a:p>
            <a:r>
              <a:rPr lang="en-US" sz="2800" b="1" dirty="0" smtClean="0">
                <a:solidFill>
                  <a:schemeClr val="accent3">
                    <a:lumMod val="75000"/>
                  </a:schemeClr>
                </a:solidFill>
              </a:rPr>
              <a:t>Euclid</a:t>
            </a:r>
            <a:endParaRPr lang="en-US" sz="2800" b="1" dirty="0">
              <a:solidFill>
                <a:schemeClr val="accent3">
                  <a:lumMod val="75000"/>
                </a:schemeClr>
              </a:solidFill>
            </a:endParaRPr>
          </a:p>
        </p:txBody>
      </p:sp>
      <p:sp>
        <p:nvSpPr>
          <p:cNvPr id="24" name="TextBox 23"/>
          <p:cNvSpPr txBox="1"/>
          <p:nvPr/>
        </p:nvSpPr>
        <p:spPr>
          <a:xfrm>
            <a:off x="6553200" y="4615934"/>
            <a:ext cx="2221832" cy="646331"/>
          </a:xfrm>
          <a:prstGeom prst="rect">
            <a:avLst/>
          </a:prstGeom>
          <a:noFill/>
        </p:spPr>
        <p:txBody>
          <a:bodyPr wrap="square" rtlCol="0">
            <a:spAutoFit/>
          </a:bodyPr>
          <a:lstStyle/>
          <a:p>
            <a:r>
              <a:rPr lang="en-US" dirty="0" smtClean="0"/>
              <a:t>10x more sensitive in GRISM mode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1818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064" y="-67965"/>
            <a:ext cx="8753115" cy="846268"/>
          </a:xfrm>
        </p:spPr>
        <p:txBody>
          <a:bodyPr/>
          <a:lstStyle/>
          <a:p>
            <a:r>
              <a:rPr lang="en-US" b="1" dirty="0" smtClean="0"/>
              <a:t>AFTA </a:t>
            </a:r>
            <a:r>
              <a:rPr lang="en-US" b="1" dirty="0" err="1" smtClean="0"/>
              <a:t>Exoplanet</a:t>
            </a:r>
            <a:r>
              <a:rPr lang="en-US" b="1" dirty="0" smtClean="0"/>
              <a:t> Science</a:t>
            </a:r>
            <a:endParaRPr lang="en-US" b="1" dirty="0"/>
          </a:p>
        </p:txBody>
      </p:sp>
      <p:sp>
        <p:nvSpPr>
          <p:cNvPr id="4" name="TextBox 3"/>
          <p:cNvSpPr txBox="1"/>
          <p:nvPr/>
        </p:nvSpPr>
        <p:spPr>
          <a:xfrm>
            <a:off x="176152" y="1616569"/>
            <a:ext cx="4301454"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200" dirty="0" err="1" smtClean="0">
                <a:latin typeface="Helvetica Light"/>
                <a:cs typeface="Helvetica Light"/>
              </a:rPr>
              <a:t>Microlensing</a:t>
            </a:r>
            <a:r>
              <a:rPr lang="en-US" sz="3200" dirty="0" smtClean="0">
                <a:latin typeface="Helvetica Light"/>
                <a:cs typeface="Helvetica Light"/>
              </a:rPr>
              <a:t> Survey</a:t>
            </a:r>
          </a:p>
        </p:txBody>
      </p:sp>
      <p:sp>
        <p:nvSpPr>
          <p:cNvPr id="5" name="TextBox 4"/>
          <p:cNvSpPr txBox="1"/>
          <p:nvPr/>
        </p:nvSpPr>
        <p:spPr>
          <a:xfrm>
            <a:off x="4626010" y="1618607"/>
            <a:ext cx="4303257" cy="584776"/>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solidFill>
                  <a:srgbClr val="000000"/>
                </a:solidFill>
                <a:latin typeface="Helvetica Light"/>
                <a:cs typeface="Helvetica Light"/>
              </a:rPr>
              <a:t>High Contrast Imaging</a:t>
            </a:r>
            <a:endParaRPr lang="en-US" dirty="0">
              <a:solidFill>
                <a:srgbClr val="000000"/>
              </a:solidFill>
              <a:latin typeface="Helvetica Light"/>
              <a:cs typeface="Helvetica Light"/>
            </a:endParaRPr>
          </a:p>
        </p:txBody>
      </p:sp>
      <p:sp>
        <p:nvSpPr>
          <p:cNvPr id="6" name="TextBox 5"/>
          <p:cNvSpPr txBox="1"/>
          <p:nvPr/>
        </p:nvSpPr>
        <p:spPr>
          <a:xfrm>
            <a:off x="176153" y="2328630"/>
            <a:ext cx="4301454" cy="138499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dirty="0" smtClean="0">
                <a:latin typeface="Helvetica Light"/>
                <a:cs typeface="Helvetica Light"/>
              </a:rPr>
              <a:t>Monitor 200 million Galactic bulge stars every 15 minutes for 1.2 years</a:t>
            </a:r>
          </a:p>
          <a:p>
            <a:pPr algn="ctr"/>
            <a:endParaRPr lang="en-US" sz="1200" dirty="0" smtClean="0">
              <a:latin typeface="Helvetica Light"/>
              <a:cs typeface="Helvetica Light"/>
            </a:endParaRPr>
          </a:p>
          <a:p>
            <a:pPr algn="ctr"/>
            <a:r>
              <a:rPr lang="en-US" sz="1200" dirty="0" smtClean="0">
                <a:latin typeface="Helvetica Light"/>
                <a:cs typeface="Helvetica Light"/>
              </a:rPr>
              <a:t>2800 cold </a:t>
            </a:r>
            <a:r>
              <a:rPr lang="en-US" sz="1200" dirty="0" err="1" smtClean="0">
                <a:latin typeface="Helvetica Light"/>
                <a:cs typeface="Helvetica Light"/>
              </a:rPr>
              <a:t>exoplanets</a:t>
            </a:r>
            <a:endParaRPr lang="en-US" sz="1200" dirty="0">
              <a:latin typeface="Helvetica Light"/>
              <a:cs typeface="Helvetica Light"/>
            </a:endParaRPr>
          </a:p>
          <a:p>
            <a:pPr algn="ctr"/>
            <a:r>
              <a:rPr lang="en-US" sz="1200" dirty="0" smtClean="0">
                <a:latin typeface="Helvetica Light"/>
                <a:cs typeface="Helvetica Light"/>
              </a:rPr>
              <a:t>300 Earth-mass planets</a:t>
            </a:r>
          </a:p>
          <a:p>
            <a:pPr algn="ctr"/>
            <a:r>
              <a:rPr lang="en-US" sz="1200" dirty="0" smtClean="0">
                <a:latin typeface="Helvetica Light"/>
                <a:cs typeface="Helvetica Light"/>
              </a:rPr>
              <a:t>40 Mars-mass or smaller planets</a:t>
            </a:r>
          </a:p>
          <a:p>
            <a:pPr algn="ctr"/>
            <a:r>
              <a:rPr lang="en-US" sz="1200" dirty="0" smtClean="0">
                <a:latin typeface="Helvetica Light"/>
                <a:cs typeface="Helvetica Light"/>
              </a:rPr>
              <a:t>40 free-floating Earth-mass planets</a:t>
            </a:r>
          </a:p>
        </p:txBody>
      </p:sp>
      <p:cxnSp>
        <p:nvCxnSpPr>
          <p:cNvPr id="8" name="Straight Connector 7"/>
          <p:cNvCxnSpPr/>
          <p:nvPr/>
        </p:nvCxnSpPr>
        <p:spPr>
          <a:xfrm>
            <a:off x="366889" y="2831492"/>
            <a:ext cx="3753555" cy="0"/>
          </a:xfrm>
          <a:prstGeom prst="line">
            <a:avLst/>
          </a:prstGeom>
          <a:ln w="38100" cap="rnd"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26010" y="2332340"/>
            <a:ext cx="4289146" cy="138499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dirty="0" smtClean="0">
                <a:solidFill>
                  <a:srgbClr val="000000"/>
                </a:solidFill>
                <a:latin typeface="Helvetica Light"/>
                <a:cs typeface="Helvetica Light"/>
              </a:rPr>
              <a:t>Survey up to 200 nearby stars for planets and debris disks at contrast levels of 10</a:t>
            </a:r>
            <a:r>
              <a:rPr lang="en-US" sz="1200" baseline="30000" dirty="0" smtClean="0">
                <a:solidFill>
                  <a:srgbClr val="000000"/>
                </a:solidFill>
                <a:latin typeface="Helvetica Light"/>
                <a:cs typeface="Helvetica Light"/>
              </a:rPr>
              <a:t>-9</a:t>
            </a:r>
            <a:r>
              <a:rPr lang="en-US" sz="1200" dirty="0" smtClean="0">
                <a:solidFill>
                  <a:srgbClr val="000000"/>
                </a:solidFill>
                <a:latin typeface="Helvetica Light"/>
                <a:cs typeface="Helvetica Light"/>
              </a:rPr>
              <a:t> on angular scales &gt; 0.2”</a:t>
            </a:r>
          </a:p>
          <a:p>
            <a:pPr algn="ctr"/>
            <a:r>
              <a:rPr lang="en-US" sz="1200" dirty="0" smtClean="0">
                <a:solidFill>
                  <a:srgbClr val="000000"/>
                </a:solidFill>
                <a:latin typeface="Helvetica Light"/>
                <a:cs typeface="Helvetica Light"/>
              </a:rPr>
              <a:t>R=70 spectra and polarization between 400-1000 nm</a:t>
            </a:r>
          </a:p>
          <a:p>
            <a:pPr algn="ctr"/>
            <a:endParaRPr lang="en-US" sz="1200" dirty="0" smtClean="0">
              <a:latin typeface="Helvetica Light"/>
              <a:cs typeface="Helvetica Light"/>
            </a:endParaRPr>
          </a:p>
          <a:p>
            <a:pPr algn="ctr"/>
            <a:r>
              <a:rPr lang="en-US" sz="1200" dirty="0" smtClean="0">
                <a:solidFill>
                  <a:srgbClr val="000000"/>
                </a:solidFill>
                <a:latin typeface="Helvetica Light"/>
                <a:cs typeface="Helvetica Light"/>
              </a:rPr>
              <a:t>Detailed characterization of up to a dozen giant planets.</a:t>
            </a:r>
            <a:br>
              <a:rPr lang="en-US" sz="1200" dirty="0" smtClean="0">
                <a:solidFill>
                  <a:srgbClr val="000000"/>
                </a:solidFill>
                <a:latin typeface="Helvetica Light"/>
                <a:cs typeface="Helvetica Light"/>
              </a:rPr>
            </a:br>
            <a:r>
              <a:rPr lang="en-US" sz="1200" dirty="0" smtClean="0">
                <a:solidFill>
                  <a:srgbClr val="000000"/>
                </a:solidFill>
                <a:latin typeface="Helvetica Light"/>
                <a:cs typeface="Helvetica Light"/>
              </a:rPr>
              <a:t>Discovery and characterization of several </a:t>
            </a:r>
            <a:r>
              <a:rPr lang="en-US" sz="1200" dirty="0" err="1" smtClean="0">
                <a:solidFill>
                  <a:srgbClr val="000000"/>
                </a:solidFill>
                <a:latin typeface="Helvetica Light"/>
                <a:cs typeface="Helvetica Light"/>
              </a:rPr>
              <a:t>Neptunes</a:t>
            </a:r>
            <a:endParaRPr lang="en-US" sz="1200" dirty="0">
              <a:solidFill>
                <a:srgbClr val="000000"/>
              </a:solidFill>
              <a:latin typeface="Helvetica Light"/>
              <a:cs typeface="Helvetica Light"/>
            </a:endParaRPr>
          </a:p>
          <a:p>
            <a:pPr algn="ctr"/>
            <a:r>
              <a:rPr lang="en-US" sz="1200" dirty="0" smtClean="0">
                <a:solidFill>
                  <a:srgbClr val="000000"/>
                </a:solidFill>
                <a:latin typeface="Helvetica Light"/>
                <a:cs typeface="Helvetica Light"/>
              </a:rPr>
              <a:t>Detection of massive debris disks</a:t>
            </a:r>
            <a:r>
              <a:rPr lang="en-US" sz="1200" dirty="0" smtClean="0">
                <a:latin typeface="Helvetica Light"/>
                <a:cs typeface="Helvetica Light"/>
              </a:rPr>
              <a:t>. </a:t>
            </a:r>
          </a:p>
        </p:txBody>
      </p:sp>
      <p:cxnSp>
        <p:nvCxnSpPr>
          <p:cNvPr id="10" name="Straight Connector 9"/>
          <p:cNvCxnSpPr/>
          <p:nvPr/>
        </p:nvCxnSpPr>
        <p:spPr>
          <a:xfrm>
            <a:off x="4886823" y="2999075"/>
            <a:ext cx="3753555" cy="0"/>
          </a:xfrm>
          <a:prstGeom prst="line">
            <a:avLst/>
          </a:prstGeom>
          <a:ln w="38100" cap="rnd"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1" name="Subtitle 10"/>
          <p:cNvSpPr>
            <a:spLocks noGrp="1"/>
          </p:cNvSpPr>
          <p:nvPr>
            <p:ph type="subTitle" idx="1"/>
          </p:nvPr>
        </p:nvSpPr>
        <p:spPr>
          <a:xfrm>
            <a:off x="264475" y="677370"/>
            <a:ext cx="8753115" cy="999029"/>
          </a:xfrm>
        </p:spPr>
        <p:txBody>
          <a:bodyPr>
            <a:noAutofit/>
          </a:bodyPr>
          <a:lstStyle/>
          <a:p>
            <a:r>
              <a:rPr lang="en-US" sz="1800" dirty="0" smtClean="0">
                <a:solidFill>
                  <a:schemeClr val="bg1">
                    <a:lumMod val="65000"/>
                  </a:schemeClr>
                </a:solidFill>
                <a:latin typeface="Helvetica"/>
                <a:cs typeface="Helvetica"/>
              </a:rPr>
              <a:t>The combination of </a:t>
            </a:r>
            <a:r>
              <a:rPr lang="en-US" sz="1800" dirty="0" err="1" smtClean="0">
                <a:solidFill>
                  <a:schemeClr val="bg1">
                    <a:lumMod val="65000"/>
                  </a:schemeClr>
                </a:solidFill>
                <a:latin typeface="Helvetica"/>
                <a:cs typeface="Helvetica"/>
              </a:rPr>
              <a:t>microlensing</a:t>
            </a:r>
            <a:r>
              <a:rPr lang="en-US" sz="1800" dirty="0" smtClean="0">
                <a:solidFill>
                  <a:schemeClr val="bg1">
                    <a:lumMod val="65000"/>
                  </a:schemeClr>
                </a:solidFill>
                <a:latin typeface="Helvetica"/>
                <a:cs typeface="Helvetica"/>
              </a:rPr>
              <a:t> and direct imaging will dramatically expand our knowledge of other solar systems and will provide a first glimpse at the planetary families of our nearest neighbor stars.</a:t>
            </a:r>
          </a:p>
          <a:p>
            <a:endParaRPr lang="en-US" sz="1800" dirty="0"/>
          </a:p>
        </p:txBody>
      </p:sp>
      <p:sp>
        <p:nvSpPr>
          <p:cNvPr id="14" name="Rectangle 13"/>
          <p:cNvSpPr/>
          <p:nvPr/>
        </p:nvSpPr>
        <p:spPr>
          <a:xfrm>
            <a:off x="176152" y="3836930"/>
            <a:ext cx="2363753" cy="2763452"/>
          </a:xfrm>
          <a:prstGeom prst="rect">
            <a:avLst/>
          </a:prstGeom>
        </p:spPr>
        <p:style>
          <a:lnRef idx="3">
            <a:schemeClr val="lt1"/>
          </a:lnRef>
          <a:fillRef idx="1">
            <a:schemeClr val="accent1"/>
          </a:fillRef>
          <a:effectRef idx="1">
            <a:schemeClr val="accent1"/>
          </a:effectRef>
          <a:fontRef idx="minor">
            <a:schemeClr val="lt1"/>
          </a:fontRef>
        </p:style>
        <p:txBody>
          <a:bodyPr rtlCol="0" anchor="t" anchorCtr="0"/>
          <a:lstStyle/>
          <a:p>
            <a:pPr algn="ctr"/>
            <a:endParaRPr lang="en-US" sz="1000" dirty="0" smtClean="0">
              <a:latin typeface="Helvetica Light"/>
              <a:cs typeface="Helvetica Light"/>
            </a:endParaRPr>
          </a:p>
          <a:p>
            <a:pPr algn="ctr"/>
            <a:r>
              <a:rPr lang="en-US" sz="2000" dirty="0" smtClean="0">
                <a:latin typeface="Helvetica Light"/>
                <a:cs typeface="Helvetica Light"/>
              </a:rPr>
              <a:t>Complete the </a:t>
            </a:r>
          </a:p>
          <a:p>
            <a:pPr algn="ctr"/>
            <a:r>
              <a:rPr lang="en-US" sz="2000" dirty="0" err="1" smtClean="0">
                <a:latin typeface="Helvetica Light"/>
                <a:cs typeface="Helvetica Light"/>
              </a:rPr>
              <a:t>Exoplanet</a:t>
            </a:r>
            <a:r>
              <a:rPr lang="en-US" sz="2000" dirty="0" smtClean="0">
                <a:latin typeface="Helvetica Light"/>
                <a:cs typeface="Helvetica Light"/>
              </a:rPr>
              <a:t> Census</a:t>
            </a:r>
            <a:endParaRPr lang="en-US" sz="2000" dirty="0">
              <a:latin typeface="Helvetica Light"/>
              <a:cs typeface="Helvetica Light"/>
            </a:endParaRPr>
          </a:p>
        </p:txBody>
      </p:sp>
      <p:sp>
        <p:nvSpPr>
          <p:cNvPr id="15" name="Rectangle 14"/>
          <p:cNvSpPr/>
          <p:nvPr/>
        </p:nvSpPr>
        <p:spPr>
          <a:xfrm>
            <a:off x="6406570" y="3836930"/>
            <a:ext cx="2519983" cy="2763452"/>
          </a:xfrm>
          <a:prstGeom prst="rect">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endParaRPr lang="en-US" sz="900" dirty="0" smtClean="0">
              <a:latin typeface="Helvetica Light"/>
              <a:cs typeface="Helvetica Light"/>
            </a:endParaRPr>
          </a:p>
          <a:p>
            <a:pPr algn="ctr"/>
            <a:r>
              <a:rPr lang="en-US" sz="2000" dirty="0" smtClean="0">
                <a:solidFill>
                  <a:srgbClr val="000000"/>
                </a:solidFill>
                <a:latin typeface="Helvetica Light"/>
                <a:cs typeface="Helvetica Light"/>
              </a:rPr>
              <a:t>Discover and Characterize Nearby Worlds</a:t>
            </a:r>
            <a:endParaRPr lang="en-US" sz="2000" dirty="0">
              <a:solidFill>
                <a:srgbClr val="000000"/>
              </a:solidFill>
              <a:latin typeface="Helvetica Light"/>
              <a:cs typeface="Helvetica Light"/>
            </a:endParaRPr>
          </a:p>
        </p:txBody>
      </p:sp>
      <p:sp>
        <p:nvSpPr>
          <p:cNvPr id="18" name="Down Arrow 17"/>
          <p:cNvSpPr/>
          <p:nvPr/>
        </p:nvSpPr>
        <p:spPr>
          <a:xfrm>
            <a:off x="907823" y="3628295"/>
            <a:ext cx="765018" cy="286746"/>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7145028" y="3655380"/>
            <a:ext cx="765018" cy="364857"/>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p:cNvSpPr txBox="1"/>
          <p:nvPr/>
        </p:nvSpPr>
        <p:spPr>
          <a:xfrm>
            <a:off x="2733950" y="3915040"/>
            <a:ext cx="3503977" cy="2308324"/>
          </a:xfrm>
          <a:prstGeom prst="rect">
            <a:avLst/>
          </a:prstGeom>
          <a:ln w="57150" cmpd="sng"/>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marL="285750" indent="-285750">
              <a:buFont typeface="Arial"/>
              <a:buChar char="•"/>
            </a:pPr>
            <a:r>
              <a:rPr lang="en-US" sz="1600" b="1" dirty="0" smtClean="0">
                <a:latin typeface="Helvetica Light"/>
                <a:cs typeface="Helvetica Light"/>
              </a:rPr>
              <a:t>How diverse are planetary systems?</a:t>
            </a:r>
            <a:endParaRPr lang="en-US" sz="1600" b="1" dirty="0">
              <a:latin typeface="Helvetica Light"/>
              <a:cs typeface="Helvetica Light"/>
            </a:endParaRPr>
          </a:p>
          <a:p>
            <a:pPr marL="285750" indent="-285750">
              <a:buFont typeface="Arial"/>
              <a:buChar char="•"/>
            </a:pPr>
            <a:r>
              <a:rPr lang="en-US" sz="1600" b="1" dirty="0" smtClean="0">
                <a:latin typeface="Helvetica Light"/>
                <a:cs typeface="Helvetica Light"/>
              </a:rPr>
              <a:t>How </a:t>
            </a:r>
            <a:r>
              <a:rPr lang="en-US" sz="1600" b="1" dirty="0">
                <a:latin typeface="Helvetica Light"/>
                <a:cs typeface="Helvetica Light"/>
              </a:rPr>
              <a:t>do </a:t>
            </a:r>
            <a:r>
              <a:rPr lang="en-US" sz="1600" b="1" dirty="0" err="1">
                <a:latin typeface="Helvetica Light"/>
                <a:cs typeface="Helvetica Light"/>
              </a:rPr>
              <a:t>circumstellar</a:t>
            </a:r>
            <a:r>
              <a:rPr lang="en-US" sz="1600" b="1" dirty="0">
                <a:latin typeface="Helvetica Light"/>
                <a:cs typeface="Helvetica Light"/>
              </a:rPr>
              <a:t> disks evolve and form planetary systems</a:t>
            </a:r>
            <a:r>
              <a:rPr lang="en-US" sz="1600" b="1" dirty="0" smtClean="0">
                <a:latin typeface="Helvetica Light"/>
                <a:cs typeface="Helvetica Light"/>
              </a:rPr>
              <a:t>?</a:t>
            </a:r>
          </a:p>
          <a:p>
            <a:pPr marL="285750" indent="-285750">
              <a:buFont typeface="Arial"/>
              <a:buChar char="•"/>
            </a:pPr>
            <a:r>
              <a:rPr lang="en-US" sz="1600" b="1" dirty="0">
                <a:latin typeface="Helvetica Light"/>
                <a:cs typeface="Helvetica Light"/>
              </a:rPr>
              <a:t>Do habitable worlds exist around other stars, and can we identify the</a:t>
            </a:r>
            <a:r>
              <a:rPr lang="en-US" sz="1600" dirty="0">
                <a:latin typeface="Helvetica Light"/>
                <a:cs typeface="Helvetica Light"/>
              </a:rPr>
              <a:t> </a:t>
            </a:r>
            <a:r>
              <a:rPr lang="en-US" sz="1600" b="1" dirty="0">
                <a:latin typeface="Helvetica Light"/>
                <a:cs typeface="Helvetica Light"/>
              </a:rPr>
              <a:t>telltale signs of life on an </a:t>
            </a:r>
            <a:r>
              <a:rPr lang="en-US" sz="1600" b="1" dirty="0" err="1">
                <a:latin typeface="Helvetica Light"/>
                <a:cs typeface="Helvetica Light"/>
              </a:rPr>
              <a:t>exoplanet</a:t>
            </a:r>
            <a:r>
              <a:rPr lang="en-US" sz="1600" b="1" dirty="0">
                <a:latin typeface="Helvetica Light"/>
                <a:cs typeface="Helvetica Light"/>
              </a:rPr>
              <a:t>?</a:t>
            </a:r>
            <a:r>
              <a:rPr lang="en-US" sz="1600" dirty="0">
                <a:latin typeface="Helvetica Light"/>
                <a:cs typeface="Helvetica Light"/>
              </a:rPr>
              <a:t> </a:t>
            </a:r>
            <a:endParaRPr lang="en-US" sz="1600" b="1" dirty="0" smtClean="0">
              <a:latin typeface="Helvetica Light"/>
              <a:cs typeface="Helvetica Light"/>
            </a:endParaRPr>
          </a:p>
        </p:txBody>
      </p:sp>
      <p:pic>
        <p:nvPicPr>
          <p:cNvPr id="7" name="Picture 6" descr="tmp.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98791" y="5114786"/>
            <a:ext cx="2364846" cy="1372371"/>
          </a:xfrm>
          <a:prstGeom prst="rect">
            <a:avLst/>
          </a:prstGeom>
        </p:spPr>
      </p:pic>
      <p:sp>
        <p:nvSpPr>
          <p:cNvPr id="26" name="Down Arrow 25"/>
          <p:cNvSpPr/>
          <p:nvPr/>
        </p:nvSpPr>
        <p:spPr>
          <a:xfrm rot="5400000">
            <a:off x="5998549" y="5071745"/>
            <a:ext cx="765018" cy="286263"/>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 name="Picture 2" descr="wfirst_survey.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7176" y="4914899"/>
            <a:ext cx="2167888" cy="1613671"/>
          </a:xfrm>
          <a:prstGeom prst="rect">
            <a:avLst/>
          </a:prstGeom>
        </p:spPr>
      </p:pic>
      <p:sp>
        <p:nvSpPr>
          <p:cNvPr id="25" name="Down Arrow 24"/>
          <p:cNvSpPr/>
          <p:nvPr/>
        </p:nvSpPr>
        <p:spPr>
          <a:xfrm rot="16200000">
            <a:off x="2199887" y="5063320"/>
            <a:ext cx="765018" cy="303113"/>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4636E928-EAC1-6145-BF75-3D5A899E7590}" type="slidenum">
              <a:rPr lang="en-US" smtClean="0"/>
              <a:pPr/>
              <a:t>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3999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b="1" i="1" dirty="0" smtClean="0"/>
              <a:t>The discovery of the accelerating universe fundamentally challenged our notions of gravity</a:t>
            </a:r>
            <a:endParaRPr lang="en-US" b="1" i="1" dirty="0"/>
          </a:p>
        </p:txBody>
      </p:sp>
      <p:sp>
        <p:nvSpPr>
          <p:cNvPr id="3" name="Content Placeholder 2"/>
          <p:cNvSpPr>
            <a:spLocks noGrp="1"/>
          </p:cNvSpPr>
          <p:nvPr>
            <p:ph idx="1"/>
          </p:nvPr>
        </p:nvSpPr>
        <p:spPr>
          <a:xfrm>
            <a:off x="457200" y="2179053"/>
            <a:ext cx="4666593" cy="3947110"/>
          </a:xfrm>
          <a:solidFill>
            <a:schemeClr val="accent2">
              <a:lumMod val="40000"/>
              <a:lumOff val="60000"/>
            </a:schemeClr>
          </a:solidFill>
        </p:spPr>
        <p:txBody>
          <a:bodyPr>
            <a:normAutofit fontScale="92500" lnSpcReduction="20000"/>
          </a:bodyPr>
          <a:lstStyle/>
          <a:p>
            <a:r>
              <a:rPr lang="en-US" dirty="0" smtClean="0"/>
              <a:t>Does Einstein’s general relativity fail on the largest scales?</a:t>
            </a:r>
          </a:p>
          <a:p>
            <a:r>
              <a:rPr lang="en-US" dirty="0" smtClean="0"/>
              <a:t>Is space filled with “dark energy”?</a:t>
            </a:r>
          </a:p>
          <a:p>
            <a:r>
              <a:rPr lang="en-US" dirty="0" smtClean="0"/>
              <a:t>Will this “dark energy” rip apart the universe or “merely” drive its rapid expansion?</a:t>
            </a:r>
            <a:endParaRPr lang="en-US" dirty="0"/>
          </a:p>
        </p:txBody>
      </p:sp>
      <p:sp>
        <p:nvSpPr>
          <p:cNvPr id="4" name="Slide Number Placeholder 3"/>
          <p:cNvSpPr>
            <a:spLocks noGrp="1"/>
          </p:cNvSpPr>
          <p:nvPr>
            <p:ph type="sldNum" sz="quarter" idx="12"/>
          </p:nvPr>
        </p:nvSpPr>
        <p:spPr/>
        <p:txBody>
          <a:bodyPr/>
          <a:lstStyle/>
          <a:p>
            <a:fld id="{4636E928-EAC1-6145-BF75-3D5A899E7590}" type="slidenum">
              <a:rPr lang="en-US" smtClean="0"/>
              <a:pPr/>
              <a:t>4</a:t>
            </a:fld>
            <a:endParaRPr lang="en-US"/>
          </a:p>
        </p:txBody>
      </p:sp>
      <p:pic>
        <p:nvPicPr>
          <p:cNvPr id="5" name="Picture 4"/>
          <p:cNvPicPr>
            <a:picLocks noChangeAspect="1"/>
          </p:cNvPicPr>
          <p:nvPr/>
        </p:nvPicPr>
        <p:blipFill>
          <a:blip r:embed="rId3"/>
          <a:stretch>
            <a:fillRect/>
          </a:stretch>
        </p:blipFill>
        <p:spPr>
          <a:xfrm>
            <a:off x="5576488" y="2398019"/>
            <a:ext cx="2852500" cy="213894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737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592668" y="104775"/>
            <a:ext cx="8229600" cy="889001"/>
          </a:xfrm>
        </p:spPr>
        <p:txBody>
          <a:bodyPr>
            <a:normAutofit/>
          </a:bodyPr>
          <a:lstStyle/>
          <a:p>
            <a:r>
              <a:rPr lang="en-US" b="1" i="1" dirty="0" err="1" smtClean="0"/>
              <a:t>Exoplanet</a:t>
            </a:r>
            <a:r>
              <a:rPr lang="en-US" b="1" i="1" dirty="0" smtClean="0"/>
              <a:t> Direct Imaging</a:t>
            </a:r>
            <a:endParaRPr lang="en-US" b="1" i="1" dirty="0"/>
          </a:p>
        </p:txBody>
      </p:sp>
      <p:sp>
        <p:nvSpPr>
          <p:cNvPr id="5" name="Content Placeholder 5"/>
          <p:cNvSpPr>
            <a:spLocks noGrp="1"/>
          </p:cNvSpPr>
          <p:nvPr>
            <p:ph idx="1"/>
          </p:nvPr>
        </p:nvSpPr>
        <p:spPr>
          <a:xfrm>
            <a:off x="5791200" y="1305410"/>
            <a:ext cx="3031068" cy="5223932"/>
          </a:xfrm>
          <a:ln w="3810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ormAutofit fontScale="92500" lnSpcReduction="10000"/>
          </a:bodyPr>
          <a:lstStyle/>
          <a:p>
            <a:pPr marL="0" indent="0">
              <a:buNone/>
            </a:pPr>
            <a:r>
              <a:rPr lang="en-US" sz="2000" dirty="0" smtClean="0"/>
              <a:t>AFTA will:</a:t>
            </a:r>
          </a:p>
          <a:p>
            <a:r>
              <a:rPr lang="en-US" sz="2000" dirty="0" smtClean="0"/>
              <a:t>Characterize the spectra of over a dozen radial velocity planets.</a:t>
            </a:r>
          </a:p>
          <a:p>
            <a:r>
              <a:rPr lang="en-US" sz="2000" dirty="0" smtClean="0"/>
              <a:t>Discover and characterize up to a dozen more ice and gas giants.</a:t>
            </a:r>
          </a:p>
          <a:p>
            <a:r>
              <a:rPr lang="en-US" sz="2000" dirty="0" smtClean="0"/>
              <a:t>Provide crucial information on the physics of planetary atmospheres and clues to planet formation.</a:t>
            </a:r>
          </a:p>
          <a:p>
            <a:r>
              <a:rPr lang="en-US" sz="2000" dirty="0" smtClean="0"/>
              <a:t>Respond to decadal survey to mature coronagraph technologies, leading to first images of a nearby Earth.</a:t>
            </a:r>
          </a:p>
          <a:p>
            <a:endParaRPr lang="en-US" sz="2000" dirty="0" smtClean="0"/>
          </a:p>
          <a:p>
            <a:pPr marL="0" indent="0">
              <a:buNone/>
            </a:pPr>
            <a:endParaRPr lang="en-US" sz="2000" dirty="0" smtClean="0"/>
          </a:p>
          <a:p>
            <a:pPr>
              <a:buNone/>
            </a:pPr>
            <a:endParaRPr lang="en-US" sz="1600" dirty="0" smtClean="0"/>
          </a:p>
          <a:p>
            <a:pPr marL="0" indent="0">
              <a:buNone/>
            </a:pPr>
            <a:endParaRPr lang="en-US" dirty="0"/>
          </a:p>
        </p:txBody>
      </p:sp>
      <p:pic>
        <p:nvPicPr>
          <p:cNvPr id="9" name="Picture 8"/>
          <p:cNvPicPr>
            <a:picLocks noChangeAspect="1"/>
          </p:cNvPicPr>
          <p:nvPr/>
        </p:nvPicPr>
        <p:blipFill>
          <a:blip r:embed="rId2"/>
          <a:stretch>
            <a:fillRect/>
          </a:stretch>
        </p:blipFill>
        <p:spPr>
          <a:xfrm>
            <a:off x="2474386" y="1998875"/>
            <a:ext cx="1513417" cy="1255814"/>
          </a:xfrm>
          <a:prstGeom prst="rect">
            <a:avLst/>
          </a:prstGeom>
        </p:spPr>
      </p:pic>
      <p:cxnSp>
        <p:nvCxnSpPr>
          <p:cNvPr id="12" name="Straight Connector 11"/>
          <p:cNvCxnSpPr/>
          <p:nvPr/>
        </p:nvCxnSpPr>
        <p:spPr>
          <a:xfrm rot="5400000">
            <a:off x="1572772" y="3477773"/>
            <a:ext cx="2125137" cy="67292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62606" y="4387939"/>
            <a:ext cx="3945469" cy="67292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H="1">
            <a:off x="2938020" y="2785447"/>
            <a:ext cx="2125138" cy="205757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7006" y="5198208"/>
            <a:ext cx="1820333" cy="1169551"/>
          </a:xfrm>
          <a:prstGeom prst="rect">
            <a:avLst/>
          </a:prstGeom>
          <a:gradFill flip="none" rotWithShape="1">
            <a:gsLst>
              <a:gs pos="0">
                <a:schemeClr val="bg1">
                  <a:lumMod val="75000"/>
                </a:schemeClr>
              </a:gs>
              <a:gs pos="100000">
                <a:srgbClr val="FFFFFF"/>
              </a:gs>
              <a:gs pos="39000">
                <a:schemeClr val="bg1">
                  <a:lumMod val="75000"/>
                </a:schemeClr>
              </a:gs>
            </a:gsLst>
            <a:lin ang="16200000" scaled="0"/>
            <a:tileRect/>
          </a:gradFill>
          <a:effectLst>
            <a:outerShdw blurRad="50800" dist="38100" dir="2700000" algn="tl" rotWithShape="0">
              <a:srgbClr val="000000">
                <a:alpha val="40000"/>
              </a:srgbClr>
            </a:outerShdw>
          </a:effectLst>
        </p:spPr>
        <p:txBody>
          <a:bodyPr wrap="square" rtlCol="0" anchor="ctr" anchorCtr="0">
            <a:spAutoFit/>
          </a:bodyPr>
          <a:lstStyle/>
          <a:p>
            <a:pPr algn="ctr"/>
            <a:r>
              <a:rPr lang="en-US" sz="1400" dirty="0"/>
              <a:t>Spectra at R=70 easily distinguishes between a Jupiter-like and Neptune-like planets of different </a:t>
            </a:r>
            <a:r>
              <a:rPr lang="en-US" sz="1400" dirty="0" err="1" smtClean="0"/>
              <a:t>metallicity</a:t>
            </a:r>
            <a:r>
              <a:rPr lang="en-US" sz="1300" dirty="0" smtClean="0">
                <a:solidFill>
                  <a:schemeClr val="dk1"/>
                </a:solidFill>
              </a:rPr>
              <a:t>.</a:t>
            </a:r>
          </a:p>
        </p:txBody>
      </p:sp>
      <p:grpSp>
        <p:nvGrpSpPr>
          <p:cNvPr id="2" name="Group 17"/>
          <p:cNvGrpSpPr/>
          <p:nvPr/>
        </p:nvGrpSpPr>
        <p:grpSpPr>
          <a:xfrm>
            <a:off x="2298880" y="4901144"/>
            <a:ext cx="2539820" cy="1820331"/>
            <a:chOff x="1731610" y="1603332"/>
            <a:chExt cx="5486400" cy="3657600"/>
          </a:xfrm>
        </p:grpSpPr>
        <p:sp>
          <p:nvSpPr>
            <p:cNvPr id="20" name="Rectangle 19"/>
            <p:cNvSpPr/>
            <p:nvPr/>
          </p:nvSpPr>
          <p:spPr>
            <a:xfrm>
              <a:off x="1731610" y="1603332"/>
              <a:ext cx="5486400" cy="3657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cahoyalbs_2au_nepjup.pdf"/>
            <p:cNvPicPr>
              <a:picLocks noChangeAspect="1"/>
            </p:cNvPicPr>
            <p:nvPr/>
          </p:nvPicPr>
          <p:blipFill>
            <a:blip r:embed="rId3"/>
            <a:stretch>
              <a:fillRect/>
            </a:stretch>
          </p:blipFill>
          <p:spPr>
            <a:xfrm>
              <a:off x="1731610" y="1603332"/>
              <a:ext cx="5486400" cy="3657600"/>
            </a:xfrm>
            <a:prstGeom prst="rect">
              <a:avLst/>
            </a:prstGeom>
          </p:spPr>
        </p:pic>
      </p:grpSp>
      <p:sp>
        <p:nvSpPr>
          <p:cNvPr id="6" name="Slide Number Placeholder 5"/>
          <p:cNvSpPr>
            <a:spLocks noGrp="1"/>
          </p:cNvSpPr>
          <p:nvPr>
            <p:ph type="sldNum" sz="quarter" idx="12"/>
          </p:nvPr>
        </p:nvSpPr>
        <p:spPr/>
        <p:txBody>
          <a:bodyPr/>
          <a:lstStyle/>
          <a:p>
            <a:fld id="{4636E928-EAC1-6145-BF75-3D5A899E7590}" type="slidenum">
              <a:rPr lang="en-US" smtClean="0"/>
              <a:pPr/>
              <a:t>40</a:t>
            </a:fld>
            <a:endParaRPr lang="en-US"/>
          </a:p>
        </p:txBody>
      </p:sp>
      <p:pic>
        <p:nvPicPr>
          <p:cNvPr id="15" name="Picture 14"/>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387" t="12967" r="2169" b="7115"/>
          <a:stretch/>
        </p:blipFill>
        <p:spPr bwMode="auto">
          <a:xfrm>
            <a:off x="0" y="1163531"/>
            <a:ext cx="5588000" cy="3713271"/>
          </a:xfrm>
          <a:prstGeom prst="rect">
            <a:avLst/>
          </a:prstGeom>
          <a:ln>
            <a:noFill/>
          </a:ln>
          <a:extLst>
            <a:ext uri="{53640926-AAD7-44d8-BBD7-CCE9431645EC}">
              <a14:shadowObscured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p:spPr>
      </p:pic>
      <p:cxnSp>
        <p:nvCxnSpPr>
          <p:cNvPr id="18" name="Straight Arrow Connector 17"/>
          <p:cNvCxnSpPr/>
          <p:nvPr/>
        </p:nvCxnSpPr>
        <p:spPr>
          <a:xfrm rot="16200000" flipV="1">
            <a:off x="3365499" y="3886201"/>
            <a:ext cx="1206502" cy="774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8576"/>
            <a:ext cx="8229600" cy="1143000"/>
          </a:xfrm>
        </p:spPr>
        <p:txBody>
          <a:bodyPr>
            <a:normAutofit/>
          </a:bodyPr>
          <a:lstStyle/>
          <a:p>
            <a:r>
              <a:rPr lang="en-US" b="1" i="1" dirty="0" smtClean="0"/>
              <a:t>Debris Disk Imaging</a:t>
            </a:r>
            <a:endParaRPr lang="en-US" b="1" i="1" dirty="0"/>
          </a:p>
        </p:txBody>
      </p:sp>
      <p:pic>
        <p:nvPicPr>
          <p:cNvPr id="6" name="Picture 5" descr="HD107146_coronagraph_figure.jpg"/>
          <p:cNvPicPr>
            <a:picLocks noChangeAspect="1"/>
          </p:cNvPicPr>
          <p:nvPr/>
        </p:nvPicPr>
        <p:blipFill>
          <a:blip r:embed="rId2"/>
          <a:stretch>
            <a:fillRect/>
          </a:stretch>
        </p:blipFill>
        <p:spPr>
          <a:xfrm>
            <a:off x="186267" y="1171576"/>
            <a:ext cx="5543551" cy="5298261"/>
          </a:xfrm>
          <a:prstGeom prst="rect">
            <a:avLst/>
          </a:prstGeom>
        </p:spPr>
      </p:pic>
      <p:sp>
        <p:nvSpPr>
          <p:cNvPr id="10" name="Content Placeholder 5"/>
          <p:cNvSpPr>
            <a:spLocks noGrp="1"/>
          </p:cNvSpPr>
          <p:nvPr>
            <p:ph idx="1"/>
          </p:nvPr>
        </p:nvSpPr>
        <p:spPr>
          <a:xfrm>
            <a:off x="5994400" y="1171576"/>
            <a:ext cx="2946401" cy="3985471"/>
          </a:xfrm>
          <a:ln w="3810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indent="0">
              <a:buNone/>
            </a:pPr>
            <a:r>
              <a:rPr lang="en-US" sz="2000" dirty="0" smtClean="0"/>
              <a:t>AFTA will:</a:t>
            </a:r>
          </a:p>
          <a:p>
            <a:r>
              <a:rPr lang="en-US" sz="1600" dirty="0" smtClean="0"/>
              <a:t>Measure the amount and distribution of </a:t>
            </a:r>
            <a:r>
              <a:rPr lang="en-US" sz="1600" dirty="0" err="1" smtClean="0"/>
              <a:t>circumstellar</a:t>
            </a:r>
            <a:r>
              <a:rPr lang="en-US" sz="1600" dirty="0" smtClean="0"/>
              <a:t> dust.</a:t>
            </a:r>
          </a:p>
          <a:p>
            <a:r>
              <a:rPr lang="en-US" sz="1600" dirty="0" smtClean="0"/>
              <a:t>Measure the large scale structure of disks, revealing the presence of asteroid belts and gaps due to unseen planets.</a:t>
            </a:r>
          </a:p>
          <a:p>
            <a:r>
              <a:rPr lang="en-US" sz="1600" dirty="0" smtClean="0"/>
              <a:t>Measure the size and distribution of dust grains.</a:t>
            </a:r>
          </a:p>
          <a:p>
            <a:r>
              <a:rPr lang="en-US" sz="1600" dirty="0" smtClean="0"/>
              <a:t>Provide measurements of the zodiacal cloud in other systems.</a:t>
            </a:r>
          </a:p>
          <a:p>
            <a:pPr marL="0" indent="0">
              <a:buNone/>
            </a:pPr>
            <a:endParaRPr lang="en-US" dirty="0"/>
          </a:p>
        </p:txBody>
      </p:sp>
      <p:sp>
        <p:nvSpPr>
          <p:cNvPr id="11" name="Rectangle 10"/>
          <p:cNvSpPr/>
          <p:nvPr/>
        </p:nvSpPr>
        <p:spPr>
          <a:xfrm>
            <a:off x="457200" y="6521732"/>
            <a:ext cx="4572000" cy="276999"/>
          </a:xfrm>
          <a:prstGeom prst="rect">
            <a:avLst/>
          </a:prstGeom>
        </p:spPr>
        <p:txBody>
          <a:bodyPr>
            <a:spAutoFit/>
          </a:bodyPr>
          <a:lstStyle/>
          <a:p>
            <a:r>
              <a:rPr lang="en-US" sz="1200" u="sng" dirty="0" smtClean="0">
                <a:hlinkClick r:id="rId3"/>
              </a:rPr>
              <a:t>http://hubblesite.org/newscenter/archive/releases/2004/33/image/c/</a:t>
            </a:r>
            <a:endParaRPr lang="en-US" sz="1200" dirty="0"/>
          </a:p>
        </p:txBody>
      </p:sp>
      <p:sp>
        <p:nvSpPr>
          <p:cNvPr id="12" name="Rectangle 11"/>
          <p:cNvSpPr/>
          <p:nvPr/>
        </p:nvSpPr>
        <p:spPr>
          <a:xfrm>
            <a:off x="5994400" y="5515730"/>
            <a:ext cx="2142066" cy="954107"/>
          </a:xfrm>
          <a:prstGeom prst="rect">
            <a:avLst/>
          </a:prstGeom>
        </p:spPr>
        <p:txBody>
          <a:bodyPr wrap="square">
            <a:spAutoFit/>
          </a:bodyPr>
          <a:lstStyle/>
          <a:p>
            <a:r>
              <a:rPr lang="en-US" sz="1400" dirty="0" smtClean="0"/>
              <a:t>Debris disk around the young (~100 </a:t>
            </a:r>
            <a:r>
              <a:rPr lang="en-US" sz="1400" dirty="0" err="1" smtClean="0"/>
              <a:t>Myr</a:t>
            </a:r>
            <a:r>
              <a:rPr lang="en-US" sz="1400" dirty="0" smtClean="0"/>
              <a:t>), nearby (28 pc) sun-like (G2 V0) star HD 107146</a:t>
            </a:r>
            <a:endParaRPr lang="en-US" sz="1400" dirty="0"/>
          </a:p>
        </p:txBody>
      </p:sp>
      <p:sp>
        <p:nvSpPr>
          <p:cNvPr id="3" name="Slide Number Placeholder 2"/>
          <p:cNvSpPr>
            <a:spLocks noGrp="1"/>
          </p:cNvSpPr>
          <p:nvPr>
            <p:ph type="sldNum" sz="quarter" idx="12"/>
          </p:nvPr>
        </p:nvSpPr>
        <p:spPr/>
        <p:txBody>
          <a:bodyPr/>
          <a:lstStyle/>
          <a:p>
            <a:fld id="{4636E928-EAC1-6145-BF75-3D5A899E7590}"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 Understanding Our Origins</a:t>
            </a:r>
            <a:endParaRPr lang="en-US" b="1" dirty="0"/>
          </a:p>
        </p:txBody>
      </p:sp>
      <p:sp>
        <p:nvSpPr>
          <p:cNvPr id="3" name="Content Placeholder 2"/>
          <p:cNvSpPr>
            <a:spLocks noGrp="1"/>
          </p:cNvSpPr>
          <p:nvPr>
            <p:ph idx="1"/>
          </p:nvPr>
        </p:nvSpPr>
        <p:spPr>
          <a:xfrm>
            <a:off x="457200" y="1600200"/>
            <a:ext cx="4923917" cy="4525963"/>
          </a:xfrm>
          <a:solidFill>
            <a:srgbClr val="E6B9B8"/>
          </a:solidFill>
        </p:spPr>
        <p:txBody>
          <a:bodyPr>
            <a:normAutofit fontScale="85000" lnSpcReduction="20000"/>
          </a:bodyPr>
          <a:lstStyle/>
          <a:p>
            <a:r>
              <a:rPr lang="en-US" b="1" i="1" dirty="0"/>
              <a:t>How did the universe begin?</a:t>
            </a:r>
            <a:r>
              <a:rPr lang="en-US" dirty="0"/>
              <a:t> </a:t>
            </a:r>
            <a:endParaRPr lang="en-US" dirty="0" smtClean="0"/>
          </a:p>
          <a:p>
            <a:r>
              <a:rPr lang="en-US" b="1" i="1" dirty="0" smtClean="0"/>
              <a:t>What </a:t>
            </a:r>
            <a:r>
              <a:rPr lang="en-US" b="1" i="1" dirty="0"/>
              <a:t>were the first objects to light up the universe, and when did they</a:t>
            </a:r>
            <a:r>
              <a:rPr lang="en-US" dirty="0"/>
              <a:t> </a:t>
            </a:r>
            <a:r>
              <a:rPr lang="en-US" b="1" i="1" dirty="0"/>
              <a:t>do it?</a:t>
            </a:r>
            <a:r>
              <a:rPr lang="en-US" dirty="0"/>
              <a:t> </a:t>
            </a:r>
            <a:endParaRPr lang="en-US" dirty="0" smtClean="0"/>
          </a:p>
          <a:p>
            <a:r>
              <a:rPr lang="en-US" b="1" i="1" dirty="0"/>
              <a:t>How do cosmic structures form and evolve?</a:t>
            </a:r>
            <a:r>
              <a:rPr lang="en-US" dirty="0"/>
              <a:t> </a:t>
            </a:r>
            <a:endParaRPr lang="en-US" dirty="0" smtClean="0"/>
          </a:p>
          <a:p>
            <a:r>
              <a:rPr lang="en-US" b="1" i="1" dirty="0"/>
              <a:t>What are the connections between dark and luminous </a:t>
            </a:r>
            <a:r>
              <a:rPr lang="en-US" b="1" i="1" dirty="0" smtClean="0"/>
              <a:t>matter?</a:t>
            </a:r>
            <a:r>
              <a:rPr lang="en-US" dirty="0" smtClean="0"/>
              <a:t> </a:t>
            </a:r>
          </a:p>
          <a:p>
            <a:r>
              <a:rPr lang="en-US" b="1" i="1" dirty="0"/>
              <a:t>What is the fossil record of galaxy assembly from the first stars to the</a:t>
            </a:r>
            <a:r>
              <a:rPr lang="en-US" dirty="0"/>
              <a:t> </a:t>
            </a:r>
            <a:r>
              <a:rPr lang="en-US" b="1" i="1" dirty="0"/>
              <a:t>present?</a:t>
            </a:r>
            <a:r>
              <a:rPr lang="en-US" dirty="0"/>
              <a:t> </a:t>
            </a:r>
          </a:p>
        </p:txBody>
      </p:sp>
      <p:sp>
        <p:nvSpPr>
          <p:cNvPr id="4" name="Slide Number Placeholder 3"/>
          <p:cNvSpPr>
            <a:spLocks noGrp="1"/>
          </p:cNvSpPr>
          <p:nvPr>
            <p:ph type="sldNum" sz="quarter" idx="12"/>
          </p:nvPr>
        </p:nvSpPr>
        <p:spPr/>
        <p:txBody>
          <a:bodyPr/>
          <a:lstStyle/>
          <a:p>
            <a:fld id="{4636E928-EAC1-6145-BF75-3D5A899E7590}" type="slidenum">
              <a:rPr lang="en-US" smtClean="0"/>
              <a:pPr/>
              <a:t>42</a:t>
            </a:fld>
            <a:endParaRPr lang="en-US"/>
          </a:p>
        </p:txBody>
      </p:sp>
      <p:sp>
        <p:nvSpPr>
          <p:cNvPr id="5" name="TextBox 4"/>
          <p:cNvSpPr txBox="1"/>
          <p:nvPr/>
        </p:nvSpPr>
        <p:spPr>
          <a:xfrm>
            <a:off x="5655152" y="6216063"/>
            <a:ext cx="2640424" cy="646331"/>
          </a:xfrm>
          <a:prstGeom prst="rect">
            <a:avLst/>
          </a:prstGeom>
          <a:noFill/>
        </p:spPr>
        <p:txBody>
          <a:bodyPr wrap="square" rtlCol="0">
            <a:spAutoFit/>
          </a:bodyPr>
          <a:lstStyle/>
          <a:p>
            <a:r>
              <a:rPr lang="en-US" dirty="0" smtClean="0"/>
              <a:t>Decadal Survey’s Enduring Questions</a:t>
            </a:r>
            <a:endParaRPr lang="en-US" dirty="0"/>
          </a:p>
        </p:txBody>
      </p:sp>
      <p:pic>
        <p:nvPicPr>
          <p:cNvPr id="6" name="Picture 5" descr="0309158028.jp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6345"/>
          <a:stretch/>
        </p:blipFill>
        <p:spPr>
          <a:xfrm>
            <a:off x="5720747" y="1417638"/>
            <a:ext cx="3334125" cy="4718926"/>
          </a:xfrm>
          <a:prstGeom prst="rect">
            <a:avLst/>
          </a:prstGeom>
          <a:ln>
            <a:solidFill>
              <a:srgbClr val="000000"/>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88670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064" y="-67965"/>
            <a:ext cx="8753115" cy="846268"/>
          </a:xfrm>
        </p:spPr>
        <p:txBody>
          <a:bodyPr/>
          <a:lstStyle/>
          <a:p>
            <a:r>
              <a:rPr lang="en-US" b="1" dirty="0" smtClean="0"/>
              <a:t> Understanding Our Origins</a:t>
            </a:r>
            <a:endParaRPr lang="en-US" b="1" dirty="0"/>
          </a:p>
        </p:txBody>
      </p:sp>
      <p:sp>
        <p:nvSpPr>
          <p:cNvPr id="4" name="TextBox 3"/>
          <p:cNvSpPr txBox="1"/>
          <p:nvPr/>
        </p:nvSpPr>
        <p:spPr>
          <a:xfrm>
            <a:off x="176152" y="1616569"/>
            <a:ext cx="4301454"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200" dirty="0" smtClean="0">
                <a:latin typeface="Helvetica Light"/>
                <a:cs typeface="Helvetica Light"/>
              </a:rPr>
              <a:t>Imaging Survey</a:t>
            </a:r>
          </a:p>
        </p:txBody>
      </p:sp>
      <p:sp>
        <p:nvSpPr>
          <p:cNvPr id="5" name="TextBox 4"/>
          <p:cNvSpPr txBox="1"/>
          <p:nvPr/>
        </p:nvSpPr>
        <p:spPr>
          <a:xfrm>
            <a:off x="4626010" y="1618607"/>
            <a:ext cx="4303257" cy="584776"/>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smtClean="0">
                <a:latin typeface="Helvetica Light"/>
                <a:cs typeface="Helvetica Light"/>
              </a:rPr>
              <a:t>Spectroscopic Survey</a:t>
            </a:r>
            <a:endParaRPr lang="en-US" dirty="0">
              <a:latin typeface="Helvetica Light"/>
              <a:cs typeface="Helvetica Light"/>
            </a:endParaRPr>
          </a:p>
        </p:txBody>
      </p:sp>
      <p:sp>
        <p:nvSpPr>
          <p:cNvPr id="11" name="Subtitle 10"/>
          <p:cNvSpPr>
            <a:spLocks noGrp="1"/>
          </p:cNvSpPr>
          <p:nvPr>
            <p:ph type="subTitle" idx="1"/>
          </p:nvPr>
        </p:nvSpPr>
        <p:spPr>
          <a:xfrm>
            <a:off x="264475" y="677370"/>
            <a:ext cx="8753115" cy="999029"/>
          </a:xfrm>
        </p:spPr>
        <p:txBody>
          <a:bodyPr>
            <a:noAutofit/>
          </a:bodyPr>
          <a:lstStyle/>
          <a:p>
            <a:r>
              <a:rPr lang="en-US" sz="1800" dirty="0" smtClean="0">
                <a:solidFill>
                  <a:schemeClr val="bg1">
                    <a:lumMod val="65000"/>
                  </a:schemeClr>
                </a:solidFill>
                <a:latin typeface="Helvetica"/>
                <a:cs typeface="Helvetica"/>
              </a:rPr>
              <a:t>By tracing the distribution of dark matter over 2000 square degrees and the large-scale structure traced by galaxies, AFTA will provide precise measurements of the relationship between dark matter halos and luminous galaxies</a:t>
            </a:r>
          </a:p>
          <a:p>
            <a:endParaRPr lang="en-US" sz="1800" dirty="0"/>
          </a:p>
        </p:txBody>
      </p:sp>
      <p:sp>
        <p:nvSpPr>
          <p:cNvPr id="14" name="Rectangle 13"/>
          <p:cNvSpPr/>
          <p:nvPr/>
        </p:nvSpPr>
        <p:spPr>
          <a:xfrm>
            <a:off x="0" y="2770538"/>
            <a:ext cx="2539905" cy="1242864"/>
          </a:xfrm>
          <a:prstGeom prst="rect">
            <a:avLst/>
          </a:prstGeom>
        </p:spPr>
        <p:style>
          <a:lnRef idx="3">
            <a:schemeClr val="lt1"/>
          </a:lnRef>
          <a:fillRef idx="1">
            <a:schemeClr val="accent1"/>
          </a:fillRef>
          <a:effectRef idx="1">
            <a:schemeClr val="accent1"/>
          </a:effectRef>
          <a:fontRef idx="minor">
            <a:schemeClr val="lt1"/>
          </a:fontRef>
        </p:style>
        <p:txBody>
          <a:bodyPr rtlCol="0" anchor="t" anchorCtr="0"/>
          <a:lstStyle/>
          <a:p>
            <a:pPr algn="ctr"/>
            <a:endParaRPr lang="en-US" sz="1000" dirty="0" smtClean="0">
              <a:latin typeface="Helvetica Light"/>
              <a:cs typeface="Helvetica Light"/>
            </a:endParaRPr>
          </a:p>
          <a:p>
            <a:pPr algn="ctr"/>
            <a:r>
              <a:rPr lang="en-US" sz="2000" dirty="0" smtClean="0">
                <a:latin typeface="Helvetica Light"/>
                <a:cs typeface="Helvetica Light"/>
              </a:rPr>
              <a:t>Trace the Distribution of Dark Matter</a:t>
            </a:r>
            <a:endParaRPr lang="en-US" sz="2000" dirty="0">
              <a:latin typeface="Helvetica Light"/>
              <a:cs typeface="Helvetica Light"/>
            </a:endParaRPr>
          </a:p>
        </p:txBody>
      </p:sp>
      <p:sp>
        <p:nvSpPr>
          <p:cNvPr id="15" name="Rectangle 14"/>
          <p:cNvSpPr/>
          <p:nvPr/>
        </p:nvSpPr>
        <p:spPr>
          <a:xfrm>
            <a:off x="6553200" y="2618116"/>
            <a:ext cx="2519983" cy="1213269"/>
          </a:xfrm>
          <a:prstGeom prst="rect">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endParaRPr lang="en-US" sz="900" dirty="0" smtClean="0">
              <a:latin typeface="Helvetica Light"/>
              <a:cs typeface="Helvetica Light"/>
            </a:endParaRPr>
          </a:p>
          <a:p>
            <a:pPr algn="ctr"/>
            <a:r>
              <a:rPr lang="en-US" sz="2000" dirty="0" smtClean="0">
                <a:latin typeface="Helvetica Light"/>
                <a:cs typeface="Helvetica Light"/>
              </a:rPr>
              <a:t>Trace Large-Scale Distribution of Galaxies</a:t>
            </a:r>
            <a:endParaRPr lang="en-US" sz="2000" dirty="0">
              <a:latin typeface="Helvetica Light"/>
              <a:cs typeface="Helvetica Light"/>
            </a:endParaRPr>
          </a:p>
        </p:txBody>
      </p:sp>
      <p:sp>
        <p:nvSpPr>
          <p:cNvPr id="18" name="Down Arrow 17"/>
          <p:cNvSpPr/>
          <p:nvPr/>
        </p:nvSpPr>
        <p:spPr>
          <a:xfrm>
            <a:off x="1164067" y="2203383"/>
            <a:ext cx="765018" cy="567155"/>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7167874" y="2228648"/>
            <a:ext cx="765018" cy="389468"/>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p:cNvSpPr txBox="1"/>
          <p:nvPr/>
        </p:nvSpPr>
        <p:spPr>
          <a:xfrm>
            <a:off x="2837657" y="2758306"/>
            <a:ext cx="3323961" cy="1015663"/>
          </a:xfrm>
          <a:prstGeom prst="rect">
            <a:avLst/>
          </a:prstGeom>
          <a:ln w="57150" cmpd="sng"/>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marL="171450" indent="-171450">
              <a:buFont typeface="Arial"/>
              <a:buChar char="•"/>
            </a:pPr>
            <a:r>
              <a:rPr lang="en-US" sz="1200" b="1" i="1" dirty="0">
                <a:latin typeface="Helvetica Light"/>
                <a:cs typeface="Helvetica Light"/>
              </a:rPr>
              <a:t>How did the universe begin?</a:t>
            </a:r>
            <a:r>
              <a:rPr lang="en-US" sz="1200" dirty="0">
                <a:latin typeface="Helvetica Light"/>
                <a:cs typeface="Helvetica Light"/>
              </a:rPr>
              <a:t> </a:t>
            </a:r>
          </a:p>
          <a:p>
            <a:pPr marL="171450" indent="-171450">
              <a:buFont typeface="Arial"/>
              <a:buChar char="•"/>
            </a:pPr>
            <a:r>
              <a:rPr lang="en-US" sz="1200" b="1" i="1" dirty="0" smtClean="0">
                <a:latin typeface="Helvetica Light"/>
                <a:cs typeface="Helvetica Light"/>
              </a:rPr>
              <a:t>How </a:t>
            </a:r>
            <a:r>
              <a:rPr lang="en-US" sz="1200" b="1" i="1" dirty="0">
                <a:latin typeface="Helvetica Light"/>
                <a:cs typeface="Helvetica Light"/>
              </a:rPr>
              <a:t>do cosmic structures form and evolve?</a:t>
            </a:r>
            <a:r>
              <a:rPr lang="en-US" sz="1200" dirty="0">
                <a:latin typeface="Helvetica Light"/>
                <a:cs typeface="Helvetica Light"/>
              </a:rPr>
              <a:t> </a:t>
            </a:r>
          </a:p>
          <a:p>
            <a:pPr marL="171450" indent="-171450">
              <a:buFont typeface="Arial"/>
              <a:buChar char="•"/>
            </a:pPr>
            <a:r>
              <a:rPr lang="en-US" sz="1200" b="1" i="1" dirty="0">
                <a:latin typeface="Helvetica Light"/>
                <a:cs typeface="Helvetica Light"/>
              </a:rPr>
              <a:t>What are the connections between dark and luminous matter?</a:t>
            </a:r>
            <a:r>
              <a:rPr lang="en-US" sz="1200" dirty="0">
                <a:latin typeface="Helvetica Light"/>
                <a:cs typeface="Helvetica Light"/>
              </a:rPr>
              <a:t> </a:t>
            </a:r>
          </a:p>
        </p:txBody>
      </p:sp>
      <p:sp>
        <p:nvSpPr>
          <p:cNvPr id="26" name="Down Arrow 25"/>
          <p:cNvSpPr/>
          <p:nvPr/>
        </p:nvSpPr>
        <p:spPr>
          <a:xfrm rot="5400000">
            <a:off x="5906353" y="2937804"/>
            <a:ext cx="765018" cy="430487"/>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Down Arrow 24"/>
          <p:cNvSpPr/>
          <p:nvPr/>
        </p:nvSpPr>
        <p:spPr>
          <a:xfrm rot="16200000">
            <a:off x="2279780" y="2977680"/>
            <a:ext cx="765018" cy="350736"/>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4636E928-EAC1-6145-BF75-3D5A899E7590}" type="slidenum">
              <a:rPr lang="en-US" smtClean="0"/>
              <a:pPr/>
              <a:t>43</a:t>
            </a:fld>
            <a:endParaRPr lang="en-US"/>
          </a:p>
        </p:txBody>
      </p:sp>
      <p:pic>
        <p:nvPicPr>
          <p:cNvPr id="3" name="Picture 2" descr="sdtslice_ho_labeled_v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4032425"/>
            <a:ext cx="8368632" cy="2789544"/>
          </a:xfrm>
          <a:prstGeom prst="rect">
            <a:avLst/>
          </a:prstGeom>
        </p:spPr>
      </p:pic>
      <p:sp>
        <p:nvSpPr>
          <p:cNvPr id="20" name="TextBox 19"/>
          <p:cNvSpPr txBox="1"/>
          <p:nvPr/>
        </p:nvSpPr>
        <p:spPr>
          <a:xfrm>
            <a:off x="264475" y="5692387"/>
            <a:ext cx="3932783" cy="1200329"/>
          </a:xfrm>
          <a:prstGeom prst="rect">
            <a:avLst/>
          </a:prstGeom>
          <a:noFill/>
        </p:spPr>
        <p:txBody>
          <a:bodyPr wrap="square" rtlCol="0">
            <a:spAutoFit/>
          </a:bodyPr>
          <a:lstStyle/>
          <a:p>
            <a:r>
              <a:rPr lang="en-US" dirty="0" smtClean="0"/>
              <a:t>galaxies at luminosity </a:t>
            </a:r>
          </a:p>
          <a:p>
            <a:r>
              <a:rPr lang="en-US" dirty="0" smtClean="0"/>
              <a:t>threshold to match </a:t>
            </a:r>
          </a:p>
          <a:p>
            <a:r>
              <a:rPr lang="en-US" dirty="0" smtClean="0"/>
              <a:t>AFTA space density</a:t>
            </a:r>
          </a:p>
          <a:p>
            <a:pPr algn="ctr"/>
            <a:endParaRPr lang="en-US" dirty="0"/>
          </a:p>
        </p:txBody>
      </p:sp>
      <p:sp>
        <p:nvSpPr>
          <p:cNvPr id="21" name="TextBox 20"/>
          <p:cNvSpPr txBox="1"/>
          <p:nvPr/>
        </p:nvSpPr>
        <p:spPr>
          <a:xfrm>
            <a:off x="2837657" y="6171684"/>
            <a:ext cx="2327079" cy="369332"/>
          </a:xfrm>
          <a:prstGeom prst="rect">
            <a:avLst/>
          </a:prstGeom>
          <a:noFill/>
        </p:spPr>
        <p:txBody>
          <a:bodyPr wrap="none" rtlCol="0">
            <a:spAutoFit/>
          </a:bodyPr>
          <a:lstStyle/>
          <a:p>
            <a:pPr algn="ctr"/>
            <a:r>
              <a:rPr lang="en-US" dirty="0" smtClean="0"/>
              <a:t>dark matter simulation</a:t>
            </a:r>
            <a:endParaRPr lang="en-US" dirty="0"/>
          </a:p>
        </p:txBody>
      </p:sp>
      <p:sp>
        <p:nvSpPr>
          <p:cNvPr id="23" name="TextBox 22"/>
          <p:cNvSpPr txBox="1"/>
          <p:nvPr/>
        </p:nvSpPr>
        <p:spPr>
          <a:xfrm>
            <a:off x="5963826" y="5605227"/>
            <a:ext cx="3932783" cy="1200329"/>
          </a:xfrm>
          <a:prstGeom prst="rect">
            <a:avLst/>
          </a:prstGeom>
          <a:noFill/>
        </p:spPr>
        <p:txBody>
          <a:bodyPr wrap="square" rtlCol="0">
            <a:spAutoFit/>
          </a:bodyPr>
          <a:lstStyle/>
          <a:p>
            <a:r>
              <a:rPr lang="en-US" dirty="0" smtClean="0"/>
              <a:t>galaxies at luminosity </a:t>
            </a:r>
          </a:p>
          <a:p>
            <a:r>
              <a:rPr lang="en-US" dirty="0" smtClean="0"/>
              <a:t>threshold to match </a:t>
            </a:r>
          </a:p>
          <a:p>
            <a:r>
              <a:rPr lang="en-US" dirty="0" smtClean="0"/>
              <a:t>Euclid space density</a:t>
            </a:r>
          </a:p>
          <a:p>
            <a:pPr algn="ctr"/>
            <a:endParaRPr lang="en-US" dirty="0"/>
          </a:p>
        </p:txBody>
      </p:sp>
      <p:sp>
        <p:nvSpPr>
          <p:cNvPr id="27" name="TextBox 26"/>
          <p:cNvSpPr txBox="1"/>
          <p:nvPr/>
        </p:nvSpPr>
        <p:spPr>
          <a:xfrm>
            <a:off x="8285032" y="3936408"/>
            <a:ext cx="992624" cy="646331"/>
          </a:xfrm>
          <a:prstGeom prst="rect">
            <a:avLst/>
          </a:prstGeom>
          <a:noFill/>
        </p:spPr>
        <p:txBody>
          <a:bodyPr wrap="square" rtlCol="0">
            <a:spAutoFit/>
          </a:bodyPr>
          <a:lstStyle/>
          <a:p>
            <a:r>
              <a:rPr lang="en-US" dirty="0" smtClean="0"/>
              <a:t>Figure by Y. </a:t>
            </a:r>
            <a:r>
              <a:rPr lang="en-US" dirty="0" err="1" smtClean="0"/>
              <a:t>Zu</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10618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fta_vs_euclid.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478" r="56032"/>
          <a:stretch/>
        </p:blipFill>
        <p:spPr>
          <a:xfrm>
            <a:off x="21892" y="0"/>
            <a:ext cx="5014009" cy="6847111"/>
          </a:xfrm>
          <a:prstGeom prst="rect">
            <a:avLst/>
          </a:prstGeom>
        </p:spPr>
      </p:pic>
      <p:pic>
        <p:nvPicPr>
          <p:cNvPr id="6" name="Picture 5" descr="afta_vs_euclid.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7562" t="23754" r="66703" b="66728"/>
          <a:stretch/>
        </p:blipFill>
        <p:spPr>
          <a:xfrm>
            <a:off x="5079689" y="3478984"/>
            <a:ext cx="4053363" cy="3352451"/>
          </a:xfrm>
          <a:prstGeom prst="rect">
            <a:avLst/>
          </a:prstGeom>
          <a:ln>
            <a:noFill/>
          </a:ln>
        </p:spPr>
      </p:pic>
      <p:sp>
        <p:nvSpPr>
          <p:cNvPr id="7" name="Rectangle 6"/>
          <p:cNvSpPr/>
          <p:nvPr/>
        </p:nvSpPr>
        <p:spPr>
          <a:xfrm>
            <a:off x="2824485" y="1598511"/>
            <a:ext cx="799174" cy="645975"/>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fta_vs_euclid.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7764" t="22342" r="16145" b="67497"/>
          <a:stretch/>
        </p:blipFill>
        <p:spPr>
          <a:xfrm>
            <a:off x="5090636" y="55776"/>
            <a:ext cx="4042416" cy="3360219"/>
          </a:xfrm>
          <a:prstGeom prst="rect">
            <a:avLst/>
          </a:prstGeom>
        </p:spPr>
      </p:pic>
      <p:sp>
        <p:nvSpPr>
          <p:cNvPr id="14" name="TextBox 13"/>
          <p:cNvSpPr txBox="1"/>
          <p:nvPr/>
        </p:nvSpPr>
        <p:spPr>
          <a:xfrm>
            <a:off x="6924311" y="6065624"/>
            <a:ext cx="2282897" cy="539635"/>
          </a:xfrm>
          <a:prstGeom prst="rect">
            <a:avLst/>
          </a:prstGeom>
          <a:noFill/>
        </p:spPr>
        <p:txBody>
          <a:bodyPr wrap="none" rtlCol="0">
            <a:spAutoFit/>
          </a:bodyPr>
          <a:lstStyle/>
          <a:p>
            <a:pPr algn="r">
              <a:lnSpc>
                <a:spcPct val="90000"/>
              </a:lnSpc>
            </a:pPr>
            <a:r>
              <a:rPr lang="en-US" sz="1600" dirty="0" smtClean="0">
                <a:solidFill>
                  <a:schemeClr val="accent5">
                    <a:lumMod val="60000"/>
                    <a:lumOff val="40000"/>
                  </a:schemeClr>
                </a:solidFill>
              </a:rPr>
              <a:t>AFTA: 15x more sensitive</a:t>
            </a:r>
          </a:p>
          <a:p>
            <a:pPr algn="r">
              <a:lnSpc>
                <a:spcPct val="90000"/>
              </a:lnSpc>
            </a:pPr>
            <a:r>
              <a:rPr lang="en-US" sz="1600" dirty="0" smtClean="0">
                <a:solidFill>
                  <a:schemeClr val="accent5">
                    <a:lumMod val="60000"/>
                    <a:lumOff val="40000"/>
                  </a:schemeClr>
                </a:solidFill>
              </a:rPr>
              <a:t>10x sharper</a:t>
            </a:r>
            <a:endParaRPr lang="en-US" sz="1600" dirty="0">
              <a:solidFill>
                <a:schemeClr val="accent5">
                  <a:lumMod val="60000"/>
                  <a:lumOff val="40000"/>
                </a:schemeClr>
              </a:solidFill>
            </a:endParaRPr>
          </a:p>
        </p:txBody>
      </p:sp>
      <p:sp>
        <p:nvSpPr>
          <p:cNvPr id="15" name="TextBox 14"/>
          <p:cNvSpPr txBox="1"/>
          <p:nvPr/>
        </p:nvSpPr>
        <p:spPr>
          <a:xfrm>
            <a:off x="8378616" y="3068561"/>
            <a:ext cx="743488" cy="369332"/>
          </a:xfrm>
          <a:prstGeom prst="rect">
            <a:avLst/>
          </a:prstGeom>
          <a:noFill/>
        </p:spPr>
        <p:txBody>
          <a:bodyPr wrap="none" rtlCol="0">
            <a:spAutoFit/>
          </a:bodyPr>
          <a:lstStyle/>
          <a:p>
            <a:r>
              <a:rPr lang="en-US" dirty="0" smtClean="0">
                <a:solidFill>
                  <a:schemeClr val="bg1"/>
                </a:solidFill>
              </a:rPr>
              <a:t>Euclid</a:t>
            </a:r>
            <a:endParaRPr lang="en-US" dirty="0">
              <a:solidFill>
                <a:schemeClr val="bg1"/>
              </a:solidFill>
            </a:endParaRPr>
          </a:p>
        </p:txBody>
      </p:sp>
      <p:sp>
        <p:nvSpPr>
          <p:cNvPr id="16" name="TextBox 15"/>
          <p:cNvSpPr txBox="1"/>
          <p:nvPr/>
        </p:nvSpPr>
        <p:spPr>
          <a:xfrm>
            <a:off x="-54740" y="6521515"/>
            <a:ext cx="5186035" cy="369332"/>
          </a:xfrm>
          <a:prstGeom prst="rect">
            <a:avLst/>
          </a:prstGeom>
          <a:noFill/>
        </p:spPr>
        <p:txBody>
          <a:bodyPr wrap="none" rtlCol="0">
            <a:spAutoFit/>
          </a:bodyPr>
          <a:lstStyle/>
          <a:p>
            <a:r>
              <a:rPr lang="en-US" dirty="0" smtClean="0">
                <a:solidFill>
                  <a:schemeClr val="bg1"/>
                </a:solidFill>
              </a:rPr>
              <a:t>HST WFC3/IR CLASH cluster, simulated to WFIRST-2.4</a:t>
            </a:r>
            <a:endParaRPr lang="en-US" dirty="0">
              <a:solidFill>
                <a:schemeClr val="bg1"/>
              </a:solidFill>
            </a:endParaRPr>
          </a:p>
        </p:txBody>
      </p:sp>
      <p:sp>
        <p:nvSpPr>
          <p:cNvPr id="10" name="Slide Number Placeholder 9"/>
          <p:cNvSpPr>
            <a:spLocks noGrp="1"/>
          </p:cNvSpPr>
          <p:nvPr>
            <p:ph type="sldNum" sz="quarter" idx="12"/>
          </p:nvPr>
        </p:nvSpPr>
        <p:spPr/>
        <p:txBody>
          <a:bodyPr/>
          <a:lstStyle/>
          <a:p>
            <a:fld id="{4636E928-EAC1-6145-BF75-3D5A899E7590}" type="slidenum">
              <a:rPr lang="en-US" smtClean="0"/>
              <a:pPr/>
              <a:t>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303342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 name="Picture 54" descr="macs1206_Subaru_cropped_to_wfc3ir.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346" t="33013" r="22706" b="20128"/>
          <a:stretch/>
        </p:blipFill>
        <p:spPr>
          <a:xfrm>
            <a:off x="-109747" y="-62721"/>
            <a:ext cx="9312535" cy="7043646"/>
          </a:xfrm>
          <a:prstGeom prst="rect">
            <a:avLst/>
          </a:prstGeom>
        </p:spPr>
      </p:pic>
      <p:sp>
        <p:nvSpPr>
          <p:cNvPr id="56" name="TextBox 55"/>
          <p:cNvSpPr txBox="1"/>
          <p:nvPr/>
        </p:nvSpPr>
        <p:spPr>
          <a:xfrm>
            <a:off x="6449685" y="6485464"/>
            <a:ext cx="2757523" cy="369332"/>
          </a:xfrm>
          <a:prstGeom prst="rect">
            <a:avLst/>
          </a:prstGeom>
          <a:noFill/>
        </p:spPr>
        <p:txBody>
          <a:bodyPr wrap="none" rtlCol="0">
            <a:spAutoFit/>
          </a:bodyPr>
          <a:lstStyle/>
          <a:p>
            <a:pPr algn="r"/>
            <a:r>
              <a:rPr lang="en-US" dirty="0" smtClean="0">
                <a:solidFill>
                  <a:schemeClr val="bg1"/>
                </a:solidFill>
              </a:rPr>
              <a:t>Gravitational Lens – Subaru</a:t>
            </a:r>
          </a:p>
        </p:txBody>
      </p:sp>
      <p:pic>
        <p:nvPicPr>
          <p:cNvPr id="57" name="Picture 56" descr="MACS1206-CLASH_Adi.jp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8179" t="22859" r="17993" b="28520"/>
          <a:stretch/>
        </p:blipFill>
        <p:spPr>
          <a:xfrm>
            <a:off x="-13286" y="-4084"/>
            <a:ext cx="9182984" cy="6891348"/>
          </a:xfrm>
          <a:prstGeom prst="rect">
            <a:avLst/>
          </a:prstGeom>
        </p:spPr>
      </p:pic>
      <p:sp>
        <p:nvSpPr>
          <p:cNvPr id="58" name="TextBox 57"/>
          <p:cNvSpPr txBox="1"/>
          <p:nvPr/>
        </p:nvSpPr>
        <p:spPr>
          <a:xfrm>
            <a:off x="6273176" y="6478452"/>
            <a:ext cx="2929007" cy="369332"/>
          </a:xfrm>
          <a:prstGeom prst="rect">
            <a:avLst/>
          </a:prstGeom>
          <a:noFill/>
        </p:spPr>
        <p:txBody>
          <a:bodyPr wrap="none" rtlCol="0">
            <a:spAutoFit/>
          </a:bodyPr>
          <a:lstStyle/>
          <a:p>
            <a:pPr algn="r"/>
            <a:r>
              <a:rPr lang="en-US" dirty="0" smtClean="0">
                <a:solidFill>
                  <a:schemeClr val="bg1"/>
                </a:solidFill>
              </a:rPr>
              <a:t>Gravitational Lens – WFC3/IR</a:t>
            </a:r>
          </a:p>
        </p:txBody>
      </p:sp>
      <p:grpSp>
        <p:nvGrpSpPr>
          <p:cNvPr id="2" name="Group 60"/>
          <p:cNvGrpSpPr/>
          <p:nvPr/>
        </p:nvGrpSpPr>
        <p:grpSpPr>
          <a:xfrm>
            <a:off x="6202361" y="148942"/>
            <a:ext cx="1189401" cy="4117404"/>
            <a:chOff x="6217779" y="1685049"/>
            <a:chExt cx="564021" cy="1952498"/>
          </a:xfrm>
        </p:grpSpPr>
        <p:sp>
          <p:nvSpPr>
            <p:cNvPr id="62" name="Oval 61"/>
            <p:cNvSpPr/>
            <p:nvPr/>
          </p:nvSpPr>
          <p:spPr>
            <a:xfrm>
              <a:off x="6629400" y="2590800"/>
              <a:ext cx="152400" cy="609600"/>
            </a:xfrm>
            <a:prstGeom prst="ellipse">
              <a:avLst/>
            </a:prstGeom>
            <a:noFill/>
            <a:ln w="158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rot="1030979">
              <a:off x="6619245" y="3175840"/>
              <a:ext cx="96509" cy="461707"/>
            </a:xfrm>
            <a:prstGeom prst="ellipse">
              <a:avLst/>
            </a:prstGeom>
            <a:noFill/>
            <a:ln w="158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rot="19707193">
              <a:off x="6217779" y="1685049"/>
              <a:ext cx="149637" cy="412694"/>
            </a:xfrm>
            <a:prstGeom prst="ellipse">
              <a:avLst/>
            </a:prstGeom>
            <a:noFill/>
            <a:ln w="158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64"/>
          <p:cNvGrpSpPr/>
          <p:nvPr/>
        </p:nvGrpSpPr>
        <p:grpSpPr>
          <a:xfrm>
            <a:off x="7238894" y="1401645"/>
            <a:ext cx="832624" cy="4612647"/>
            <a:chOff x="7238894" y="1401645"/>
            <a:chExt cx="832624" cy="4612647"/>
          </a:xfrm>
        </p:grpSpPr>
        <p:sp>
          <p:nvSpPr>
            <p:cNvPr id="66" name="Oval 65"/>
            <p:cNvSpPr>
              <a:spLocks noChangeAspect="1"/>
            </p:cNvSpPr>
            <p:nvPr/>
          </p:nvSpPr>
          <p:spPr>
            <a:xfrm>
              <a:off x="7238894" y="5645572"/>
              <a:ext cx="365760" cy="368720"/>
            </a:xfrm>
            <a:prstGeom prst="ellipse">
              <a:avLst/>
            </a:prstGeom>
            <a:noFill/>
            <a:ln w="15875">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7705758" y="1401645"/>
              <a:ext cx="365760" cy="368720"/>
            </a:xfrm>
            <a:prstGeom prst="ellipse">
              <a:avLst/>
            </a:prstGeom>
            <a:noFill/>
            <a:ln w="15875">
              <a:solidFill>
                <a:srgbClr val="00F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67"/>
          <p:cNvGrpSpPr/>
          <p:nvPr/>
        </p:nvGrpSpPr>
        <p:grpSpPr>
          <a:xfrm>
            <a:off x="2280487" y="1083653"/>
            <a:ext cx="5461357" cy="2155082"/>
            <a:chOff x="2280487" y="1083653"/>
            <a:chExt cx="5461357" cy="2155082"/>
          </a:xfrm>
        </p:grpSpPr>
        <p:sp>
          <p:nvSpPr>
            <p:cNvPr id="69" name="Oval 68"/>
            <p:cNvSpPr>
              <a:spLocks noChangeAspect="1"/>
            </p:cNvSpPr>
            <p:nvPr/>
          </p:nvSpPr>
          <p:spPr>
            <a:xfrm>
              <a:off x="7376084" y="1083653"/>
              <a:ext cx="365760" cy="368720"/>
            </a:xfrm>
            <a:prstGeom prst="ellipse">
              <a:avLst/>
            </a:prstGeom>
            <a:noFill/>
            <a:ln w="15875">
              <a:solidFill>
                <a:srgbClr val="79F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a:spLocks noChangeAspect="1"/>
            </p:cNvSpPr>
            <p:nvPr/>
          </p:nvSpPr>
          <p:spPr>
            <a:xfrm>
              <a:off x="2280487" y="2870015"/>
              <a:ext cx="365760" cy="368720"/>
            </a:xfrm>
            <a:prstGeom prst="ellipse">
              <a:avLst/>
            </a:prstGeom>
            <a:noFill/>
            <a:ln w="15875">
              <a:solidFill>
                <a:srgbClr val="79F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70"/>
          <p:cNvGrpSpPr/>
          <p:nvPr/>
        </p:nvGrpSpPr>
        <p:grpSpPr>
          <a:xfrm>
            <a:off x="1795775" y="635786"/>
            <a:ext cx="2298728" cy="6207767"/>
            <a:chOff x="1795775" y="635786"/>
            <a:chExt cx="2298728" cy="6207767"/>
          </a:xfrm>
        </p:grpSpPr>
        <p:sp>
          <p:nvSpPr>
            <p:cNvPr id="72" name="Oval 71"/>
            <p:cNvSpPr>
              <a:spLocks noChangeAspect="1"/>
            </p:cNvSpPr>
            <p:nvPr/>
          </p:nvSpPr>
          <p:spPr>
            <a:xfrm>
              <a:off x="3728743" y="6474833"/>
              <a:ext cx="365760" cy="36872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a:spLocks noChangeAspect="1"/>
            </p:cNvSpPr>
            <p:nvPr/>
          </p:nvSpPr>
          <p:spPr>
            <a:xfrm>
              <a:off x="1795775" y="3125085"/>
              <a:ext cx="365760" cy="36872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a:spLocks noChangeAspect="1"/>
            </p:cNvSpPr>
            <p:nvPr/>
          </p:nvSpPr>
          <p:spPr>
            <a:xfrm>
              <a:off x="1880413" y="635786"/>
              <a:ext cx="365760" cy="36872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74"/>
          <p:cNvGrpSpPr/>
          <p:nvPr/>
        </p:nvGrpSpPr>
        <p:grpSpPr>
          <a:xfrm>
            <a:off x="872761" y="677582"/>
            <a:ext cx="517284" cy="2637902"/>
            <a:chOff x="872761" y="677582"/>
            <a:chExt cx="517284" cy="2637902"/>
          </a:xfrm>
        </p:grpSpPr>
        <p:sp>
          <p:nvSpPr>
            <p:cNvPr id="76" name="Oval 75"/>
            <p:cNvSpPr>
              <a:spLocks noChangeAspect="1"/>
            </p:cNvSpPr>
            <p:nvPr/>
          </p:nvSpPr>
          <p:spPr>
            <a:xfrm>
              <a:off x="872761" y="2946764"/>
              <a:ext cx="365760" cy="368720"/>
            </a:xfrm>
            <a:prstGeom prst="ellipse">
              <a:avLst/>
            </a:prstGeom>
            <a:noFill/>
            <a:ln w="158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a:spLocks noChangeAspect="1"/>
            </p:cNvSpPr>
            <p:nvPr/>
          </p:nvSpPr>
          <p:spPr>
            <a:xfrm>
              <a:off x="1024285" y="677582"/>
              <a:ext cx="365760" cy="368720"/>
            </a:xfrm>
            <a:prstGeom prst="ellipse">
              <a:avLst/>
            </a:prstGeom>
            <a:noFill/>
            <a:ln w="158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77"/>
          <p:cNvGrpSpPr/>
          <p:nvPr/>
        </p:nvGrpSpPr>
        <p:grpSpPr>
          <a:xfrm>
            <a:off x="3225560" y="484582"/>
            <a:ext cx="2017817" cy="5704811"/>
            <a:chOff x="3225560" y="484582"/>
            <a:chExt cx="2017817" cy="5704811"/>
          </a:xfrm>
        </p:grpSpPr>
        <p:sp>
          <p:nvSpPr>
            <p:cNvPr id="79" name="Oval 78"/>
            <p:cNvSpPr>
              <a:spLocks noChangeAspect="1"/>
            </p:cNvSpPr>
            <p:nvPr/>
          </p:nvSpPr>
          <p:spPr>
            <a:xfrm>
              <a:off x="4877617" y="5820673"/>
              <a:ext cx="365760" cy="368720"/>
            </a:xfrm>
            <a:prstGeom prst="ellipse">
              <a:avLst/>
            </a:prstGeom>
            <a:noFill/>
            <a:ln w="15875">
              <a:solidFill>
                <a:srgbClr val="D722D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3225560" y="484582"/>
              <a:ext cx="365760" cy="368720"/>
            </a:xfrm>
            <a:prstGeom prst="ellipse">
              <a:avLst/>
            </a:prstGeom>
            <a:noFill/>
            <a:ln w="15875">
              <a:solidFill>
                <a:srgbClr val="D722D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80"/>
          <p:cNvGrpSpPr/>
          <p:nvPr/>
        </p:nvGrpSpPr>
        <p:grpSpPr>
          <a:xfrm>
            <a:off x="3655240" y="2541857"/>
            <a:ext cx="1677450" cy="498756"/>
            <a:chOff x="3655240" y="2541857"/>
            <a:chExt cx="1677450" cy="498756"/>
          </a:xfrm>
        </p:grpSpPr>
        <p:sp>
          <p:nvSpPr>
            <p:cNvPr id="82" name="Oval 81"/>
            <p:cNvSpPr>
              <a:spLocks/>
            </p:cNvSpPr>
            <p:nvPr/>
          </p:nvSpPr>
          <p:spPr>
            <a:xfrm rot="14387951">
              <a:off x="4749973" y="2457895"/>
              <a:ext cx="402776" cy="762659"/>
            </a:xfrm>
            <a:prstGeom prst="ellipse">
              <a:avLst/>
            </a:prstGeom>
            <a:noFill/>
            <a:ln w="158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a:spLocks/>
            </p:cNvSpPr>
            <p:nvPr/>
          </p:nvSpPr>
          <p:spPr>
            <a:xfrm rot="17280000">
              <a:off x="4242569" y="2374357"/>
              <a:ext cx="274318" cy="609317"/>
            </a:xfrm>
            <a:prstGeom prst="ellipse">
              <a:avLst/>
            </a:prstGeom>
            <a:noFill/>
            <a:ln w="158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a:spLocks/>
            </p:cNvSpPr>
            <p:nvPr/>
          </p:nvSpPr>
          <p:spPr>
            <a:xfrm rot="13800000">
              <a:off x="3822740" y="2429820"/>
              <a:ext cx="274318" cy="609317"/>
            </a:xfrm>
            <a:prstGeom prst="ellipse">
              <a:avLst/>
            </a:prstGeom>
            <a:noFill/>
            <a:ln w="158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8"/>
          <p:cNvGrpSpPr/>
          <p:nvPr/>
        </p:nvGrpSpPr>
        <p:grpSpPr>
          <a:xfrm>
            <a:off x="4477881" y="422916"/>
            <a:ext cx="2501374" cy="5448477"/>
            <a:chOff x="4477881" y="422916"/>
            <a:chExt cx="2501374" cy="5448477"/>
          </a:xfrm>
        </p:grpSpPr>
        <p:sp>
          <p:nvSpPr>
            <p:cNvPr id="90" name="Oval 89"/>
            <p:cNvSpPr>
              <a:spLocks noChangeAspect="1"/>
            </p:cNvSpPr>
            <p:nvPr/>
          </p:nvSpPr>
          <p:spPr>
            <a:xfrm>
              <a:off x="5892307" y="5502673"/>
              <a:ext cx="365760" cy="368720"/>
            </a:xfrm>
            <a:prstGeom prst="ellipse">
              <a:avLst/>
            </a:prstGeom>
            <a:noFill/>
            <a:ln w="15875">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a:spLocks noChangeAspect="1"/>
            </p:cNvSpPr>
            <p:nvPr/>
          </p:nvSpPr>
          <p:spPr>
            <a:xfrm>
              <a:off x="6613495" y="5392913"/>
              <a:ext cx="365760" cy="368720"/>
            </a:xfrm>
            <a:prstGeom prst="ellipse">
              <a:avLst/>
            </a:prstGeom>
            <a:noFill/>
            <a:ln w="15875">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a:spLocks/>
            </p:cNvSpPr>
            <p:nvPr/>
          </p:nvSpPr>
          <p:spPr>
            <a:xfrm rot="20416633">
              <a:off x="5995776" y="1352950"/>
              <a:ext cx="402776" cy="629140"/>
            </a:xfrm>
            <a:prstGeom prst="ellipse">
              <a:avLst/>
            </a:prstGeom>
            <a:noFill/>
            <a:ln w="15875">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a:spLocks/>
            </p:cNvSpPr>
            <p:nvPr/>
          </p:nvSpPr>
          <p:spPr>
            <a:xfrm rot="18621056">
              <a:off x="5541891" y="874119"/>
              <a:ext cx="402776" cy="629140"/>
            </a:xfrm>
            <a:prstGeom prst="ellipse">
              <a:avLst/>
            </a:prstGeom>
            <a:noFill/>
            <a:ln w="15875">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a:spLocks/>
            </p:cNvSpPr>
            <p:nvPr/>
          </p:nvSpPr>
          <p:spPr>
            <a:xfrm rot="18621056">
              <a:off x="4491900" y="408897"/>
              <a:ext cx="402776" cy="430813"/>
            </a:xfrm>
            <a:prstGeom prst="ellipse">
              <a:avLst/>
            </a:prstGeom>
            <a:noFill/>
            <a:ln w="15875">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a:spLocks noChangeAspect="1"/>
            </p:cNvSpPr>
            <p:nvPr/>
          </p:nvSpPr>
          <p:spPr>
            <a:xfrm>
              <a:off x="4822240" y="741529"/>
              <a:ext cx="365760" cy="368720"/>
            </a:xfrm>
            <a:prstGeom prst="ellipse">
              <a:avLst/>
            </a:prstGeom>
            <a:noFill/>
            <a:ln w="15875">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5"/>
          <p:cNvGrpSpPr/>
          <p:nvPr/>
        </p:nvGrpSpPr>
        <p:grpSpPr>
          <a:xfrm>
            <a:off x="288861" y="6279069"/>
            <a:ext cx="417064" cy="574554"/>
            <a:chOff x="288861" y="6279069"/>
            <a:chExt cx="417064" cy="574554"/>
          </a:xfrm>
        </p:grpSpPr>
        <p:sp>
          <p:nvSpPr>
            <p:cNvPr id="97" name="Oval 96"/>
            <p:cNvSpPr>
              <a:spLocks/>
            </p:cNvSpPr>
            <p:nvPr/>
          </p:nvSpPr>
          <p:spPr>
            <a:xfrm rot="20100000">
              <a:off x="288861" y="6279069"/>
              <a:ext cx="236853" cy="344898"/>
            </a:xfrm>
            <a:prstGeom prst="ellipse">
              <a:avLst/>
            </a:prstGeom>
            <a:noFill/>
            <a:ln w="15875">
              <a:solidFill>
                <a:srgbClr val="C5888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a:spLocks/>
            </p:cNvSpPr>
            <p:nvPr/>
          </p:nvSpPr>
          <p:spPr>
            <a:xfrm rot="20100000">
              <a:off x="469072" y="6508725"/>
              <a:ext cx="236853" cy="344898"/>
            </a:xfrm>
            <a:prstGeom prst="ellipse">
              <a:avLst/>
            </a:prstGeom>
            <a:noFill/>
            <a:ln w="15875">
              <a:solidFill>
                <a:srgbClr val="C5888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3"/>
          <p:cNvGrpSpPr/>
          <p:nvPr/>
        </p:nvGrpSpPr>
        <p:grpSpPr>
          <a:xfrm>
            <a:off x="2736108" y="330120"/>
            <a:ext cx="3910139" cy="2327271"/>
            <a:chOff x="2736108" y="330120"/>
            <a:chExt cx="3910139" cy="2327271"/>
          </a:xfrm>
        </p:grpSpPr>
        <p:sp>
          <p:nvSpPr>
            <p:cNvPr id="86" name="Oval 85"/>
            <p:cNvSpPr>
              <a:spLocks noChangeAspect="1"/>
            </p:cNvSpPr>
            <p:nvPr/>
          </p:nvSpPr>
          <p:spPr>
            <a:xfrm>
              <a:off x="6280487" y="1231088"/>
              <a:ext cx="365760" cy="368720"/>
            </a:xfrm>
            <a:prstGeom prst="ellipse">
              <a:avLst/>
            </a:prstGeom>
            <a:noFill/>
            <a:ln w="15875">
              <a:solidFill>
                <a:srgbClr val="923A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a:spLocks noChangeAspect="1"/>
            </p:cNvSpPr>
            <p:nvPr/>
          </p:nvSpPr>
          <p:spPr>
            <a:xfrm>
              <a:off x="2736108" y="2288671"/>
              <a:ext cx="365760" cy="368720"/>
            </a:xfrm>
            <a:prstGeom prst="ellipse">
              <a:avLst/>
            </a:prstGeom>
            <a:noFill/>
            <a:ln w="15875">
              <a:solidFill>
                <a:srgbClr val="923A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a:spLocks/>
            </p:cNvSpPr>
            <p:nvPr/>
          </p:nvSpPr>
          <p:spPr>
            <a:xfrm rot="14023938">
              <a:off x="3752140" y="216938"/>
              <a:ext cx="402776" cy="629140"/>
            </a:xfrm>
            <a:prstGeom prst="ellipse">
              <a:avLst/>
            </a:prstGeom>
            <a:noFill/>
            <a:ln w="15875">
              <a:solidFill>
                <a:srgbClr val="923A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a:spLocks noChangeAspect="1"/>
            </p:cNvSpPr>
            <p:nvPr/>
          </p:nvSpPr>
          <p:spPr>
            <a:xfrm>
              <a:off x="4580640" y="2278704"/>
              <a:ext cx="365760" cy="368720"/>
            </a:xfrm>
            <a:prstGeom prst="ellipse">
              <a:avLst/>
            </a:prstGeom>
            <a:noFill/>
            <a:ln w="15875">
              <a:solidFill>
                <a:srgbClr val="923A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Slide Number Placeholder 44"/>
          <p:cNvSpPr>
            <a:spLocks noGrp="1"/>
          </p:cNvSpPr>
          <p:nvPr>
            <p:ph type="sldNum" sz="quarter" idx="12"/>
          </p:nvPr>
        </p:nvSpPr>
        <p:spPr/>
        <p:txBody>
          <a:bodyPr/>
          <a:lstStyle/>
          <a:p>
            <a:fld id="{4636E928-EAC1-6145-BF75-3D5A899E7590}" type="slidenum">
              <a:rPr lang="en-US" smtClean="0"/>
              <a:pPr/>
              <a:t>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934776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30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3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10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nodeType="afterEffect">
                                  <p:stCondLst>
                                    <p:cond delay="1000"/>
                                  </p:stCondLst>
                                  <p:childTnLst>
                                    <p:set>
                                      <p:cBhvr>
                                        <p:cTn id="26" dur="1" fill="hold">
                                          <p:stCondLst>
                                            <p:cond delay="0"/>
                                          </p:stCondLst>
                                        </p:cTn>
                                        <p:tgtEl>
                                          <p:spTgt spid="3"/>
                                        </p:tgtEl>
                                        <p:attrNameLst>
                                          <p:attrName>style.visibility</p:attrName>
                                        </p:attrNameLst>
                                      </p:cBhvr>
                                      <p:to>
                                        <p:strVal val="visible"/>
                                      </p:to>
                                    </p:set>
                                  </p:childTnLst>
                                </p:cTn>
                              </p:par>
                            </p:childTnLst>
                          </p:cTn>
                        </p:par>
                        <p:par>
                          <p:cTn id="27" fill="hold">
                            <p:stCondLst>
                              <p:cond delay="4000"/>
                            </p:stCondLst>
                            <p:childTnLst>
                              <p:par>
                                <p:cTn id="28" presetID="1" presetClass="entr" presetSubtype="0" fill="hold" nodeType="afterEffect">
                                  <p:stCondLst>
                                    <p:cond delay="100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5000"/>
                            </p:stCondLst>
                            <p:childTnLst>
                              <p:par>
                                <p:cTn id="31" presetID="1" presetClass="entr" presetSubtype="0" fill="hold" nodeType="afterEffect">
                                  <p:stCondLst>
                                    <p:cond delay="100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6000"/>
                            </p:stCondLst>
                            <p:childTnLst>
                              <p:par>
                                <p:cTn id="34" presetID="1" presetClass="entr" presetSubtype="0" fill="hold" nodeType="afterEffect">
                                  <p:stCondLst>
                                    <p:cond delay="100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7000"/>
                            </p:stCondLst>
                            <p:childTnLst>
                              <p:par>
                                <p:cTn id="37" presetID="1" presetClass="entr" presetSubtype="0" fill="hold" nodeType="afterEffect">
                                  <p:stCondLst>
                                    <p:cond delay="1000"/>
                                  </p:stCondLst>
                                  <p:childTnLst>
                                    <p:set>
                                      <p:cBhvr>
                                        <p:cTn id="38" dur="1" fill="hold">
                                          <p:stCondLst>
                                            <p:cond delay="0"/>
                                          </p:stCondLst>
                                        </p:cTn>
                                        <p:tgtEl>
                                          <p:spTgt spid="7"/>
                                        </p:tgtEl>
                                        <p:attrNameLst>
                                          <p:attrName>style.visibility</p:attrName>
                                        </p:attrNameLst>
                                      </p:cBhvr>
                                      <p:to>
                                        <p:strVal val="visible"/>
                                      </p:to>
                                    </p:set>
                                  </p:childTnLst>
                                </p:cTn>
                              </p:par>
                            </p:childTnLst>
                          </p:cTn>
                        </p:par>
                        <p:par>
                          <p:cTn id="39" fill="hold">
                            <p:stCondLst>
                              <p:cond delay="8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p:nvPr/>
        </p:nvGrpSpPr>
        <p:grpSpPr>
          <a:xfrm>
            <a:off x="-95033" y="-77760"/>
            <a:ext cx="9433641" cy="7257600"/>
            <a:chOff x="204313" y="188464"/>
            <a:chExt cx="9131248" cy="6985220"/>
          </a:xfrm>
        </p:grpSpPr>
        <p:pic>
          <p:nvPicPr>
            <p:cNvPr id="3" name="Picture 2" descr="macs1206_Subaru_enhanced.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5278" b="8113"/>
            <a:stretch/>
          </p:blipFill>
          <p:spPr>
            <a:xfrm>
              <a:off x="204313" y="188464"/>
              <a:ext cx="9131248" cy="6985220"/>
            </a:xfrm>
            <a:prstGeom prst="rect">
              <a:avLst/>
            </a:prstGeom>
          </p:spPr>
        </p:pic>
        <p:pic>
          <p:nvPicPr>
            <p:cNvPr id="48" name="Picture 47" descr="MACS1206-CLASH_Adi.jp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8179" t="22859" r="17993" b="28520"/>
            <a:stretch/>
          </p:blipFill>
          <p:spPr>
            <a:xfrm>
              <a:off x="4532781" y="3415710"/>
              <a:ext cx="399973" cy="300159"/>
            </a:xfrm>
            <a:prstGeom prst="rect">
              <a:avLst/>
            </a:prstGeom>
            <a:ln>
              <a:solidFill>
                <a:srgbClr val="FFFFFF"/>
              </a:solidFill>
            </a:ln>
          </p:spPr>
        </p:pic>
      </p:grpSp>
      <p:pic>
        <p:nvPicPr>
          <p:cNvPr id="6" name="Picture 5" descr="MACS1206-CLASH_Adi.jp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8179" t="22859" r="17993" b="28520"/>
          <a:stretch/>
        </p:blipFill>
        <p:spPr>
          <a:xfrm>
            <a:off x="-13286" y="-4084"/>
            <a:ext cx="9182984" cy="6891348"/>
          </a:xfrm>
          <a:prstGeom prst="rect">
            <a:avLst/>
          </a:prstGeom>
        </p:spPr>
      </p:pic>
      <p:sp>
        <p:nvSpPr>
          <p:cNvPr id="7" name="Slide Number Placeholder 6"/>
          <p:cNvSpPr>
            <a:spLocks noGrp="1"/>
          </p:cNvSpPr>
          <p:nvPr>
            <p:ph type="sldNum" sz="quarter" idx="12"/>
          </p:nvPr>
        </p:nvSpPr>
        <p:spPr/>
        <p:txBody>
          <a:bodyPr/>
          <a:lstStyle/>
          <a:p>
            <a:fld id="{4636E928-EAC1-6145-BF75-3D5A899E7590}" type="slidenum">
              <a:rPr lang="en-US" smtClean="0"/>
              <a:pPr/>
              <a:t>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096116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2000"/>
                                        <p:tgtEl>
                                          <p:spTgt spid="6"/>
                                        </p:tgtEl>
                                        <p:attrNameLst>
                                          <p:attrName>ppt_w</p:attrName>
                                        </p:attrNameLst>
                                      </p:cBhvr>
                                      <p:tavLst>
                                        <p:tav tm="0">
                                          <p:val>
                                            <p:strVal val="ppt_w"/>
                                          </p:val>
                                        </p:tav>
                                        <p:tav tm="100000">
                                          <p:val>
                                            <p:fltVal val="0"/>
                                          </p:val>
                                        </p:tav>
                                      </p:tavLst>
                                    </p:anim>
                                    <p:anim calcmode="lin" valueType="num">
                                      <p:cBhvr>
                                        <p:cTn id="7" dur="2000"/>
                                        <p:tgtEl>
                                          <p:spTgt spid="6"/>
                                        </p:tgtEl>
                                        <p:attrNameLst>
                                          <p:attrName>ppt_h</p:attrName>
                                        </p:attrNameLst>
                                      </p:cBhvr>
                                      <p:tavLst>
                                        <p:tav tm="0">
                                          <p:val>
                                            <p:strVal val="ppt_h"/>
                                          </p:val>
                                        </p:tav>
                                        <p:tav tm="100000">
                                          <p:val>
                                            <p:fltVal val="0"/>
                                          </p:val>
                                        </p:tav>
                                      </p:tavLst>
                                    </p:anim>
                                    <p:set>
                                      <p:cBhvr>
                                        <p:cTn id="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Understanding Our Origins</a:t>
            </a:r>
            <a:endParaRPr lang="en-US" b="1" dirty="0"/>
          </a:p>
        </p:txBody>
      </p:sp>
      <p:sp>
        <p:nvSpPr>
          <p:cNvPr id="3" name="Content Placeholder 2"/>
          <p:cNvSpPr>
            <a:spLocks noGrp="1"/>
          </p:cNvSpPr>
          <p:nvPr>
            <p:ph idx="1"/>
          </p:nvPr>
        </p:nvSpPr>
        <p:spPr>
          <a:xfrm>
            <a:off x="356931" y="1600201"/>
            <a:ext cx="4923917" cy="2521562"/>
          </a:xfrm>
          <a:solidFill>
            <a:srgbClr val="E6B9B8"/>
          </a:solidFill>
        </p:spPr>
        <p:txBody>
          <a:bodyPr>
            <a:normAutofit fontScale="77500" lnSpcReduction="20000"/>
          </a:bodyPr>
          <a:lstStyle/>
          <a:p>
            <a:pPr marL="171450" indent="-171450"/>
            <a:r>
              <a:rPr lang="en-US" dirty="0">
                <a:latin typeface="Helvetica Light"/>
                <a:cs typeface="Helvetica Light"/>
              </a:rPr>
              <a:t>What were the first objects to </a:t>
            </a:r>
            <a:r>
              <a:rPr lang="en-US" dirty="0" smtClean="0">
                <a:latin typeface="Helvetica Light"/>
                <a:cs typeface="Helvetica Light"/>
              </a:rPr>
              <a:t>light </a:t>
            </a:r>
            <a:r>
              <a:rPr lang="en-US" dirty="0">
                <a:latin typeface="Helvetica Light"/>
                <a:cs typeface="Helvetica Light"/>
              </a:rPr>
              <a:t>up the universe, and when did they do it? </a:t>
            </a:r>
          </a:p>
          <a:p>
            <a:pPr marL="171450" indent="-171450"/>
            <a:r>
              <a:rPr lang="en-US" dirty="0">
                <a:latin typeface="Helvetica Light"/>
                <a:cs typeface="Helvetica Light"/>
              </a:rPr>
              <a:t>What is the fossil record of galaxy assembly from the first stars to the present? </a:t>
            </a:r>
          </a:p>
          <a:p>
            <a:pPr marL="171450" indent="-171450"/>
            <a:r>
              <a:rPr lang="en-US" dirty="0">
                <a:latin typeface="Helvetica Light"/>
                <a:cs typeface="Helvetica Light"/>
              </a:rPr>
              <a:t>How do stars form?</a:t>
            </a:r>
          </a:p>
        </p:txBody>
      </p:sp>
      <p:sp>
        <p:nvSpPr>
          <p:cNvPr id="4" name="Slide Number Placeholder 3"/>
          <p:cNvSpPr>
            <a:spLocks noGrp="1"/>
          </p:cNvSpPr>
          <p:nvPr>
            <p:ph type="sldNum" sz="quarter" idx="12"/>
          </p:nvPr>
        </p:nvSpPr>
        <p:spPr/>
        <p:txBody>
          <a:bodyPr/>
          <a:lstStyle/>
          <a:p>
            <a:fld id="{4636E928-EAC1-6145-BF75-3D5A899E7590}" type="slidenum">
              <a:rPr lang="en-US" smtClean="0"/>
              <a:pPr/>
              <a:t>47</a:t>
            </a:fld>
            <a:endParaRPr lang="en-US"/>
          </a:p>
        </p:txBody>
      </p:sp>
      <p:sp>
        <p:nvSpPr>
          <p:cNvPr id="5" name="TextBox 4"/>
          <p:cNvSpPr txBox="1"/>
          <p:nvPr/>
        </p:nvSpPr>
        <p:spPr>
          <a:xfrm>
            <a:off x="5632814" y="6216063"/>
            <a:ext cx="3264322" cy="646331"/>
          </a:xfrm>
          <a:prstGeom prst="rect">
            <a:avLst/>
          </a:prstGeom>
          <a:noFill/>
        </p:spPr>
        <p:txBody>
          <a:bodyPr wrap="square" rtlCol="0">
            <a:spAutoFit/>
          </a:bodyPr>
          <a:lstStyle/>
          <a:p>
            <a:r>
              <a:rPr lang="en-US" dirty="0" smtClean="0"/>
              <a:t>Decadal Survey’s Enduring Questions &amp; Discovery Area</a:t>
            </a:r>
            <a:endParaRPr lang="en-US" dirty="0"/>
          </a:p>
        </p:txBody>
      </p:sp>
      <p:pic>
        <p:nvPicPr>
          <p:cNvPr id="6" name="Picture 5" descr="0309158028.jp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6345"/>
          <a:stretch/>
        </p:blipFill>
        <p:spPr>
          <a:xfrm>
            <a:off x="5720747" y="1417638"/>
            <a:ext cx="3334125" cy="4718926"/>
          </a:xfrm>
          <a:prstGeom prst="rect">
            <a:avLst/>
          </a:prstGeom>
          <a:ln>
            <a:solidFill>
              <a:srgbClr val="000000"/>
            </a:solidFill>
          </a:ln>
        </p:spPr>
      </p:pic>
      <p:sp>
        <p:nvSpPr>
          <p:cNvPr id="7" name="Content Placeholder 2"/>
          <p:cNvSpPr txBox="1">
            <a:spLocks/>
          </p:cNvSpPr>
          <p:nvPr/>
        </p:nvSpPr>
        <p:spPr>
          <a:xfrm>
            <a:off x="275370" y="4426177"/>
            <a:ext cx="4923917" cy="920974"/>
          </a:xfrm>
          <a:prstGeom prst="rect">
            <a:avLst/>
          </a:prstGeom>
          <a:solidFill>
            <a:srgbClr val="558ED5"/>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Helvetica Light"/>
                <a:cs typeface="Helvetica Light"/>
              </a:rPr>
              <a:t>Discovery </a:t>
            </a:r>
            <a:r>
              <a:rPr lang="en-US" sz="2400" b="1" dirty="0" smtClean="0">
                <a:latin typeface="Helvetica Light"/>
                <a:cs typeface="Helvetica Light"/>
              </a:rPr>
              <a:t>Science</a:t>
            </a:r>
          </a:p>
          <a:p>
            <a:pPr marL="171450" indent="-171450"/>
            <a:r>
              <a:rPr lang="en-US" sz="2400" dirty="0" smtClean="0">
                <a:latin typeface="Helvetica Light"/>
                <a:cs typeface="Helvetica Light"/>
              </a:rPr>
              <a:t>Epoch of </a:t>
            </a:r>
            <a:r>
              <a:rPr lang="en-US" sz="2400" dirty="0" err="1" smtClean="0">
                <a:latin typeface="Helvetica Light"/>
                <a:cs typeface="Helvetica Light"/>
              </a:rPr>
              <a:t>reionization</a:t>
            </a:r>
            <a:endParaRPr lang="en-US" sz="2400" dirty="0">
              <a:latin typeface="Helvetica Light"/>
              <a:cs typeface="Helvetica Ligh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754586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4. </a:t>
            </a:r>
            <a:r>
              <a:rPr lang="en-US" b="1" dirty="0" smtClean="0"/>
              <a:t>Cosmic Order</a:t>
            </a:r>
            <a:endParaRPr lang="en-US" b="1" dirty="0"/>
          </a:p>
        </p:txBody>
      </p:sp>
      <p:sp>
        <p:nvSpPr>
          <p:cNvPr id="3" name="Content Placeholder 2"/>
          <p:cNvSpPr>
            <a:spLocks noGrp="1"/>
          </p:cNvSpPr>
          <p:nvPr>
            <p:ph idx="1"/>
          </p:nvPr>
        </p:nvSpPr>
        <p:spPr>
          <a:xfrm>
            <a:off x="457200" y="1600200"/>
            <a:ext cx="4923917" cy="2777779"/>
          </a:xfrm>
          <a:solidFill>
            <a:srgbClr val="E6B9B8"/>
          </a:solidFill>
        </p:spPr>
        <p:txBody>
          <a:bodyPr>
            <a:normAutofit fontScale="70000" lnSpcReduction="20000"/>
          </a:bodyPr>
          <a:lstStyle/>
          <a:p>
            <a:pPr marL="171450" indent="-171450">
              <a:buNone/>
            </a:pPr>
            <a:r>
              <a:rPr lang="en-US" b="1" dirty="0" smtClean="0">
                <a:latin typeface="Helvetica Light"/>
                <a:cs typeface="Helvetica Light"/>
              </a:rPr>
              <a:t>NWNH Fundamental Questions:</a:t>
            </a:r>
          </a:p>
          <a:p>
            <a:pPr marL="171450" indent="-171450"/>
            <a:r>
              <a:rPr lang="en-US" b="1" dirty="0" smtClean="0">
                <a:latin typeface="Helvetica Light"/>
                <a:cs typeface="Helvetica Light"/>
              </a:rPr>
              <a:t>What </a:t>
            </a:r>
            <a:r>
              <a:rPr lang="en-US" b="1" dirty="0">
                <a:latin typeface="Helvetica Light"/>
                <a:cs typeface="Helvetica Light"/>
              </a:rPr>
              <a:t>controls the mass-energy-chemical cycles within galaxies?</a:t>
            </a:r>
            <a:r>
              <a:rPr lang="en-US" dirty="0">
                <a:latin typeface="Helvetica Light"/>
                <a:cs typeface="Helvetica Light"/>
              </a:rPr>
              <a:t> </a:t>
            </a:r>
          </a:p>
          <a:p>
            <a:pPr marL="171450" indent="-171450"/>
            <a:r>
              <a:rPr lang="en-US" b="1" dirty="0">
                <a:latin typeface="Helvetica Light"/>
                <a:cs typeface="Helvetica Light"/>
              </a:rPr>
              <a:t>How do the lives of massive stars end?</a:t>
            </a:r>
          </a:p>
          <a:p>
            <a:pPr marL="171450" indent="-171450"/>
            <a:r>
              <a:rPr lang="en-US" b="1" dirty="0">
                <a:latin typeface="Helvetica Light"/>
                <a:cs typeface="Helvetica Light"/>
              </a:rPr>
              <a:t>What are the progenitors of Type </a:t>
            </a:r>
            <a:r>
              <a:rPr lang="en-US" b="1" dirty="0" err="1">
                <a:latin typeface="Helvetica Light"/>
                <a:cs typeface="Helvetica Light"/>
              </a:rPr>
              <a:t>Ia</a:t>
            </a:r>
            <a:r>
              <a:rPr lang="en-US" b="1" dirty="0">
                <a:latin typeface="Helvetica Light"/>
                <a:cs typeface="Helvetica Light"/>
              </a:rPr>
              <a:t> supernovae and how do they explode?</a:t>
            </a:r>
            <a:r>
              <a:rPr lang="en-US" dirty="0">
                <a:latin typeface="Helvetica Light"/>
                <a:cs typeface="Helvetica Light"/>
              </a:rPr>
              <a:t>  </a:t>
            </a:r>
          </a:p>
          <a:p>
            <a:endParaRPr lang="en-US" b="1" i="1" dirty="0"/>
          </a:p>
          <a:p>
            <a:pPr marL="0" indent="0">
              <a:buNone/>
            </a:pPr>
            <a:endParaRPr lang="en-US" b="1" dirty="0"/>
          </a:p>
        </p:txBody>
      </p:sp>
      <p:sp>
        <p:nvSpPr>
          <p:cNvPr id="4" name="Slide Number Placeholder 3"/>
          <p:cNvSpPr>
            <a:spLocks noGrp="1"/>
          </p:cNvSpPr>
          <p:nvPr>
            <p:ph type="sldNum" sz="quarter" idx="12"/>
          </p:nvPr>
        </p:nvSpPr>
        <p:spPr/>
        <p:txBody>
          <a:bodyPr/>
          <a:lstStyle/>
          <a:p>
            <a:fld id="{4636E928-EAC1-6145-BF75-3D5A899E7590}" type="slidenum">
              <a:rPr lang="en-US" smtClean="0">
                <a:solidFill>
                  <a:prstClr val="black">
                    <a:tint val="75000"/>
                  </a:prstClr>
                </a:solidFill>
              </a:rPr>
              <a:pPr/>
              <a:t>48</a:t>
            </a:fld>
            <a:endParaRPr lang="en-US">
              <a:solidFill>
                <a:prstClr val="black">
                  <a:tint val="75000"/>
                </a:prstClr>
              </a:solidFill>
            </a:endParaRPr>
          </a:p>
        </p:txBody>
      </p:sp>
      <p:sp>
        <p:nvSpPr>
          <p:cNvPr id="5" name="TextBox 4"/>
          <p:cNvSpPr txBox="1"/>
          <p:nvPr/>
        </p:nvSpPr>
        <p:spPr>
          <a:xfrm>
            <a:off x="5628416" y="6216063"/>
            <a:ext cx="2640424" cy="646331"/>
          </a:xfrm>
          <a:prstGeom prst="rect">
            <a:avLst/>
          </a:prstGeom>
          <a:noFill/>
        </p:spPr>
        <p:txBody>
          <a:bodyPr wrap="square" rtlCol="0">
            <a:spAutoFit/>
          </a:bodyPr>
          <a:lstStyle/>
          <a:p>
            <a:r>
              <a:rPr lang="en-US" dirty="0">
                <a:solidFill>
                  <a:prstClr val="black"/>
                </a:solidFill>
              </a:rPr>
              <a:t>Decadal Survey’s Enduring Questions</a:t>
            </a:r>
            <a:endParaRPr lang="en-US" dirty="0">
              <a:solidFill>
                <a:prstClr val="black"/>
              </a:solidFill>
            </a:endParaRPr>
          </a:p>
        </p:txBody>
      </p:sp>
      <p:pic>
        <p:nvPicPr>
          <p:cNvPr id="6" name="Picture 5" descr="0309158028.jp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6345"/>
          <a:stretch/>
        </p:blipFill>
        <p:spPr>
          <a:xfrm>
            <a:off x="5720747" y="1417638"/>
            <a:ext cx="3334125" cy="4718926"/>
          </a:xfrm>
          <a:prstGeom prst="rect">
            <a:avLst/>
          </a:prstGeom>
          <a:ln>
            <a:solidFill>
              <a:srgbClr val="000000"/>
            </a:solidFill>
          </a:ln>
        </p:spPr>
      </p:pic>
      <p:sp>
        <p:nvSpPr>
          <p:cNvPr id="7" name="Content Placeholder 2"/>
          <p:cNvSpPr txBox="1">
            <a:spLocks/>
          </p:cNvSpPr>
          <p:nvPr/>
        </p:nvSpPr>
        <p:spPr>
          <a:xfrm>
            <a:off x="437139" y="4839368"/>
            <a:ext cx="4923917" cy="1800011"/>
          </a:xfrm>
          <a:prstGeom prst="rect">
            <a:avLst/>
          </a:prstGeom>
          <a:solidFill>
            <a:srgbClr val="558ED5"/>
          </a:solid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solidFill>
                  <a:prstClr val="black"/>
                </a:solidFill>
                <a:latin typeface="Helvetica Light"/>
                <a:cs typeface="Helvetica Light"/>
              </a:rPr>
              <a:t>NWNH Discovery Science Areas:</a:t>
            </a:r>
          </a:p>
          <a:p>
            <a:r>
              <a:rPr lang="en-US" b="1" dirty="0" smtClean="0">
                <a:solidFill>
                  <a:prstClr val="black"/>
                </a:solidFill>
                <a:latin typeface="Helvetica Light"/>
                <a:cs typeface="Helvetica Light"/>
              </a:rPr>
              <a:t>Time-domain astronomy</a:t>
            </a:r>
            <a:r>
              <a:rPr lang="en-US" dirty="0" smtClean="0">
                <a:solidFill>
                  <a:prstClr val="black"/>
                </a:solidFill>
                <a:latin typeface="Helvetica Light"/>
                <a:cs typeface="Helvetica Light"/>
              </a:rPr>
              <a:t> </a:t>
            </a:r>
          </a:p>
          <a:p>
            <a:r>
              <a:rPr lang="en-US" b="1" dirty="0" smtClean="0">
                <a:solidFill>
                  <a:prstClr val="black"/>
                </a:solidFill>
                <a:latin typeface="Helvetica Light"/>
                <a:cs typeface="Helvetica Light"/>
              </a:rPr>
              <a:t>Astrometry</a:t>
            </a:r>
            <a:r>
              <a:rPr lang="en-US" dirty="0" smtClean="0">
                <a:solidFill>
                  <a:prstClr val="black"/>
                </a:solidFill>
                <a:latin typeface="Helvetica Light"/>
                <a:cs typeface="Helvetica Light"/>
              </a:rPr>
              <a:t> </a:t>
            </a:r>
          </a:p>
          <a:p>
            <a:r>
              <a:rPr lang="en-US" b="1" dirty="0" smtClean="0">
                <a:solidFill>
                  <a:prstClr val="black"/>
                </a:solidFill>
                <a:latin typeface="Helvetica Light"/>
                <a:cs typeface="Helvetica Light"/>
              </a:rPr>
              <a:t>Gravitational wave astronomy</a:t>
            </a:r>
            <a:endParaRPr lang="en-US" dirty="0" smtClean="0">
              <a:solidFill>
                <a:prstClr val="black"/>
              </a:solidFill>
              <a:latin typeface="Helvetica Light"/>
              <a:cs typeface="Helvetica Ligh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2761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79" y="-67965"/>
            <a:ext cx="8753115" cy="846268"/>
          </a:xfrm>
        </p:spPr>
        <p:txBody>
          <a:bodyPr>
            <a:normAutofit/>
          </a:bodyPr>
          <a:lstStyle/>
          <a:p>
            <a:r>
              <a:rPr lang="en-US" b="1" dirty="0" smtClean="0"/>
              <a:t>Discovery Science &amp; Cosmic Order</a:t>
            </a:r>
            <a:endParaRPr lang="en-US" b="1" dirty="0"/>
          </a:p>
        </p:txBody>
      </p:sp>
      <p:sp>
        <p:nvSpPr>
          <p:cNvPr id="4" name="TextBox 3"/>
          <p:cNvSpPr txBox="1"/>
          <p:nvPr/>
        </p:nvSpPr>
        <p:spPr>
          <a:xfrm>
            <a:off x="63366" y="1616569"/>
            <a:ext cx="8754027"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200" dirty="0" smtClean="0">
                <a:latin typeface="Helvetica Light"/>
                <a:cs typeface="Helvetica Light"/>
              </a:rPr>
              <a:t>Community Observations  (&gt;25% of time)</a:t>
            </a:r>
          </a:p>
        </p:txBody>
      </p:sp>
      <p:sp>
        <p:nvSpPr>
          <p:cNvPr id="11" name="Subtitle 10"/>
          <p:cNvSpPr>
            <a:spLocks noGrp="1"/>
          </p:cNvSpPr>
          <p:nvPr>
            <p:ph type="subTitle" idx="1"/>
          </p:nvPr>
        </p:nvSpPr>
        <p:spPr>
          <a:xfrm>
            <a:off x="151690" y="677370"/>
            <a:ext cx="8753115" cy="999029"/>
          </a:xfrm>
        </p:spPr>
        <p:txBody>
          <a:bodyPr>
            <a:noAutofit/>
          </a:bodyPr>
          <a:lstStyle/>
          <a:p>
            <a:r>
              <a:rPr lang="en-US" sz="1800" dirty="0" smtClean="0">
                <a:solidFill>
                  <a:schemeClr val="bg1">
                    <a:lumMod val="65000"/>
                  </a:schemeClr>
                </a:solidFill>
                <a:latin typeface="Helvetica"/>
                <a:cs typeface="Helvetica"/>
              </a:rPr>
              <a:t>The combination of the AFTA 2.4 meter telescope resolution and wide field of view enables a wide range of peer-reviewed community observations and analyses of the survey data that address top decadal science priorities</a:t>
            </a:r>
            <a:endParaRPr lang="en-US" sz="1800" dirty="0"/>
          </a:p>
        </p:txBody>
      </p:sp>
      <p:sp>
        <p:nvSpPr>
          <p:cNvPr id="14" name="Rectangle 13"/>
          <p:cNvSpPr/>
          <p:nvPr/>
        </p:nvSpPr>
        <p:spPr>
          <a:xfrm>
            <a:off x="63366" y="2760457"/>
            <a:ext cx="2707270" cy="2686953"/>
          </a:xfrm>
          <a:prstGeom prst="rect">
            <a:avLst/>
          </a:prstGeom>
        </p:spPr>
        <p:style>
          <a:lnRef idx="3">
            <a:schemeClr val="lt1"/>
          </a:lnRef>
          <a:fillRef idx="1">
            <a:schemeClr val="accent1"/>
          </a:fillRef>
          <a:effectRef idx="1">
            <a:schemeClr val="accent1"/>
          </a:effectRef>
          <a:fontRef idx="minor">
            <a:schemeClr val="lt1"/>
          </a:fontRef>
        </p:style>
        <p:txBody>
          <a:bodyPr rtlCol="0" anchor="t" anchorCtr="0"/>
          <a:lstStyle/>
          <a:p>
            <a:pPr algn="ctr"/>
            <a:endParaRPr lang="en-US" sz="1000" dirty="0" smtClean="0">
              <a:latin typeface="Helvetica Light"/>
              <a:cs typeface="Helvetica Light"/>
            </a:endParaRPr>
          </a:p>
          <a:p>
            <a:pPr algn="ctr"/>
            <a:r>
              <a:rPr lang="en-US" sz="2000" dirty="0" smtClean="0">
                <a:latin typeface="Helvetica Light"/>
                <a:cs typeface="Helvetica Light"/>
              </a:rPr>
              <a:t>Guest Observer</a:t>
            </a:r>
          </a:p>
          <a:p>
            <a:pPr marL="285750" indent="-285750">
              <a:buFont typeface="Arial"/>
              <a:buChar char="•"/>
            </a:pPr>
            <a:endParaRPr lang="en-US" sz="1400" dirty="0" smtClean="0">
              <a:latin typeface="Helvetica Light"/>
              <a:cs typeface="Helvetica Light"/>
            </a:endParaRPr>
          </a:p>
          <a:p>
            <a:pPr marL="285750" indent="-285750">
              <a:buFont typeface="Arial"/>
              <a:buChar char="•"/>
            </a:pPr>
            <a:r>
              <a:rPr lang="en-US" sz="1400" dirty="0" err="1" smtClean="0">
                <a:latin typeface="Helvetica Light"/>
                <a:cs typeface="Helvetica Light"/>
              </a:rPr>
              <a:t>Ultradeep</a:t>
            </a:r>
            <a:r>
              <a:rPr lang="en-US" sz="1400" dirty="0" smtClean="0">
                <a:latin typeface="Helvetica Light"/>
                <a:cs typeface="Helvetica Light"/>
              </a:rPr>
              <a:t> wide fields with 100 times HST volume</a:t>
            </a:r>
          </a:p>
          <a:p>
            <a:pPr marL="285750" indent="-285750">
              <a:buFont typeface="Arial"/>
              <a:buChar char="•"/>
            </a:pPr>
            <a:r>
              <a:rPr lang="en-US" sz="1400" dirty="0" smtClean="0">
                <a:latin typeface="Helvetica Light"/>
                <a:cs typeface="Helvetica Light"/>
              </a:rPr>
              <a:t>Transient </a:t>
            </a:r>
            <a:r>
              <a:rPr lang="en-US" sz="1400" dirty="0" err="1">
                <a:latin typeface="Helvetica Light"/>
                <a:cs typeface="Helvetica Light"/>
              </a:rPr>
              <a:t>f</a:t>
            </a:r>
            <a:r>
              <a:rPr lang="en-US" sz="1400" dirty="0" err="1" smtClean="0">
                <a:latin typeface="Helvetica Light"/>
                <a:cs typeface="Helvetica Light"/>
              </a:rPr>
              <a:t>ollowup</a:t>
            </a:r>
            <a:endParaRPr lang="en-US" sz="1400" dirty="0" smtClean="0">
              <a:latin typeface="Helvetica Light"/>
              <a:cs typeface="Helvetica Light"/>
            </a:endParaRPr>
          </a:p>
          <a:p>
            <a:pPr marL="285750" indent="-285750">
              <a:buFont typeface="Arial"/>
              <a:buChar char="•"/>
            </a:pPr>
            <a:r>
              <a:rPr lang="en-US" sz="1400" dirty="0" smtClean="0">
                <a:latin typeface="Helvetica Light"/>
                <a:cs typeface="Helvetica Light"/>
              </a:rPr>
              <a:t>Gravitational wave </a:t>
            </a:r>
            <a:r>
              <a:rPr lang="en-US" sz="1400" dirty="0" err="1" smtClean="0">
                <a:latin typeface="Helvetica Light"/>
                <a:cs typeface="Helvetica Light"/>
              </a:rPr>
              <a:t>followup</a:t>
            </a:r>
            <a:endParaRPr lang="en-US" sz="1400" dirty="0" smtClean="0">
              <a:latin typeface="Helvetica Light"/>
              <a:cs typeface="Helvetica Light"/>
            </a:endParaRPr>
          </a:p>
          <a:p>
            <a:pPr marL="285750" indent="-285750">
              <a:buFont typeface="Arial"/>
              <a:buChar char="•"/>
            </a:pPr>
            <a:r>
              <a:rPr lang="en-US" sz="1400" dirty="0" smtClean="0">
                <a:latin typeface="Helvetica Light"/>
                <a:cs typeface="Helvetica Light"/>
              </a:rPr>
              <a:t>Use strong lensing to probe black hole disk structure</a:t>
            </a:r>
          </a:p>
          <a:p>
            <a:pPr marL="285750" indent="-285750">
              <a:buFont typeface="Arial"/>
              <a:buChar char="•"/>
            </a:pPr>
            <a:r>
              <a:rPr lang="en-US" sz="1400" dirty="0" smtClean="0">
                <a:latin typeface="Helvetica Light"/>
                <a:cs typeface="Helvetica Light"/>
              </a:rPr>
              <a:t>Detect supernova progenitors in nearby galaxies</a:t>
            </a:r>
          </a:p>
          <a:p>
            <a:endParaRPr lang="en-US" sz="1400" dirty="0" smtClean="0">
              <a:latin typeface="Helvetica Light"/>
              <a:cs typeface="Helvetica Light"/>
            </a:endParaRPr>
          </a:p>
        </p:txBody>
      </p:sp>
      <p:sp>
        <p:nvSpPr>
          <p:cNvPr id="18" name="Down Arrow 17"/>
          <p:cNvSpPr/>
          <p:nvPr/>
        </p:nvSpPr>
        <p:spPr>
          <a:xfrm>
            <a:off x="1051282" y="2203383"/>
            <a:ext cx="765018" cy="567155"/>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7055089" y="2228647"/>
            <a:ext cx="765018" cy="647399"/>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p:cNvSpPr txBox="1"/>
          <p:nvPr/>
        </p:nvSpPr>
        <p:spPr>
          <a:xfrm>
            <a:off x="2896740" y="2876047"/>
            <a:ext cx="3060593" cy="2492990"/>
          </a:xfrm>
          <a:prstGeom prst="rect">
            <a:avLst/>
          </a:prstGeom>
          <a:ln w="57150" cmpd="sng"/>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marL="171450" indent="-171450">
              <a:buFont typeface="Arial"/>
              <a:buChar char="•"/>
            </a:pPr>
            <a:endParaRPr lang="en-US" sz="1200" dirty="0" smtClean="0">
              <a:latin typeface="Helvetica Light"/>
              <a:cs typeface="Helvetica Light"/>
            </a:endParaRPr>
          </a:p>
          <a:p>
            <a:pPr marL="171450" indent="-171450">
              <a:buFont typeface="Arial"/>
              <a:buChar char="•"/>
            </a:pPr>
            <a:endParaRPr lang="en-US" sz="1200" dirty="0">
              <a:latin typeface="Helvetica Light"/>
              <a:cs typeface="Helvetica Light"/>
            </a:endParaRPr>
          </a:p>
          <a:p>
            <a:pPr marL="171450" indent="-171450">
              <a:buFont typeface="Arial"/>
              <a:buChar char="•"/>
            </a:pPr>
            <a:endParaRPr lang="en-US" sz="1200" dirty="0" smtClean="0">
              <a:latin typeface="Helvetica Light"/>
              <a:cs typeface="Helvetica Light"/>
            </a:endParaRPr>
          </a:p>
          <a:p>
            <a:pPr marL="171450" indent="-171450">
              <a:buFont typeface="Arial"/>
              <a:buChar char="•"/>
            </a:pPr>
            <a:endParaRPr lang="en-US" sz="1200" dirty="0">
              <a:latin typeface="Helvetica Light"/>
              <a:cs typeface="Helvetica Light"/>
            </a:endParaRPr>
          </a:p>
          <a:p>
            <a:pPr marL="171450" indent="-171450">
              <a:buFont typeface="Arial"/>
              <a:buChar char="•"/>
            </a:pPr>
            <a:endParaRPr lang="en-US" sz="1200" dirty="0" smtClean="0">
              <a:latin typeface="Helvetica Light"/>
              <a:cs typeface="Helvetica Light"/>
            </a:endParaRPr>
          </a:p>
          <a:p>
            <a:pPr marL="171450" indent="-171450">
              <a:buFont typeface="Arial"/>
              <a:buChar char="•"/>
            </a:pPr>
            <a:endParaRPr lang="en-US" sz="1200" dirty="0">
              <a:latin typeface="Helvetica Light"/>
              <a:cs typeface="Helvetica Light"/>
            </a:endParaRPr>
          </a:p>
          <a:p>
            <a:pPr marL="171450" indent="-171450">
              <a:buFont typeface="Arial"/>
              <a:buChar char="•"/>
            </a:pPr>
            <a:endParaRPr lang="en-US" sz="1200" dirty="0" smtClean="0">
              <a:latin typeface="Helvetica Light"/>
              <a:cs typeface="Helvetica Light"/>
            </a:endParaRPr>
          </a:p>
          <a:p>
            <a:pPr marL="171450" indent="-171450">
              <a:buFont typeface="Arial"/>
              <a:buChar char="•"/>
            </a:pPr>
            <a:endParaRPr lang="en-US" sz="1200" dirty="0">
              <a:latin typeface="Helvetica Light"/>
              <a:cs typeface="Helvetica Light"/>
            </a:endParaRPr>
          </a:p>
          <a:p>
            <a:pPr marL="171450" indent="-171450">
              <a:buFont typeface="Arial"/>
              <a:buChar char="•"/>
            </a:pPr>
            <a:endParaRPr lang="en-US" sz="1200" dirty="0" smtClean="0">
              <a:latin typeface="Helvetica Light"/>
              <a:cs typeface="Helvetica Light"/>
            </a:endParaRPr>
          </a:p>
          <a:p>
            <a:pPr marL="171450" indent="-171450">
              <a:buFont typeface="Arial"/>
              <a:buChar char="•"/>
            </a:pPr>
            <a:endParaRPr lang="en-US" sz="1200" dirty="0">
              <a:latin typeface="Helvetica Light"/>
              <a:cs typeface="Helvetica Light"/>
            </a:endParaRPr>
          </a:p>
          <a:p>
            <a:pPr marL="171450" indent="-171450">
              <a:buFont typeface="Arial"/>
              <a:buChar char="•"/>
            </a:pPr>
            <a:endParaRPr lang="en-US" sz="1200" dirty="0" smtClean="0">
              <a:latin typeface="Helvetica Light"/>
              <a:cs typeface="Helvetica Light"/>
            </a:endParaRPr>
          </a:p>
          <a:p>
            <a:pPr marL="171450" indent="-171450">
              <a:buFont typeface="Arial"/>
              <a:buChar char="•"/>
            </a:pPr>
            <a:endParaRPr lang="en-US" sz="1200" dirty="0">
              <a:latin typeface="Helvetica Light"/>
              <a:cs typeface="Helvetica Light"/>
            </a:endParaRPr>
          </a:p>
          <a:p>
            <a:pPr marL="171450" indent="-171450">
              <a:buFont typeface="Arial"/>
              <a:buChar char="•"/>
            </a:pPr>
            <a:endParaRPr lang="en-US" sz="1200" dirty="0">
              <a:latin typeface="Helvetica Light"/>
              <a:cs typeface="Helvetica Light"/>
            </a:endParaRPr>
          </a:p>
        </p:txBody>
      </p:sp>
      <p:sp>
        <p:nvSpPr>
          <p:cNvPr id="26" name="Down Arrow 25"/>
          <p:cNvSpPr/>
          <p:nvPr/>
        </p:nvSpPr>
        <p:spPr>
          <a:xfrm rot="5400000">
            <a:off x="5711942" y="3714419"/>
            <a:ext cx="765018" cy="430487"/>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Down Arrow 24"/>
          <p:cNvSpPr/>
          <p:nvPr/>
        </p:nvSpPr>
        <p:spPr>
          <a:xfrm rot="16200000">
            <a:off x="2417045" y="3754295"/>
            <a:ext cx="765018" cy="350736"/>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a:xfrm>
            <a:off x="6440415" y="6356350"/>
            <a:ext cx="2133600" cy="365125"/>
          </a:xfrm>
        </p:spPr>
        <p:txBody>
          <a:bodyPr/>
          <a:lstStyle/>
          <a:p>
            <a:fld id="{4636E928-EAC1-6145-BF75-3D5A899E7590}" type="slidenum">
              <a:rPr lang="en-US" smtClean="0"/>
              <a:pPr/>
              <a:t>49</a:t>
            </a:fld>
            <a:endParaRPr lang="en-US"/>
          </a:p>
        </p:txBody>
      </p:sp>
      <p:sp>
        <p:nvSpPr>
          <p:cNvPr id="20" name="Rectangle 19"/>
          <p:cNvSpPr/>
          <p:nvPr/>
        </p:nvSpPr>
        <p:spPr>
          <a:xfrm>
            <a:off x="6309695" y="2876047"/>
            <a:ext cx="2539905" cy="2459570"/>
          </a:xfrm>
          <a:prstGeom prst="rect">
            <a:avLst/>
          </a:prstGeom>
        </p:spPr>
        <p:style>
          <a:lnRef idx="3">
            <a:schemeClr val="lt1"/>
          </a:lnRef>
          <a:fillRef idx="1">
            <a:schemeClr val="accent1"/>
          </a:fillRef>
          <a:effectRef idx="1">
            <a:schemeClr val="accent1"/>
          </a:effectRef>
          <a:fontRef idx="minor">
            <a:schemeClr val="lt1"/>
          </a:fontRef>
        </p:style>
        <p:txBody>
          <a:bodyPr rtlCol="0" anchor="t" anchorCtr="0"/>
          <a:lstStyle/>
          <a:p>
            <a:pPr marL="171450" indent="-171450" algn="ctr">
              <a:buFont typeface="Arial"/>
              <a:buChar char="•"/>
            </a:pPr>
            <a:endParaRPr lang="en-US" sz="1000" dirty="0" smtClean="0">
              <a:latin typeface="Helvetica Light"/>
              <a:cs typeface="Helvetica Light"/>
            </a:endParaRPr>
          </a:p>
          <a:p>
            <a:r>
              <a:rPr lang="en-US" sz="2000" dirty="0" smtClean="0">
                <a:latin typeface="Helvetica Light"/>
                <a:cs typeface="Helvetica Light"/>
              </a:rPr>
              <a:t> Guest Investigator</a:t>
            </a:r>
          </a:p>
          <a:p>
            <a:pPr marL="285750" indent="-285750">
              <a:buFont typeface="Arial"/>
              <a:buChar char="•"/>
            </a:pPr>
            <a:r>
              <a:rPr lang="en-US" sz="1400" dirty="0" smtClean="0">
                <a:latin typeface="Helvetica Light"/>
                <a:cs typeface="Helvetica Light"/>
              </a:rPr>
              <a:t>Joint LSST/WFIRST analyses</a:t>
            </a:r>
          </a:p>
          <a:p>
            <a:pPr marL="285750" indent="-285750">
              <a:buFont typeface="Arial"/>
              <a:buChar char="•"/>
            </a:pPr>
            <a:r>
              <a:rPr lang="en-US" sz="1400" dirty="0" smtClean="0">
                <a:latin typeface="Helvetica Light"/>
                <a:cs typeface="Helvetica Light"/>
              </a:rPr>
              <a:t>Discover the most extreme star-forming galaxies and quasars</a:t>
            </a:r>
          </a:p>
          <a:p>
            <a:pPr marL="285750" indent="-285750">
              <a:buFont typeface="Arial"/>
              <a:buChar char="•"/>
            </a:pPr>
            <a:r>
              <a:rPr lang="en-US" sz="1400" dirty="0" err="1" smtClean="0">
                <a:latin typeface="Helvetica Light"/>
                <a:cs typeface="Helvetica Light"/>
              </a:rPr>
              <a:t>Microlensing</a:t>
            </a:r>
            <a:r>
              <a:rPr lang="en-US" sz="1400" dirty="0" smtClean="0">
                <a:latin typeface="Helvetica Light"/>
                <a:cs typeface="Helvetica Light"/>
              </a:rPr>
              <a:t> census of black holes in the Milky Way</a:t>
            </a:r>
          </a:p>
          <a:p>
            <a:pPr marL="285750" indent="-285750">
              <a:buFont typeface="Arial"/>
              <a:buChar char="•"/>
            </a:pPr>
            <a:endParaRPr lang="en-US" sz="1400" dirty="0">
              <a:latin typeface="Helvetica Light"/>
              <a:cs typeface="Helvetica Light"/>
            </a:endParaRPr>
          </a:p>
        </p:txBody>
      </p:sp>
      <p:sp>
        <p:nvSpPr>
          <p:cNvPr id="3" name="Rectangle 2"/>
          <p:cNvSpPr/>
          <p:nvPr/>
        </p:nvSpPr>
        <p:spPr>
          <a:xfrm>
            <a:off x="2896740" y="3063472"/>
            <a:ext cx="3060593" cy="2800767"/>
          </a:xfrm>
          <a:prstGeom prst="rect">
            <a:avLst/>
          </a:prstGeom>
        </p:spPr>
        <p:txBody>
          <a:bodyPr wrap="square">
            <a:spAutoFit/>
          </a:bodyPr>
          <a:lstStyle/>
          <a:p>
            <a:pPr marL="171450" indent="-171450">
              <a:buFont typeface="Arial"/>
              <a:buChar char="•"/>
            </a:pPr>
            <a:r>
              <a:rPr lang="en-US" sz="1400" b="1" i="1" dirty="0" smtClean="0">
                <a:latin typeface="Helvetica Light"/>
                <a:cs typeface="Helvetica Light"/>
              </a:rPr>
              <a:t>Time</a:t>
            </a:r>
            <a:r>
              <a:rPr lang="en-US" sz="1400" b="1" i="1" dirty="0">
                <a:latin typeface="Helvetica Light"/>
                <a:cs typeface="Helvetica Light"/>
              </a:rPr>
              <a:t>-domain astronomy</a:t>
            </a:r>
            <a:r>
              <a:rPr lang="en-US" sz="1400" dirty="0">
                <a:latin typeface="Helvetica Light"/>
                <a:cs typeface="Helvetica Light"/>
              </a:rPr>
              <a:t> </a:t>
            </a:r>
            <a:endParaRPr lang="en-US" sz="1400" dirty="0" smtClean="0">
              <a:latin typeface="Helvetica Light"/>
              <a:cs typeface="Helvetica Light"/>
            </a:endParaRPr>
          </a:p>
          <a:p>
            <a:pPr marL="171450" indent="-171450">
              <a:buFont typeface="Arial"/>
              <a:buChar char="•"/>
            </a:pPr>
            <a:r>
              <a:rPr lang="en-US" sz="1400" b="1" i="1" dirty="0">
                <a:latin typeface="Helvetica Light"/>
                <a:cs typeface="Helvetica Light"/>
              </a:rPr>
              <a:t>Astrometry</a:t>
            </a:r>
            <a:r>
              <a:rPr lang="en-US" sz="1400" dirty="0">
                <a:latin typeface="Helvetica Light"/>
                <a:cs typeface="Helvetica Light"/>
              </a:rPr>
              <a:t> </a:t>
            </a:r>
            <a:endParaRPr lang="en-US" sz="1400" dirty="0" smtClean="0">
              <a:latin typeface="Helvetica Light"/>
              <a:cs typeface="Helvetica Light"/>
            </a:endParaRPr>
          </a:p>
          <a:p>
            <a:pPr marL="171450" indent="-171450">
              <a:buFont typeface="Arial"/>
              <a:buChar char="•"/>
            </a:pPr>
            <a:r>
              <a:rPr lang="en-US" sz="1400" b="1" i="1" dirty="0">
                <a:latin typeface="Helvetica Light"/>
                <a:cs typeface="Helvetica Light"/>
              </a:rPr>
              <a:t>Gravitational wave </a:t>
            </a:r>
            <a:r>
              <a:rPr lang="en-US" sz="1400" b="1" i="1" dirty="0" smtClean="0">
                <a:latin typeface="Helvetica Light"/>
                <a:cs typeface="Helvetica Light"/>
              </a:rPr>
              <a:t>astronomy</a:t>
            </a:r>
            <a:endParaRPr lang="en-US" sz="1400" dirty="0" smtClean="0">
              <a:latin typeface="Helvetica Light"/>
              <a:cs typeface="Helvetica Light"/>
            </a:endParaRPr>
          </a:p>
          <a:p>
            <a:pPr marL="171450" indent="-171450">
              <a:buFont typeface="Arial"/>
              <a:buChar char="•"/>
            </a:pPr>
            <a:r>
              <a:rPr lang="en-US" sz="1400" b="1" i="1" dirty="0" smtClean="0">
                <a:latin typeface="Helvetica Light"/>
                <a:cs typeface="Helvetica Light"/>
              </a:rPr>
              <a:t>What </a:t>
            </a:r>
            <a:r>
              <a:rPr lang="en-US" sz="1400" b="1" i="1" dirty="0">
                <a:latin typeface="Helvetica Light"/>
                <a:cs typeface="Helvetica Light"/>
              </a:rPr>
              <a:t>controls the mass-energy-chemical cycles within galaxies?</a:t>
            </a:r>
            <a:r>
              <a:rPr lang="en-US" sz="1400" dirty="0">
                <a:latin typeface="Helvetica Light"/>
                <a:cs typeface="Helvetica Light"/>
              </a:rPr>
              <a:t> </a:t>
            </a:r>
            <a:endParaRPr lang="en-US" sz="1400" dirty="0" smtClean="0">
              <a:latin typeface="Helvetica Light"/>
              <a:cs typeface="Helvetica Light"/>
            </a:endParaRPr>
          </a:p>
          <a:p>
            <a:pPr marL="171450" indent="-171450">
              <a:buFont typeface="Arial"/>
              <a:buChar char="•"/>
            </a:pPr>
            <a:r>
              <a:rPr lang="en-US" sz="1400" b="1" i="1" dirty="0">
                <a:latin typeface="Helvetica Light"/>
                <a:cs typeface="Helvetica Light"/>
              </a:rPr>
              <a:t>How do the lives of massive stars end</a:t>
            </a:r>
            <a:r>
              <a:rPr lang="en-US" sz="1400" b="1" i="1" dirty="0" smtClean="0">
                <a:latin typeface="Helvetica Light"/>
                <a:cs typeface="Helvetica Light"/>
              </a:rPr>
              <a:t>?</a:t>
            </a:r>
          </a:p>
          <a:p>
            <a:pPr marL="171450" indent="-171450">
              <a:buFont typeface="Arial"/>
              <a:buChar char="•"/>
            </a:pPr>
            <a:r>
              <a:rPr lang="en-US" sz="1400" b="1" i="1" dirty="0">
                <a:latin typeface="Helvetica Light"/>
                <a:cs typeface="Helvetica Light"/>
              </a:rPr>
              <a:t>What are the progenitors of Type </a:t>
            </a:r>
            <a:r>
              <a:rPr lang="en-US" sz="1400" b="1" i="1" dirty="0" err="1">
                <a:latin typeface="Helvetica Light"/>
                <a:cs typeface="Helvetica Light"/>
              </a:rPr>
              <a:t>Ia</a:t>
            </a:r>
            <a:r>
              <a:rPr lang="en-US" sz="1400" b="1" i="1" dirty="0">
                <a:latin typeface="Helvetica Light"/>
                <a:cs typeface="Helvetica Light"/>
              </a:rPr>
              <a:t> supernovae and how do they explode?</a:t>
            </a:r>
            <a:r>
              <a:rPr lang="en-US" sz="1400" dirty="0">
                <a:latin typeface="Helvetica Light"/>
                <a:cs typeface="Helvetica Light"/>
              </a:rPr>
              <a:t> </a:t>
            </a:r>
            <a:r>
              <a:rPr lang="en-US" sz="1400" dirty="0" smtClean="0">
                <a:latin typeface="Helvetica Light"/>
                <a:cs typeface="Helvetica Light"/>
              </a:rPr>
              <a:t> </a:t>
            </a:r>
          </a:p>
          <a:p>
            <a:endParaRPr lang="en-US" b="1" i="1" dirty="0" smtClean="0"/>
          </a:p>
          <a:p>
            <a:r>
              <a:rPr lang="en-US" dirty="0" smtClean="0"/>
              <a:t> </a:t>
            </a:r>
            <a:endParaRPr lang="en-US" dirty="0"/>
          </a:p>
        </p:txBody>
      </p:sp>
      <p:sp>
        <p:nvSpPr>
          <p:cNvPr id="5" name="TextBox 4"/>
          <p:cNvSpPr txBox="1"/>
          <p:nvPr/>
        </p:nvSpPr>
        <p:spPr>
          <a:xfrm>
            <a:off x="1904221" y="5525281"/>
            <a:ext cx="5915886" cy="646331"/>
          </a:xfrm>
          <a:prstGeom prst="rect">
            <a:avLst/>
          </a:prstGeom>
          <a:solidFill>
            <a:srgbClr val="008000"/>
          </a:solidFill>
        </p:spPr>
        <p:txBody>
          <a:bodyPr wrap="square" rtlCol="0">
            <a:spAutoFit/>
          </a:bodyPr>
          <a:lstStyle/>
          <a:p>
            <a:r>
              <a:rPr lang="en-US" b="1" dirty="0" smtClean="0">
                <a:solidFill>
                  <a:schemeClr val="bg1"/>
                </a:solidFill>
              </a:rPr>
              <a:t>The larger aperture enables astronomers to address many of the essential questions and opens up new discovery space.</a:t>
            </a:r>
            <a:endParaRPr lang="en-US" b="1"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6146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Galaxy is teeming with planets</a:t>
            </a:r>
            <a:endParaRPr lang="en-US" dirty="0"/>
          </a:p>
        </p:txBody>
      </p:sp>
      <p:sp>
        <p:nvSpPr>
          <p:cNvPr id="3" name="Content Placeholder 2"/>
          <p:cNvSpPr>
            <a:spLocks noGrp="1"/>
          </p:cNvSpPr>
          <p:nvPr>
            <p:ph idx="1"/>
          </p:nvPr>
        </p:nvSpPr>
        <p:spPr>
          <a:xfrm>
            <a:off x="457200" y="1600200"/>
            <a:ext cx="3524328" cy="4525963"/>
          </a:xfrm>
        </p:spPr>
        <p:txBody>
          <a:bodyPr/>
          <a:lstStyle/>
          <a:p>
            <a:r>
              <a:rPr lang="en-US" dirty="0" err="1" smtClean="0"/>
              <a:t>Kepler</a:t>
            </a:r>
            <a:r>
              <a:rPr lang="en-US" dirty="0" smtClean="0"/>
              <a:t> is surveying the inner regions of </a:t>
            </a:r>
            <a:r>
              <a:rPr lang="en-US" dirty="0" err="1" smtClean="0"/>
              <a:t>exoplanetary</a:t>
            </a:r>
            <a:r>
              <a:rPr lang="en-US" dirty="0" smtClean="0"/>
              <a:t> systems</a:t>
            </a:r>
          </a:p>
          <a:p>
            <a:r>
              <a:rPr lang="en-US" dirty="0" smtClean="0"/>
              <a:t>Planets are common!</a:t>
            </a:r>
            <a:endParaRPr lang="en-US" dirty="0"/>
          </a:p>
        </p:txBody>
      </p:sp>
      <p:pic>
        <p:nvPicPr>
          <p:cNvPr id="5" name="Picture 4"/>
          <p:cNvPicPr>
            <a:picLocks noChangeAspect="1"/>
          </p:cNvPicPr>
          <p:nvPr/>
        </p:nvPicPr>
        <p:blipFill>
          <a:blip r:embed="rId2"/>
          <a:stretch>
            <a:fillRect/>
          </a:stretch>
        </p:blipFill>
        <p:spPr>
          <a:xfrm>
            <a:off x="3714651" y="2005724"/>
            <a:ext cx="5105280" cy="360372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20925"/>
            <a:ext cx="7772400" cy="1470025"/>
          </a:xfrm>
        </p:spPr>
        <p:txBody>
          <a:bodyPr>
            <a:normAutofit/>
          </a:bodyPr>
          <a:lstStyle/>
          <a:p>
            <a:r>
              <a:rPr lang="en-US" sz="6000" dirty="0" smtClean="0"/>
              <a:t>Project</a:t>
            </a:r>
            <a:endParaRPr lang="en-US" sz="6000" dirty="0"/>
          </a:p>
        </p:txBody>
      </p:sp>
      <p:sp>
        <p:nvSpPr>
          <p:cNvPr id="5" name="Slide Number Placeholder 4"/>
          <p:cNvSpPr>
            <a:spLocks noGrp="1"/>
          </p:cNvSpPr>
          <p:nvPr>
            <p:ph type="sldNum" sz="quarter" idx="12"/>
          </p:nvPr>
        </p:nvSpPr>
        <p:spPr/>
        <p:txBody>
          <a:bodyPr/>
          <a:lstStyle/>
          <a:p>
            <a:fld id="{4636E928-EAC1-6145-BF75-3D5A899E7590}" type="slidenum">
              <a:rPr lang="en-US" smtClean="0"/>
              <a:pPr/>
              <a:t>50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08823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97486" y="1593105"/>
            <a:ext cx="5927650" cy="40189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cxnSp>
        <p:nvCxnSpPr>
          <p:cNvPr id="5" name="Straight Arrow Connector 4"/>
          <p:cNvCxnSpPr>
            <a:cxnSpLocks noChangeShapeType="1"/>
          </p:cNvCxnSpPr>
          <p:nvPr/>
        </p:nvCxnSpPr>
        <p:spPr bwMode="auto">
          <a:xfrm flipV="1">
            <a:off x="2534612" y="5076702"/>
            <a:ext cx="602620" cy="507829"/>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28" name="Straight Arrow Connector 27"/>
          <p:cNvCxnSpPr>
            <a:cxnSpLocks noChangeShapeType="1"/>
          </p:cNvCxnSpPr>
          <p:nvPr/>
        </p:nvCxnSpPr>
        <p:spPr bwMode="auto">
          <a:xfrm>
            <a:off x="2247900" y="3261252"/>
            <a:ext cx="775031" cy="460074"/>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31" name="TextBox 30"/>
          <p:cNvSpPr txBox="1"/>
          <p:nvPr/>
        </p:nvSpPr>
        <p:spPr>
          <a:xfrm>
            <a:off x="891368" y="5442744"/>
            <a:ext cx="1506118" cy="338554"/>
          </a:xfrm>
          <a:prstGeom prst="rect">
            <a:avLst/>
          </a:prstGeom>
          <a:noFill/>
        </p:spPr>
        <p:txBody>
          <a:bodyPr wrap="none" rtlCol="0">
            <a:spAutoFit/>
          </a:bodyPr>
          <a:lstStyle/>
          <a:p>
            <a:r>
              <a:rPr lang="en-US" sz="1600" b="1" dirty="0" smtClean="0">
                <a:latin typeface="+mn-lt"/>
              </a:rPr>
              <a:t>WF Instrument</a:t>
            </a:r>
            <a:endParaRPr lang="en-US" sz="1600" b="1" dirty="0">
              <a:latin typeface="+mn-lt"/>
            </a:endParaRPr>
          </a:p>
        </p:txBody>
      </p:sp>
      <p:sp>
        <p:nvSpPr>
          <p:cNvPr id="32" name="TextBox 31"/>
          <p:cNvSpPr txBox="1"/>
          <p:nvPr/>
        </p:nvSpPr>
        <p:spPr>
          <a:xfrm>
            <a:off x="3979254" y="1805606"/>
            <a:ext cx="1446183" cy="584775"/>
          </a:xfrm>
          <a:prstGeom prst="rect">
            <a:avLst/>
          </a:prstGeom>
          <a:noFill/>
        </p:spPr>
        <p:txBody>
          <a:bodyPr wrap="square" rtlCol="0">
            <a:spAutoFit/>
          </a:bodyPr>
          <a:lstStyle/>
          <a:p>
            <a:r>
              <a:rPr lang="en-US" sz="1600" b="1" dirty="0" smtClean="0">
                <a:latin typeface="+mn-lt"/>
              </a:rPr>
              <a:t>Outer Barrel Assembly</a:t>
            </a:r>
            <a:endParaRPr lang="en-US" sz="1600" b="1" dirty="0">
              <a:latin typeface="+mn-lt"/>
            </a:endParaRPr>
          </a:p>
        </p:txBody>
      </p:sp>
      <p:cxnSp>
        <p:nvCxnSpPr>
          <p:cNvPr id="33" name="Straight Arrow Connector 32"/>
          <p:cNvCxnSpPr>
            <a:cxnSpLocks noChangeShapeType="1"/>
          </p:cNvCxnSpPr>
          <p:nvPr/>
        </p:nvCxnSpPr>
        <p:spPr bwMode="auto">
          <a:xfrm>
            <a:off x="4989484" y="2176910"/>
            <a:ext cx="743653" cy="5612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40" name="Rectangle 39"/>
          <p:cNvSpPr/>
          <p:nvPr/>
        </p:nvSpPr>
        <p:spPr>
          <a:xfrm>
            <a:off x="4286249" y="5445500"/>
            <a:ext cx="1567139" cy="338554"/>
          </a:xfrm>
          <a:prstGeom prst="rect">
            <a:avLst/>
          </a:prstGeom>
        </p:spPr>
        <p:txBody>
          <a:bodyPr wrap="square">
            <a:spAutoFit/>
          </a:bodyPr>
          <a:lstStyle/>
          <a:p>
            <a:pPr algn="r"/>
            <a:r>
              <a:rPr lang="en-US" sz="1600" b="1" dirty="0" smtClean="0">
                <a:latin typeface="+mn-lt"/>
              </a:rPr>
              <a:t>Coronagraph</a:t>
            </a:r>
            <a:endParaRPr lang="en-US" sz="1600" b="1" dirty="0">
              <a:latin typeface="+mn-lt"/>
            </a:endParaRPr>
          </a:p>
        </p:txBody>
      </p:sp>
      <p:cxnSp>
        <p:nvCxnSpPr>
          <p:cNvPr id="41" name="Straight Arrow Connector 40"/>
          <p:cNvCxnSpPr>
            <a:cxnSpLocks noChangeShapeType="1"/>
          </p:cNvCxnSpPr>
          <p:nvPr/>
        </p:nvCxnSpPr>
        <p:spPr bwMode="auto">
          <a:xfrm flipH="1" flipV="1">
            <a:off x="3543301" y="4412512"/>
            <a:ext cx="742949" cy="1172019"/>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23" name="Title 11"/>
          <p:cNvSpPr>
            <a:spLocks noGrp="1"/>
          </p:cNvSpPr>
          <p:nvPr>
            <p:ph type="title"/>
          </p:nvPr>
        </p:nvSpPr>
        <p:spPr>
          <a:xfrm>
            <a:off x="2299313" y="269480"/>
            <a:ext cx="5012925" cy="1143000"/>
          </a:xfrm>
        </p:spPr>
        <p:txBody>
          <a:bodyPr>
            <a:normAutofit/>
          </a:bodyPr>
          <a:lstStyle/>
          <a:p>
            <a:r>
              <a:rPr lang="en-US" sz="3200" b="1" dirty="0" smtClean="0"/>
              <a:t>AFTA Payload Design Concept</a:t>
            </a:r>
            <a:endParaRPr lang="en-US" sz="3200" dirty="0"/>
          </a:p>
        </p:txBody>
      </p:sp>
      <p:sp>
        <p:nvSpPr>
          <p:cNvPr id="49" name="TextBox 48"/>
          <p:cNvSpPr txBox="1"/>
          <p:nvPr/>
        </p:nvSpPr>
        <p:spPr>
          <a:xfrm>
            <a:off x="529801" y="3070709"/>
            <a:ext cx="1762598" cy="338554"/>
          </a:xfrm>
          <a:prstGeom prst="rect">
            <a:avLst/>
          </a:prstGeom>
          <a:noFill/>
        </p:spPr>
        <p:txBody>
          <a:bodyPr wrap="none" rtlCol="0">
            <a:spAutoFit/>
          </a:bodyPr>
          <a:lstStyle/>
          <a:p>
            <a:r>
              <a:rPr lang="en-US" sz="1600" b="1" dirty="0" smtClean="0">
                <a:latin typeface="+mn-lt"/>
              </a:rPr>
              <a:t>Instrument Carrier</a:t>
            </a:r>
          </a:p>
        </p:txBody>
      </p:sp>
      <p:sp>
        <p:nvSpPr>
          <p:cNvPr id="45" name="TextBox 44"/>
          <p:cNvSpPr txBox="1"/>
          <p:nvPr/>
        </p:nvSpPr>
        <p:spPr>
          <a:xfrm>
            <a:off x="1807548" y="2118136"/>
            <a:ext cx="1370190" cy="584775"/>
          </a:xfrm>
          <a:prstGeom prst="rect">
            <a:avLst/>
          </a:prstGeom>
          <a:noFill/>
        </p:spPr>
        <p:txBody>
          <a:bodyPr wrap="square" rtlCol="0">
            <a:spAutoFit/>
          </a:bodyPr>
          <a:lstStyle/>
          <a:p>
            <a:r>
              <a:rPr lang="en-US" sz="1600" b="1" dirty="0" smtClean="0">
                <a:latin typeface="+mn-lt"/>
              </a:rPr>
              <a:t>Aft Metering Structure</a:t>
            </a:r>
          </a:p>
        </p:txBody>
      </p:sp>
      <p:cxnSp>
        <p:nvCxnSpPr>
          <p:cNvPr id="46" name="Straight Arrow Connector 45"/>
          <p:cNvCxnSpPr>
            <a:cxnSpLocks noChangeShapeType="1"/>
          </p:cNvCxnSpPr>
          <p:nvPr/>
        </p:nvCxnSpPr>
        <p:spPr bwMode="auto">
          <a:xfrm>
            <a:off x="2835922" y="2476967"/>
            <a:ext cx="967876" cy="78428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15" name="Slide Number Placeholder 14"/>
          <p:cNvSpPr>
            <a:spLocks noGrp="1"/>
          </p:cNvSpPr>
          <p:nvPr>
            <p:ph type="sldNum" sz="quarter" idx="12"/>
          </p:nvPr>
        </p:nvSpPr>
        <p:spPr/>
        <p:txBody>
          <a:bodyPr/>
          <a:lstStyle/>
          <a:p>
            <a:fld id="{4636E928-EAC1-6145-BF75-3D5A899E7590}"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Title 1"/>
          <p:cNvSpPr>
            <a:spLocks/>
          </p:cNvSpPr>
          <p:nvPr/>
        </p:nvSpPr>
        <p:spPr bwMode="auto">
          <a:xfrm>
            <a:off x="2356983" y="631941"/>
            <a:ext cx="4729617" cy="331788"/>
          </a:xfrm>
          <a:prstGeom prst="rect">
            <a:avLst/>
          </a:prstGeom>
          <a:noFill/>
          <a:ln w="9525">
            <a:noFill/>
            <a:miter lim="800000"/>
            <a:headEnd/>
            <a:tailEnd/>
          </a:ln>
        </p:spPr>
        <p:txBody>
          <a:bodyPr anchor="ctr"/>
          <a:lstStyle/>
          <a:p>
            <a:pPr algn="ctr"/>
            <a:r>
              <a:rPr lang="en-US" sz="3200" b="1" dirty="0" smtClean="0">
                <a:solidFill>
                  <a:schemeClr val="tx2"/>
                </a:solidFill>
              </a:rPr>
              <a:t>AFTA Payload </a:t>
            </a:r>
            <a:r>
              <a:rPr lang="en-US" sz="3200" b="1" dirty="0">
                <a:solidFill>
                  <a:schemeClr val="tx2"/>
                </a:solidFill>
              </a:rPr>
              <a:t>Block Diagram</a:t>
            </a:r>
          </a:p>
        </p:txBody>
      </p:sp>
      <p:cxnSp>
        <p:nvCxnSpPr>
          <p:cNvPr id="34" name="Straight Connector 33"/>
          <p:cNvCxnSpPr/>
          <p:nvPr/>
        </p:nvCxnSpPr>
        <p:spPr bwMode="auto">
          <a:xfrm>
            <a:off x="2590800" y="5003488"/>
            <a:ext cx="602165"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 name="Rounded Rectangle 183"/>
          <p:cNvSpPr/>
          <p:nvPr/>
        </p:nvSpPr>
        <p:spPr bwMode="auto">
          <a:xfrm>
            <a:off x="685799" y="2104630"/>
            <a:ext cx="2075329" cy="36576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ounded Rectangle 183"/>
          <p:cNvSpPr>
            <a:spLocks noChangeArrowheads="1"/>
          </p:cNvSpPr>
          <p:nvPr/>
        </p:nvSpPr>
        <p:spPr bwMode="auto">
          <a:xfrm>
            <a:off x="2904564" y="2180829"/>
            <a:ext cx="6038131" cy="3581401"/>
          </a:xfrm>
          <a:prstGeom prst="roundRect">
            <a:avLst>
              <a:gd name="adj" fmla="val 8496"/>
            </a:avLst>
          </a:prstGeom>
          <a:noFill/>
          <a:ln w="38100" algn="ctr">
            <a:solidFill>
              <a:srgbClr val="FF0000"/>
            </a:solidFill>
            <a:round/>
            <a:headEnd/>
            <a:tailEnd/>
          </a:ln>
        </p:spPr>
        <p:txBody>
          <a:bodyPr anchor="ctr"/>
          <a:lstStyle/>
          <a:p>
            <a:pPr algn="ctr">
              <a:defRPr/>
            </a:pPr>
            <a:endParaRPr lang="en-US">
              <a:solidFill>
                <a:schemeClr val="lt1"/>
              </a:solidFill>
              <a:latin typeface="+mn-lt"/>
            </a:endParaRPr>
          </a:p>
        </p:txBody>
      </p:sp>
      <p:sp>
        <p:nvSpPr>
          <p:cNvPr id="2056" name="TextBox 105"/>
          <p:cNvSpPr txBox="1">
            <a:spLocks noChangeArrowheads="1"/>
          </p:cNvSpPr>
          <p:nvPr/>
        </p:nvSpPr>
        <p:spPr bwMode="auto">
          <a:xfrm>
            <a:off x="558847" y="2205374"/>
            <a:ext cx="1910509" cy="523220"/>
          </a:xfrm>
          <a:prstGeom prst="rect">
            <a:avLst/>
          </a:prstGeom>
          <a:noFill/>
          <a:ln w="9525">
            <a:noFill/>
            <a:miter lim="800000"/>
            <a:headEnd/>
            <a:tailEnd/>
          </a:ln>
        </p:spPr>
        <p:txBody>
          <a:bodyPr wrap="square" lIns="54864">
            <a:spAutoFit/>
          </a:bodyPr>
          <a:lstStyle/>
          <a:p>
            <a:pPr algn="ctr"/>
            <a:r>
              <a:rPr lang="en-US" sz="1400" b="1" u="sng" dirty="0" smtClean="0"/>
              <a:t>270 K obscured 2.4m </a:t>
            </a:r>
            <a:r>
              <a:rPr lang="en-US" sz="1400" b="1" u="sng" dirty="0"/>
              <a:t>Telescope</a:t>
            </a:r>
            <a:r>
              <a:rPr lang="en-US" sz="1400" b="1" dirty="0"/>
              <a:t>:</a:t>
            </a:r>
            <a:r>
              <a:rPr lang="en-US" sz="1200" dirty="0"/>
              <a:t> </a:t>
            </a:r>
          </a:p>
        </p:txBody>
      </p:sp>
      <p:sp>
        <p:nvSpPr>
          <p:cNvPr id="2058" name="TextBox 93"/>
          <p:cNvSpPr txBox="1">
            <a:spLocks noChangeArrowheads="1"/>
          </p:cNvSpPr>
          <p:nvPr/>
        </p:nvSpPr>
        <p:spPr bwMode="auto">
          <a:xfrm>
            <a:off x="6872450" y="3004541"/>
            <a:ext cx="1781505" cy="923330"/>
          </a:xfrm>
          <a:prstGeom prst="rect">
            <a:avLst/>
          </a:prstGeom>
          <a:noFill/>
          <a:ln w="9525">
            <a:noFill/>
            <a:miter lim="800000"/>
            <a:headEnd/>
            <a:tailEnd/>
          </a:ln>
        </p:spPr>
        <p:txBody>
          <a:bodyPr wrap="square">
            <a:spAutoFit/>
          </a:bodyPr>
          <a:lstStyle/>
          <a:p>
            <a:r>
              <a:rPr lang="en-US" sz="900" dirty="0" smtClean="0"/>
              <a:t>6x3 FPA</a:t>
            </a:r>
            <a:r>
              <a:rPr lang="en-US" sz="900" dirty="0"/>
              <a:t>;</a:t>
            </a:r>
          </a:p>
          <a:p>
            <a:r>
              <a:rPr lang="en-US" sz="900" dirty="0" smtClean="0"/>
              <a:t>Ea. Square is a 4kx4k, 10</a:t>
            </a:r>
            <a:r>
              <a:rPr lang="el-GR" sz="900" dirty="0" smtClean="0"/>
              <a:t>μ</a:t>
            </a:r>
            <a:r>
              <a:rPr lang="en-US" sz="900" dirty="0" smtClean="0"/>
              <a:t>m pixel size SCA;</a:t>
            </a:r>
            <a:endParaRPr lang="en-US" sz="900" dirty="0"/>
          </a:p>
          <a:p>
            <a:r>
              <a:rPr lang="en-US" sz="900" dirty="0" smtClean="0"/>
              <a:t>302 </a:t>
            </a:r>
            <a:r>
              <a:rPr lang="en-US" sz="900" dirty="0" err="1"/>
              <a:t>Mpix</a:t>
            </a:r>
            <a:r>
              <a:rPr lang="en-US" sz="900" dirty="0"/>
              <a:t>; </a:t>
            </a:r>
            <a:r>
              <a:rPr lang="en-US" sz="900" dirty="0" smtClean="0"/>
              <a:t>120K</a:t>
            </a:r>
            <a:r>
              <a:rPr lang="en-US" sz="900" dirty="0"/>
              <a:t>; </a:t>
            </a:r>
          </a:p>
          <a:p>
            <a:r>
              <a:rPr lang="en-US" sz="900" dirty="0" smtClean="0"/>
              <a:t>0.6-2.0µ </a:t>
            </a:r>
            <a:r>
              <a:rPr lang="en-US" sz="900" dirty="0" err="1" smtClean="0"/>
              <a:t>bandpass</a:t>
            </a:r>
            <a:endParaRPr lang="en-US" sz="900" dirty="0"/>
          </a:p>
          <a:p>
            <a:r>
              <a:rPr lang="en-US" sz="900" dirty="0" smtClean="0"/>
              <a:t>0.28 deg</a:t>
            </a:r>
            <a:r>
              <a:rPr lang="en-US" sz="900" baseline="30000" dirty="0" smtClean="0"/>
              <a:t>2</a:t>
            </a:r>
            <a:r>
              <a:rPr lang="en-US" sz="900" dirty="0" smtClean="0"/>
              <a:t> Active Area</a:t>
            </a:r>
          </a:p>
        </p:txBody>
      </p:sp>
      <p:sp>
        <p:nvSpPr>
          <p:cNvPr id="2059" name="TextBox 102"/>
          <p:cNvSpPr txBox="1">
            <a:spLocks noChangeArrowheads="1"/>
          </p:cNvSpPr>
          <p:nvPr/>
        </p:nvSpPr>
        <p:spPr bwMode="auto">
          <a:xfrm>
            <a:off x="7985673" y="2443424"/>
            <a:ext cx="993227" cy="461665"/>
          </a:xfrm>
          <a:prstGeom prst="rect">
            <a:avLst/>
          </a:prstGeom>
          <a:noFill/>
          <a:ln w="9525">
            <a:noFill/>
            <a:miter lim="800000"/>
            <a:headEnd/>
            <a:tailEnd/>
          </a:ln>
        </p:spPr>
        <p:txBody>
          <a:bodyPr wrap="square">
            <a:spAutoFit/>
          </a:bodyPr>
          <a:lstStyle/>
          <a:p>
            <a:pPr algn="ctr"/>
            <a:r>
              <a:rPr lang="en-US" sz="1200" dirty="0" smtClean="0"/>
              <a:t>110 </a:t>
            </a:r>
            <a:r>
              <a:rPr lang="en-US" sz="1200" dirty="0" err="1" smtClean="0"/>
              <a:t>mas</a:t>
            </a:r>
            <a:r>
              <a:rPr lang="en-US" sz="1200" dirty="0" smtClean="0"/>
              <a:t>/pix</a:t>
            </a:r>
            <a:endParaRPr lang="en-US" sz="1200" strike="sngStrike" dirty="0">
              <a:solidFill>
                <a:srgbClr val="FF0000"/>
              </a:solidFill>
            </a:endParaRPr>
          </a:p>
          <a:p>
            <a:pPr algn="ctr"/>
            <a:r>
              <a:rPr lang="en-US" sz="1200" dirty="0" smtClean="0"/>
              <a:t>f/7.9</a:t>
            </a:r>
            <a:endParaRPr lang="en-US" sz="1200" dirty="0"/>
          </a:p>
        </p:txBody>
      </p:sp>
      <p:sp>
        <p:nvSpPr>
          <p:cNvPr id="2066" name="Text Box 239"/>
          <p:cNvSpPr txBox="1">
            <a:spLocks noChangeArrowheads="1"/>
          </p:cNvSpPr>
          <p:nvPr/>
        </p:nvSpPr>
        <p:spPr bwMode="auto">
          <a:xfrm>
            <a:off x="3030637" y="3339622"/>
            <a:ext cx="2381159" cy="584775"/>
          </a:xfrm>
          <a:prstGeom prst="rect">
            <a:avLst/>
          </a:prstGeom>
          <a:noFill/>
          <a:ln w="9525">
            <a:noFill/>
            <a:miter lim="800000"/>
            <a:headEnd/>
            <a:tailEnd/>
          </a:ln>
        </p:spPr>
        <p:txBody>
          <a:bodyPr wrap="square">
            <a:spAutoFit/>
          </a:bodyPr>
          <a:lstStyle/>
          <a:p>
            <a:r>
              <a:rPr lang="en-US" sz="1600" b="1" u="sng" dirty="0" smtClean="0"/>
              <a:t>Wide Field Science Channel </a:t>
            </a:r>
            <a:endParaRPr lang="en-US" sz="1600" b="1" dirty="0"/>
          </a:p>
        </p:txBody>
      </p:sp>
      <p:sp>
        <p:nvSpPr>
          <p:cNvPr id="2067" name="TextBox 90"/>
          <p:cNvSpPr txBox="1">
            <a:spLocks noChangeArrowheads="1"/>
          </p:cNvSpPr>
          <p:nvPr/>
        </p:nvSpPr>
        <p:spPr bwMode="auto">
          <a:xfrm>
            <a:off x="5388426" y="3508748"/>
            <a:ext cx="1307190" cy="577081"/>
          </a:xfrm>
          <a:prstGeom prst="rect">
            <a:avLst/>
          </a:prstGeom>
          <a:noFill/>
          <a:ln w="9525">
            <a:noFill/>
            <a:miter lim="800000"/>
            <a:headEnd/>
            <a:tailEnd/>
          </a:ln>
        </p:spPr>
        <p:txBody>
          <a:bodyPr wrap="square">
            <a:spAutoFit/>
          </a:bodyPr>
          <a:lstStyle/>
          <a:p>
            <a:pPr algn="ctr"/>
            <a:r>
              <a:rPr lang="en-US" sz="1050" dirty="0" smtClean="0"/>
              <a:t>GRS Dispersion D</a:t>
            </a:r>
            <a:r>
              <a:rPr lang="en-US" sz="1050" baseline="-25000" dirty="0" smtClean="0">
                <a:latin typeface="Symbol" pitchFamily="18" charset="2"/>
              </a:rPr>
              <a:t>Q</a:t>
            </a:r>
            <a:r>
              <a:rPr lang="en-US" sz="1050" dirty="0" smtClean="0"/>
              <a:t>= 160-240 </a:t>
            </a:r>
            <a:r>
              <a:rPr lang="en-US" sz="1050" dirty="0" err="1" smtClean="0"/>
              <a:t>arcsec</a:t>
            </a:r>
            <a:r>
              <a:rPr lang="en-US" sz="1050" strike="sngStrike" dirty="0" smtClean="0">
                <a:solidFill>
                  <a:srgbClr val="FF0000"/>
                </a:solidFill>
              </a:rPr>
              <a:t> </a:t>
            </a:r>
            <a:endParaRPr lang="en-US" sz="1050" strike="sngStrike" dirty="0">
              <a:solidFill>
                <a:srgbClr val="FF0000"/>
              </a:solidFill>
            </a:endParaRPr>
          </a:p>
        </p:txBody>
      </p:sp>
      <p:sp>
        <p:nvSpPr>
          <p:cNvPr id="2068" name="TextBox 102"/>
          <p:cNvSpPr txBox="1">
            <a:spLocks noChangeArrowheads="1"/>
          </p:cNvSpPr>
          <p:nvPr/>
        </p:nvSpPr>
        <p:spPr bwMode="auto">
          <a:xfrm>
            <a:off x="5431205" y="2944696"/>
            <a:ext cx="1064172" cy="577081"/>
          </a:xfrm>
          <a:prstGeom prst="rect">
            <a:avLst/>
          </a:prstGeom>
          <a:noFill/>
          <a:ln w="9525">
            <a:noFill/>
            <a:miter lim="800000"/>
            <a:headEnd/>
            <a:tailEnd/>
          </a:ln>
        </p:spPr>
        <p:txBody>
          <a:bodyPr wrap="square">
            <a:spAutoFit/>
          </a:bodyPr>
          <a:lstStyle/>
          <a:p>
            <a:pPr algn="ctr"/>
            <a:r>
              <a:rPr lang="en-US" sz="1050" dirty="0" smtClean="0"/>
              <a:t>8 positions </a:t>
            </a:r>
            <a:endParaRPr lang="en-US" sz="1050" dirty="0"/>
          </a:p>
          <a:p>
            <a:pPr algn="ctr"/>
            <a:r>
              <a:rPr lang="en-US" sz="1050" dirty="0" smtClean="0"/>
              <a:t>(6 filters, GRS </a:t>
            </a:r>
            <a:r>
              <a:rPr lang="en-US" sz="1050" dirty="0" err="1" smtClean="0"/>
              <a:t>grism</a:t>
            </a:r>
            <a:r>
              <a:rPr lang="en-US" sz="1050" dirty="0" smtClean="0"/>
              <a:t>, blank)</a:t>
            </a:r>
            <a:endParaRPr lang="en-US" sz="1050" dirty="0"/>
          </a:p>
        </p:txBody>
      </p:sp>
      <p:cxnSp>
        <p:nvCxnSpPr>
          <p:cNvPr id="202" name="Straight Connector 201"/>
          <p:cNvCxnSpPr/>
          <p:nvPr/>
        </p:nvCxnSpPr>
        <p:spPr bwMode="auto">
          <a:xfrm>
            <a:off x="3917731" y="2595594"/>
            <a:ext cx="606973" cy="7883"/>
          </a:xfrm>
          <a:prstGeom prst="line">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2075" name="TextBox 46"/>
          <p:cNvSpPr txBox="1">
            <a:spLocks noChangeArrowheads="1"/>
          </p:cNvSpPr>
          <p:nvPr/>
        </p:nvSpPr>
        <p:spPr bwMode="auto">
          <a:xfrm>
            <a:off x="5615894" y="2433918"/>
            <a:ext cx="847968" cy="523220"/>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Element </a:t>
            </a:r>
            <a:r>
              <a:rPr lang="en-US" sz="1400" dirty="0"/>
              <a:t>Wheel</a:t>
            </a:r>
          </a:p>
        </p:txBody>
      </p:sp>
      <p:sp>
        <p:nvSpPr>
          <p:cNvPr id="2076" name="TextBox 102"/>
          <p:cNvSpPr txBox="1">
            <a:spLocks noChangeArrowheads="1"/>
          </p:cNvSpPr>
          <p:nvPr/>
        </p:nvSpPr>
        <p:spPr bwMode="auto">
          <a:xfrm>
            <a:off x="3045928" y="3929514"/>
            <a:ext cx="2828636" cy="646331"/>
          </a:xfrm>
          <a:prstGeom prst="rect">
            <a:avLst/>
          </a:prstGeom>
          <a:noFill/>
          <a:ln w="9525">
            <a:noFill/>
            <a:miter lim="800000"/>
            <a:headEnd/>
            <a:tailEnd/>
          </a:ln>
        </p:spPr>
        <p:txBody>
          <a:bodyPr wrap="square">
            <a:spAutoFit/>
          </a:bodyPr>
          <a:lstStyle/>
          <a:p>
            <a:pPr algn="ctr"/>
            <a:r>
              <a:rPr lang="en-US" sz="1200" dirty="0" smtClean="0"/>
              <a:t>Guiding in imaging mode performed using guiding functions contained in the 6x3 science SCAs</a:t>
            </a:r>
            <a:endParaRPr lang="en-US" sz="1200" dirty="0"/>
          </a:p>
        </p:txBody>
      </p:sp>
      <p:sp>
        <p:nvSpPr>
          <p:cNvPr id="2079" name="TextBox 44"/>
          <p:cNvSpPr txBox="1">
            <a:spLocks noChangeArrowheads="1"/>
          </p:cNvSpPr>
          <p:nvPr/>
        </p:nvSpPr>
        <p:spPr bwMode="auto">
          <a:xfrm>
            <a:off x="4548162" y="2396161"/>
            <a:ext cx="639762" cy="738664"/>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Cold Pupil </a:t>
            </a:r>
            <a:r>
              <a:rPr lang="en-US" sz="1400" dirty="0"/>
              <a:t>Mask</a:t>
            </a:r>
          </a:p>
        </p:txBody>
      </p:sp>
      <p:sp>
        <p:nvSpPr>
          <p:cNvPr id="2089" name="TextBox 46"/>
          <p:cNvSpPr txBox="1">
            <a:spLocks noChangeArrowheads="1"/>
          </p:cNvSpPr>
          <p:nvPr/>
        </p:nvSpPr>
        <p:spPr bwMode="auto">
          <a:xfrm>
            <a:off x="3329600" y="2420780"/>
            <a:ext cx="540834" cy="307777"/>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M3 </a:t>
            </a:r>
            <a:endParaRPr lang="en-US" sz="1400" dirty="0"/>
          </a:p>
        </p:txBody>
      </p:sp>
      <p:sp>
        <p:nvSpPr>
          <p:cNvPr id="2108" name="Text Box 238"/>
          <p:cNvSpPr txBox="1">
            <a:spLocks noChangeArrowheads="1"/>
          </p:cNvSpPr>
          <p:nvPr/>
        </p:nvSpPr>
        <p:spPr bwMode="auto">
          <a:xfrm>
            <a:off x="2598750" y="1537927"/>
            <a:ext cx="5939891" cy="523220"/>
          </a:xfrm>
          <a:prstGeom prst="rect">
            <a:avLst/>
          </a:prstGeom>
          <a:noFill/>
          <a:ln w="9525">
            <a:noFill/>
            <a:miter lim="800000"/>
            <a:headEnd/>
            <a:tailEnd/>
          </a:ln>
        </p:spPr>
        <p:txBody>
          <a:bodyPr wrap="square">
            <a:spAutoFit/>
          </a:bodyPr>
          <a:lstStyle/>
          <a:p>
            <a:pPr algn="ctr"/>
            <a:r>
              <a:rPr lang="en-US" sz="2800" b="1" dirty="0" smtClean="0"/>
              <a:t>Wide Field Instrument</a:t>
            </a:r>
            <a:endParaRPr lang="en-US" sz="2800" b="1" dirty="0"/>
          </a:p>
        </p:txBody>
      </p:sp>
      <p:sp>
        <p:nvSpPr>
          <p:cNvPr id="2109" name="Text Box 238"/>
          <p:cNvSpPr txBox="1">
            <a:spLocks noChangeArrowheads="1"/>
          </p:cNvSpPr>
          <p:nvPr/>
        </p:nvSpPr>
        <p:spPr bwMode="auto">
          <a:xfrm>
            <a:off x="903304" y="1531626"/>
            <a:ext cx="2561831" cy="523220"/>
          </a:xfrm>
          <a:prstGeom prst="rect">
            <a:avLst/>
          </a:prstGeom>
          <a:noFill/>
          <a:ln w="9525">
            <a:noFill/>
            <a:miter lim="800000"/>
            <a:headEnd/>
            <a:tailEnd/>
          </a:ln>
        </p:spPr>
        <p:txBody>
          <a:bodyPr wrap="square">
            <a:spAutoFit/>
          </a:bodyPr>
          <a:lstStyle/>
          <a:p>
            <a:r>
              <a:rPr lang="en-US" sz="2800" b="1" dirty="0" smtClean="0"/>
              <a:t>Telescope</a:t>
            </a:r>
            <a:endParaRPr lang="en-US" sz="2800" b="1" dirty="0"/>
          </a:p>
        </p:txBody>
      </p:sp>
      <p:sp>
        <p:nvSpPr>
          <p:cNvPr id="83" name="Rectangle 82"/>
          <p:cNvSpPr/>
          <p:nvPr/>
        </p:nvSpPr>
        <p:spPr bwMode="auto">
          <a:xfrm>
            <a:off x="7826702" y="4866516"/>
            <a:ext cx="182880" cy="1841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25" name="TextBox 93"/>
          <p:cNvSpPr txBox="1">
            <a:spLocks noChangeArrowheads="1"/>
          </p:cNvSpPr>
          <p:nvPr/>
        </p:nvSpPr>
        <p:spPr bwMode="auto">
          <a:xfrm>
            <a:off x="7050250" y="5076429"/>
            <a:ext cx="1852450" cy="646331"/>
          </a:xfrm>
          <a:prstGeom prst="rect">
            <a:avLst/>
          </a:prstGeom>
          <a:noFill/>
          <a:ln w="9525">
            <a:noFill/>
            <a:miter lim="800000"/>
            <a:headEnd/>
            <a:tailEnd/>
          </a:ln>
        </p:spPr>
        <p:txBody>
          <a:bodyPr wrap="square">
            <a:spAutoFit/>
          </a:bodyPr>
          <a:lstStyle/>
          <a:p>
            <a:r>
              <a:rPr lang="en-US" sz="900" dirty="0" smtClean="0"/>
              <a:t>1 </a:t>
            </a:r>
            <a:r>
              <a:rPr lang="en-US" sz="900" dirty="0"/>
              <a:t>FPA; </a:t>
            </a:r>
            <a:r>
              <a:rPr lang="en-US" sz="900" dirty="0" smtClean="0"/>
              <a:t>1kx1k, 18</a:t>
            </a:r>
            <a:r>
              <a:rPr lang="el-GR" sz="900" dirty="0" smtClean="0"/>
              <a:t>μ</a:t>
            </a:r>
            <a:r>
              <a:rPr lang="en-US" sz="900" dirty="0" smtClean="0"/>
              <a:t>m pixel size, </a:t>
            </a:r>
          </a:p>
          <a:p>
            <a:r>
              <a:rPr lang="en-US" sz="900" dirty="0" smtClean="0"/>
              <a:t>1 </a:t>
            </a:r>
            <a:r>
              <a:rPr lang="en-US" sz="900" dirty="0" err="1" smtClean="0"/>
              <a:t>Mpix</a:t>
            </a:r>
            <a:r>
              <a:rPr lang="en-US" sz="900" dirty="0"/>
              <a:t>; </a:t>
            </a:r>
            <a:r>
              <a:rPr lang="en-US" sz="900" dirty="0" smtClean="0"/>
              <a:t>115K </a:t>
            </a:r>
            <a:r>
              <a:rPr lang="en-US" sz="900" dirty="0" err="1" smtClean="0"/>
              <a:t>tbr</a:t>
            </a:r>
            <a:r>
              <a:rPr lang="en-US" sz="900" dirty="0" smtClean="0"/>
              <a:t>;  </a:t>
            </a:r>
          </a:p>
          <a:p>
            <a:r>
              <a:rPr lang="en-US" sz="900" dirty="0" smtClean="0"/>
              <a:t>0.6-2.0µm </a:t>
            </a:r>
            <a:r>
              <a:rPr lang="en-US" sz="900" dirty="0" err="1" smtClean="0"/>
              <a:t>bandpass</a:t>
            </a:r>
            <a:r>
              <a:rPr lang="en-US" sz="900" dirty="0" smtClean="0"/>
              <a:t>; </a:t>
            </a:r>
            <a:endParaRPr lang="en-US" sz="900" dirty="0"/>
          </a:p>
          <a:p>
            <a:r>
              <a:rPr lang="en-US" sz="900" dirty="0"/>
              <a:t>3.1x3.1 </a:t>
            </a:r>
            <a:r>
              <a:rPr lang="en-US" sz="900" dirty="0" err="1"/>
              <a:t>arcsec</a:t>
            </a:r>
            <a:r>
              <a:rPr lang="en-US" sz="900" dirty="0"/>
              <a:t> </a:t>
            </a:r>
            <a:r>
              <a:rPr lang="en-US" sz="900" dirty="0" smtClean="0"/>
              <a:t>FOV</a:t>
            </a:r>
            <a:endParaRPr lang="en-US" sz="900" dirty="0"/>
          </a:p>
        </p:txBody>
      </p:sp>
      <p:sp>
        <p:nvSpPr>
          <p:cNvPr id="2126" name="TextBox 102"/>
          <p:cNvSpPr txBox="1">
            <a:spLocks noChangeArrowheads="1"/>
          </p:cNvSpPr>
          <p:nvPr/>
        </p:nvSpPr>
        <p:spPr bwMode="auto">
          <a:xfrm>
            <a:off x="7950200" y="4696981"/>
            <a:ext cx="991279" cy="461665"/>
          </a:xfrm>
          <a:prstGeom prst="rect">
            <a:avLst/>
          </a:prstGeom>
          <a:noFill/>
          <a:ln w="9525">
            <a:noFill/>
            <a:miter lim="800000"/>
            <a:headEnd/>
            <a:tailEnd/>
          </a:ln>
        </p:spPr>
        <p:txBody>
          <a:bodyPr wrap="square">
            <a:spAutoFit/>
          </a:bodyPr>
          <a:lstStyle/>
          <a:p>
            <a:pPr algn="ctr"/>
            <a:r>
              <a:rPr lang="en-US" sz="1200" dirty="0" smtClean="0"/>
              <a:t>75 </a:t>
            </a:r>
            <a:r>
              <a:rPr lang="en-US" sz="1200" dirty="0" err="1"/>
              <a:t>mas</a:t>
            </a:r>
            <a:r>
              <a:rPr lang="en-US" sz="1200" dirty="0"/>
              <a:t>/pix;</a:t>
            </a:r>
          </a:p>
          <a:p>
            <a:pPr algn="ctr"/>
            <a:r>
              <a:rPr lang="en-US" sz="1200" dirty="0" smtClean="0"/>
              <a:t>f/21</a:t>
            </a:r>
            <a:endParaRPr lang="en-US" sz="1200" dirty="0"/>
          </a:p>
        </p:txBody>
      </p:sp>
      <p:cxnSp>
        <p:nvCxnSpPr>
          <p:cNvPr id="93" name="Straight Arrow Connector 92"/>
          <p:cNvCxnSpPr/>
          <p:nvPr/>
        </p:nvCxnSpPr>
        <p:spPr>
          <a:xfrm>
            <a:off x="3917731" y="4978828"/>
            <a:ext cx="380911" cy="8200"/>
          </a:xfrm>
          <a:prstGeom prst="straightConnector1">
            <a:avLst/>
          </a:prstGeom>
          <a:ln w="38100">
            <a:solidFill>
              <a:srgbClr val="3333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Elbow Connector 97"/>
          <p:cNvCxnSpPr/>
          <p:nvPr/>
        </p:nvCxnSpPr>
        <p:spPr>
          <a:xfrm rot="5400000">
            <a:off x="1312244" y="3797875"/>
            <a:ext cx="2550762" cy="6351"/>
          </a:xfrm>
          <a:prstGeom prst="bentConnector3">
            <a:avLst>
              <a:gd name="adj1" fmla="val 50000"/>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5" name="TextBox 105"/>
          <p:cNvSpPr txBox="1">
            <a:spLocks noChangeArrowheads="1"/>
          </p:cNvSpPr>
          <p:nvPr/>
        </p:nvSpPr>
        <p:spPr bwMode="auto">
          <a:xfrm>
            <a:off x="763702" y="4626432"/>
            <a:ext cx="1674698" cy="830997"/>
          </a:xfrm>
          <a:prstGeom prst="rect">
            <a:avLst/>
          </a:prstGeom>
          <a:noFill/>
          <a:ln w="9525">
            <a:noFill/>
            <a:miter lim="800000"/>
            <a:headEnd/>
            <a:tailEnd/>
          </a:ln>
        </p:spPr>
        <p:txBody>
          <a:bodyPr wrap="square" lIns="54864">
            <a:spAutoFit/>
          </a:bodyPr>
          <a:lstStyle/>
          <a:p>
            <a:r>
              <a:rPr lang="en-US" sz="1200" dirty="0" smtClean="0"/>
              <a:t>6 struts with realignment capability; outer barrel w/ </a:t>
            </a:r>
            <a:r>
              <a:rPr lang="en-US" sz="1200" dirty="0" err="1" smtClean="0"/>
              <a:t>recloseable</a:t>
            </a:r>
            <a:r>
              <a:rPr lang="en-US" sz="1200" dirty="0" smtClean="0"/>
              <a:t> doors </a:t>
            </a:r>
            <a:endParaRPr lang="en-US" sz="1200" dirty="0"/>
          </a:p>
        </p:txBody>
      </p:sp>
      <p:sp>
        <p:nvSpPr>
          <p:cNvPr id="39" name="Text Box 239"/>
          <p:cNvSpPr txBox="1">
            <a:spLocks noChangeArrowheads="1"/>
          </p:cNvSpPr>
          <p:nvPr/>
        </p:nvSpPr>
        <p:spPr bwMode="auto">
          <a:xfrm>
            <a:off x="3987713" y="5399594"/>
            <a:ext cx="2052165" cy="307777"/>
          </a:xfrm>
          <a:prstGeom prst="rect">
            <a:avLst/>
          </a:prstGeom>
          <a:noFill/>
          <a:ln w="9525">
            <a:noFill/>
            <a:miter lim="800000"/>
            <a:headEnd/>
            <a:tailEnd/>
          </a:ln>
        </p:spPr>
        <p:txBody>
          <a:bodyPr wrap="none">
            <a:spAutoFit/>
          </a:bodyPr>
          <a:lstStyle/>
          <a:p>
            <a:r>
              <a:rPr lang="en-US" sz="1400" b="1" u="sng" dirty="0" smtClean="0"/>
              <a:t>Integral Field Channel</a:t>
            </a:r>
            <a:endParaRPr lang="en-US" sz="1400" b="1" dirty="0"/>
          </a:p>
        </p:txBody>
      </p:sp>
      <p:sp>
        <p:nvSpPr>
          <p:cNvPr id="36" name="TextBox 102"/>
          <p:cNvSpPr txBox="1">
            <a:spLocks noChangeArrowheads="1"/>
          </p:cNvSpPr>
          <p:nvPr/>
        </p:nvSpPr>
        <p:spPr bwMode="auto">
          <a:xfrm>
            <a:off x="685798" y="5815758"/>
            <a:ext cx="3962209" cy="646331"/>
          </a:xfrm>
          <a:prstGeom prst="rect">
            <a:avLst/>
          </a:prstGeom>
          <a:noFill/>
          <a:ln w="9525">
            <a:noFill/>
            <a:miter lim="800000"/>
            <a:headEnd/>
            <a:tailEnd/>
          </a:ln>
        </p:spPr>
        <p:txBody>
          <a:bodyPr wrap="square">
            <a:spAutoFit/>
          </a:bodyPr>
          <a:lstStyle/>
          <a:p>
            <a:r>
              <a:rPr lang="en-US" sz="1200" dirty="0" smtClean="0"/>
              <a:t>GRS = Galaxy Redshift Survey</a:t>
            </a:r>
          </a:p>
          <a:p>
            <a:r>
              <a:rPr lang="en-US" sz="1200" dirty="0" smtClean="0"/>
              <a:t>SCA = Sensor Chip Assembly</a:t>
            </a:r>
          </a:p>
          <a:p>
            <a:r>
              <a:rPr lang="en-US" sz="1200" dirty="0" smtClean="0"/>
              <a:t>SN = Type1a Supernovae</a:t>
            </a:r>
            <a:endParaRPr lang="en-US" sz="1200" dirty="0"/>
          </a:p>
        </p:txBody>
      </p:sp>
      <p:pic>
        <p:nvPicPr>
          <p:cNvPr id="1026" name="Picture 2"/>
          <p:cNvPicPr>
            <a:picLocks noChangeAspect="1" noChangeArrowheads="1"/>
          </p:cNvPicPr>
          <p:nvPr/>
        </p:nvPicPr>
        <p:blipFill>
          <a:blip r:embed="rId2" cstate="print">
            <a:lum bright="-20000" contrast="35000"/>
          </a:blip>
          <a:srcRect/>
          <a:stretch>
            <a:fillRect/>
          </a:stretch>
        </p:blipFill>
        <p:spPr bwMode="auto">
          <a:xfrm>
            <a:off x="6943397" y="2391274"/>
            <a:ext cx="1121159" cy="556749"/>
          </a:xfrm>
          <a:prstGeom prst="rect">
            <a:avLst/>
          </a:prstGeom>
          <a:noFill/>
          <a:ln w="9525">
            <a:noFill/>
            <a:miter lim="800000"/>
            <a:headEnd/>
            <a:tailEnd/>
          </a:ln>
        </p:spPr>
      </p:pic>
      <p:cxnSp>
        <p:nvCxnSpPr>
          <p:cNvPr id="43" name="Straight Connector 42"/>
          <p:cNvCxnSpPr/>
          <p:nvPr/>
        </p:nvCxnSpPr>
        <p:spPr bwMode="auto">
          <a:xfrm>
            <a:off x="2636837" y="2561829"/>
            <a:ext cx="602977"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a:off x="5241991" y="2603477"/>
            <a:ext cx="352098" cy="5256"/>
          </a:xfrm>
          <a:prstGeom prst="line">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a:off x="6513745" y="2645518"/>
            <a:ext cx="352098" cy="5256"/>
          </a:xfrm>
          <a:prstGeom prst="line">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385644" y="2789097"/>
            <a:ext cx="969580" cy="430887"/>
          </a:xfrm>
          <a:prstGeom prst="rect">
            <a:avLst/>
          </a:prstGeom>
          <a:noFill/>
        </p:spPr>
        <p:txBody>
          <a:bodyPr wrap="square" rtlCol="0">
            <a:spAutoFit/>
          </a:bodyPr>
          <a:lstStyle/>
          <a:p>
            <a:r>
              <a:rPr lang="en-US" sz="1050" dirty="0" smtClean="0"/>
              <a:t>Temperature 170 K</a:t>
            </a:r>
            <a:endParaRPr lang="en-US" sz="1050" dirty="0"/>
          </a:p>
        </p:txBody>
      </p:sp>
      <p:sp>
        <p:nvSpPr>
          <p:cNvPr id="45" name="TextBox 44"/>
          <p:cNvSpPr txBox="1"/>
          <p:nvPr/>
        </p:nvSpPr>
        <p:spPr>
          <a:xfrm>
            <a:off x="4355224" y="5854367"/>
            <a:ext cx="4075603" cy="276999"/>
          </a:xfrm>
          <a:prstGeom prst="rect">
            <a:avLst/>
          </a:prstGeom>
          <a:noFill/>
        </p:spPr>
        <p:txBody>
          <a:bodyPr wrap="none" rtlCol="0">
            <a:spAutoFit/>
          </a:bodyPr>
          <a:lstStyle/>
          <a:p>
            <a:r>
              <a:rPr lang="en-US" sz="1200" dirty="0" smtClean="0"/>
              <a:t>2 fold mirrors in WF channel and 3 TBR in IFC not shown</a:t>
            </a:r>
          </a:p>
        </p:txBody>
      </p:sp>
      <p:sp>
        <p:nvSpPr>
          <p:cNvPr id="41" name="TextBox 46"/>
          <p:cNvSpPr txBox="1">
            <a:spLocks noChangeArrowheads="1"/>
          </p:cNvSpPr>
          <p:nvPr/>
        </p:nvSpPr>
        <p:spPr bwMode="auto">
          <a:xfrm>
            <a:off x="3211582" y="4833140"/>
            <a:ext cx="658851" cy="307777"/>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Relay </a:t>
            </a:r>
            <a:endParaRPr lang="en-US" sz="1400" dirty="0"/>
          </a:p>
        </p:txBody>
      </p:sp>
      <p:sp>
        <p:nvSpPr>
          <p:cNvPr id="42" name="TextBox 46"/>
          <p:cNvSpPr txBox="1">
            <a:spLocks noChangeArrowheads="1"/>
          </p:cNvSpPr>
          <p:nvPr/>
        </p:nvSpPr>
        <p:spPr bwMode="auto">
          <a:xfrm>
            <a:off x="4348315" y="4696981"/>
            <a:ext cx="985685" cy="523220"/>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Slicer Assembly</a:t>
            </a:r>
            <a:endParaRPr lang="en-US" sz="1400" dirty="0"/>
          </a:p>
        </p:txBody>
      </p:sp>
      <p:sp>
        <p:nvSpPr>
          <p:cNvPr id="44" name="TextBox 46"/>
          <p:cNvSpPr txBox="1">
            <a:spLocks noChangeArrowheads="1"/>
          </p:cNvSpPr>
          <p:nvPr/>
        </p:nvSpPr>
        <p:spPr bwMode="auto">
          <a:xfrm>
            <a:off x="5799123" y="4725418"/>
            <a:ext cx="1287477" cy="523220"/>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Prism Spectrograph </a:t>
            </a:r>
            <a:endParaRPr lang="en-US" sz="1400" dirty="0"/>
          </a:p>
        </p:txBody>
      </p:sp>
      <p:cxnSp>
        <p:nvCxnSpPr>
          <p:cNvPr id="46" name="Straight Arrow Connector 45"/>
          <p:cNvCxnSpPr/>
          <p:nvPr/>
        </p:nvCxnSpPr>
        <p:spPr>
          <a:xfrm>
            <a:off x="5383023" y="4974728"/>
            <a:ext cx="380911" cy="8200"/>
          </a:xfrm>
          <a:prstGeom prst="straightConnector1">
            <a:avLst/>
          </a:prstGeom>
          <a:ln w="38100">
            <a:solidFill>
              <a:srgbClr val="3333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151850" y="4974728"/>
            <a:ext cx="589150" cy="12993"/>
          </a:xfrm>
          <a:prstGeom prst="straightConnector1">
            <a:avLst/>
          </a:prstGeom>
          <a:ln w="38100">
            <a:solidFill>
              <a:srgbClr val="3333FF"/>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TextBox 90"/>
          <p:cNvSpPr txBox="1">
            <a:spLocks noChangeArrowheads="1"/>
          </p:cNvSpPr>
          <p:nvPr/>
        </p:nvSpPr>
        <p:spPr bwMode="auto">
          <a:xfrm>
            <a:off x="6972928" y="4309920"/>
            <a:ext cx="1307190" cy="415498"/>
          </a:xfrm>
          <a:prstGeom prst="rect">
            <a:avLst/>
          </a:prstGeom>
          <a:noFill/>
          <a:ln w="9525">
            <a:noFill/>
            <a:miter lim="800000"/>
            <a:headEnd/>
            <a:tailEnd/>
          </a:ln>
        </p:spPr>
        <p:txBody>
          <a:bodyPr wrap="square">
            <a:spAutoFit/>
          </a:bodyPr>
          <a:lstStyle/>
          <a:p>
            <a:pPr algn="ctr"/>
            <a:r>
              <a:rPr lang="en-US" sz="1050" dirty="0" smtClean="0"/>
              <a:t>SN Resolving power 100/2pixel;</a:t>
            </a:r>
          </a:p>
        </p:txBody>
      </p:sp>
      <p:sp>
        <p:nvSpPr>
          <p:cNvPr id="49" name="TextBox 46"/>
          <p:cNvSpPr txBox="1">
            <a:spLocks noChangeArrowheads="1"/>
          </p:cNvSpPr>
          <p:nvPr/>
        </p:nvSpPr>
        <p:spPr bwMode="auto">
          <a:xfrm>
            <a:off x="838200" y="2827048"/>
            <a:ext cx="1295400" cy="523220"/>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T1: 2.4m aperture </a:t>
            </a:r>
            <a:endParaRPr lang="en-US" sz="1400" dirty="0"/>
          </a:p>
        </p:txBody>
      </p:sp>
      <p:sp>
        <p:nvSpPr>
          <p:cNvPr id="50" name="TextBox 46"/>
          <p:cNvSpPr txBox="1">
            <a:spLocks noChangeArrowheads="1"/>
          </p:cNvSpPr>
          <p:nvPr/>
        </p:nvSpPr>
        <p:spPr bwMode="auto">
          <a:xfrm>
            <a:off x="859198" y="3589535"/>
            <a:ext cx="1274402" cy="954107"/>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a:t>T2: 30% linear obscuration </a:t>
            </a:r>
            <a:r>
              <a:rPr lang="en-US" sz="1400" dirty="0" smtClean="0"/>
              <a:t>from </a:t>
            </a:r>
            <a:r>
              <a:rPr lang="en-US" sz="1400" dirty="0"/>
              <a:t>baffle </a:t>
            </a:r>
          </a:p>
        </p:txBody>
      </p:sp>
      <p:cxnSp>
        <p:nvCxnSpPr>
          <p:cNvPr id="51" name="Straight Connector 50"/>
          <p:cNvCxnSpPr>
            <a:endCxn id="50" idx="0"/>
          </p:cNvCxnSpPr>
          <p:nvPr/>
        </p:nvCxnSpPr>
        <p:spPr bwMode="auto">
          <a:xfrm>
            <a:off x="1496399" y="3350268"/>
            <a:ext cx="0" cy="239267"/>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auto">
          <a:xfrm>
            <a:off x="2155031" y="4143731"/>
            <a:ext cx="403902" cy="9149"/>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5" name="Slide Number Placeholder 54"/>
          <p:cNvSpPr>
            <a:spLocks noGrp="1"/>
          </p:cNvSpPr>
          <p:nvPr>
            <p:ph type="sldNum" sz="quarter" idx="12"/>
          </p:nvPr>
        </p:nvSpPr>
        <p:spPr/>
        <p:txBody>
          <a:bodyPr/>
          <a:lstStyle/>
          <a:p>
            <a:fld id="{4636E928-EAC1-6145-BF75-3D5A899E7590}" type="slidenum">
              <a:rPr lang="en-US" smtClean="0"/>
              <a:pPr/>
              <a:t>52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242047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p:nvPr/>
        </p:nvGrpSpPr>
        <p:grpSpPr>
          <a:xfrm>
            <a:off x="503246" y="1359315"/>
            <a:ext cx="8640754" cy="5443343"/>
            <a:chOff x="503246" y="1359315"/>
            <a:chExt cx="8640754" cy="5443343"/>
          </a:xfrm>
        </p:grpSpPr>
        <p:pic>
          <p:nvPicPr>
            <p:cNvPr id="137218" name="Picture 2" descr="C:\Users\dcontent\AppData\Local\Microsoft\Windows\Temporary Internet Files\Content.Outlook\6YRGIZ3S\AFTA_WFI_WFC3_Comparison_4.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6737" y="1359315"/>
              <a:ext cx="8307263" cy="544334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Rectangle 3"/>
            <p:cNvSpPr/>
            <p:nvPr/>
          </p:nvSpPr>
          <p:spPr>
            <a:xfrm>
              <a:off x="503246" y="2732567"/>
              <a:ext cx="1102270" cy="33357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508057" y="2955148"/>
              <a:ext cx="22671" cy="150876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sp>
        <p:nvSpPr>
          <p:cNvPr id="3" name="Title 2"/>
          <p:cNvSpPr>
            <a:spLocks noGrp="1"/>
          </p:cNvSpPr>
          <p:nvPr>
            <p:ph type="title"/>
          </p:nvPr>
        </p:nvSpPr>
        <p:spPr>
          <a:xfrm>
            <a:off x="60457" y="216315"/>
            <a:ext cx="9083543" cy="1143000"/>
          </a:xfrm>
        </p:spPr>
        <p:txBody>
          <a:bodyPr>
            <a:noAutofit/>
          </a:bodyPr>
          <a:lstStyle/>
          <a:p>
            <a:r>
              <a:rPr lang="en-US" sz="3200" dirty="0" err="1" smtClean="0"/>
              <a:t>Widefield</a:t>
            </a:r>
            <a:r>
              <a:rPr lang="en-US" sz="3200" dirty="0" smtClean="0"/>
              <a:t> </a:t>
            </a:r>
            <a:r>
              <a:rPr lang="en-US" sz="3200" dirty="0"/>
              <a:t>I</a:t>
            </a:r>
            <a:r>
              <a:rPr lang="en-US" sz="3200" dirty="0" smtClean="0"/>
              <a:t>nstrument Shares </a:t>
            </a:r>
            <a:r>
              <a:rPr lang="en-US" sz="3200" dirty="0"/>
              <a:t>A</a:t>
            </a:r>
            <a:r>
              <a:rPr lang="en-US" sz="3200" dirty="0" smtClean="0"/>
              <a:t>rchitecture and Heritage with HST/WFC3</a:t>
            </a:r>
            <a:endParaRPr lang="en-US" sz="3200" dirty="0"/>
          </a:p>
        </p:txBody>
      </p:sp>
      <p:sp>
        <p:nvSpPr>
          <p:cNvPr id="8" name="TextBox 7"/>
          <p:cNvSpPr txBox="1"/>
          <p:nvPr/>
        </p:nvSpPr>
        <p:spPr>
          <a:xfrm>
            <a:off x="6657739" y="5516628"/>
            <a:ext cx="1311578" cy="400110"/>
          </a:xfrm>
          <a:prstGeom prst="rect">
            <a:avLst/>
          </a:prstGeom>
          <a:noFill/>
        </p:spPr>
        <p:txBody>
          <a:bodyPr wrap="none" rtlCol="0">
            <a:spAutoFit/>
          </a:bodyPr>
          <a:lstStyle/>
          <a:p>
            <a:r>
              <a:rPr lang="en-US" sz="2000" dirty="0" smtClean="0"/>
              <a:t>HST/WFC3</a:t>
            </a:r>
            <a:endParaRPr lang="en-US" sz="2000" dirty="0"/>
          </a:p>
        </p:txBody>
      </p:sp>
      <p:sp>
        <p:nvSpPr>
          <p:cNvPr id="10" name="TextBox 9"/>
          <p:cNvSpPr txBox="1"/>
          <p:nvPr/>
        </p:nvSpPr>
        <p:spPr>
          <a:xfrm>
            <a:off x="1837617" y="6457890"/>
            <a:ext cx="2305631" cy="400110"/>
          </a:xfrm>
          <a:prstGeom prst="rect">
            <a:avLst/>
          </a:prstGeom>
          <a:noFill/>
        </p:spPr>
        <p:txBody>
          <a:bodyPr wrap="none" rtlCol="0">
            <a:spAutoFit/>
          </a:bodyPr>
          <a:lstStyle/>
          <a:p>
            <a:r>
              <a:rPr lang="en-US" sz="2000" dirty="0" smtClean="0"/>
              <a:t>WFIRST </a:t>
            </a:r>
            <a:r>
              <a:rPr lang="en-US" sz="2000" dirty="0" err="1" smtClean="0"/>
              <a:t>widefield</a:t>
            </a:r>
            <a:endParaRPr lang="en-US" sz="2000" dirty="0"/>
          </a:p>
        </p:txBody>
      </p:sp>
      <p:sp>
        <p:nvSpPr>
          <p:cNvPr id="9" name="Slide Number Placeholder 8"/>
          <p:cNvSpPr>
            <a:spLocks noGrp="1"/>
          </p:cNvSpPr>
          <p:nvPr>
            <p:ph type="sldNum" sz="quarter" idx="12"/>
          </p:nvPr>
        </p:nvSpPr>
        <p:spPr/>
        <p:txBody>
          <a:bodyPr/>
          <a:lstStyle/>
          <a:p>
            <a:fld id="{4636E928-EAC1-6145-BF75-3D5A899E7590}" type="slidenum">
              <a:rPr lang="en-US" smtClean="0"/>
              <a:pPr/>
              <a:t>53</a:t>
            </a:fld>
            <a:endParaRPr lang="en-US"/>
          </a:p>
        </p:txBody>
      </p:sp>
      <p:sp>
        <p:nvSpPr>
          <p:cNvPr id="7" name="TextBox 6"/>
          <p:cNvSpPr txBox="1"/>
          <p:nvPr/>
        </p:nvSpPr>
        <p:spPr>
          <a:xfrm>
            <a:off x="724002" y="3782496"/>
            <a:ext cx="660758" cy="369332"/>
          </a:xfrm>
          <a:prstGeom prst="rect">
            <a:avLst/>
          </a:prstGeom>
          <a:noFill/>
        </p:spPr>
        <p:txBody>
          <a:bodyPr wrap="none" rtlCol="0">
            <a:spAutoFit/>
          </a:bodyPr>
          <a:lstStyle/>
          <a:p>
            <a:r>
              <a:rPr lang="en-US" dirty="0" smtClean="0"/>
              <a:t>1.0m</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143928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926" y="1164167"/>
            <a:ext cx="3439191" cy="5521117"/>
          </a:xfrm>
        </p:spPr>
        <p:txBody>
          <a:bodyPr>
            <a:normAutofit fontScale="92500" lnSpcReduction="20000"/>
          </a:bodyPr>
          <a:lstStyle/>
          <a:p>
            <a:r>
              <a:rPr lang="en-US" sz="2200" dirty="0"/>
              <a:t>Spacecraft bus design relies on recent GSFC in-house spacecraft designs, primarily SDO and GPM</a:t>
            </a:r>
          </a:p>
          <a:p>
            <a:r>
              <a:rPr lang="en-US" sz="2200" dirty="0" smtClean="0"/>
              <a:t>6 serviceable/</a:t>
            </a:r>
            <a:r>
              <a:rPr lang="en-US" sz="2200" dirty="0" err="1" smtClean="0"/>
              <a:t>removeable</a:t>
            </a:r>
            <a:r>
              <a:rPr lang="en-US" sz="2200" dirty="0" smtClean="0"/>
              <a:t> modules</a:t>
            </a:r>
          </a:p>
          <a:p>
            <a:pPr lvl="1"/>
            <a:r>
              <a:rPr lang="en-US" sz="1800" dirty="0" smtClean="0"/>
              <a:t>Power</a:t>
            </a:r>
          </a:p>
          <a:p>
            <a:pPr lvl="1"/>
            <a:r>
              <a:rPr lang="en-US" sz="1800" dirty="0" smtClean="0"/>
              <a:t>Communications</a:t>
            </a:r>
          </a:p>
          <a:p>
            <a:pPr lvl="1"/>
            <a:r>
              <a:rPr lang="en-US" sz="1800" dirty="0" smtClean="0"/>
              <a:t>C&amp;DH</a:t>
            </a:r>
          </a:p>
          <a:p>
            <a:pPr lvl="1"/>
            <a:r>
              <a:rPr lang="en-US" sz="1800" dirty="0" smtClean="0"/>
              <a:t>Attitude Control</a:t>
            </a:r>
          </a:p>
          <a:p>
            <a:pPr lvl="1"/>
            <a:r>
              <a:rPr lang="en-US" sz="1800" dirty="0" smtClean="0"/>
              <a:t>Telescope Electronics</a:t>
            </a:r>
          </a:p>
          <a:p>
            <a:pPr lvl="1"/>
            <a:r>
              <a:rPr lang="en-US" sz="1800" dirty="0" smtClean="0"/>
              <a:t>Wide Field Electronics</a:t>
            </a:r>
          </a:p>
          <a:p>
            <a:r>
              <a:rPr lang="en-US" sz="2200" dirty="0" smtClean="0"/>
              <a:t>Latch design reused from </a:t>
            </a:r>
            <a:r>
              <a:rPr lang="en-US" sz="2200" dirty="0" err="1" smtClean="0"/>
              <a:t>Multimission</a:t>
            </a:r>
            <a:r>
              <a:rPr lang="en-US" sz="2200" dirty="0" smtClean="0"/>
              <a:t> Modular Spacecraft (MMS)</a:t>
            </a:r>
          </a:p>
          <a:p>
            <a:r>
              <a:rPr lang="en-US" sz="2200" dirty="0" smtClean="0"/>
              <a:t>2 deployable/</a:t>
            </a:r>
            <a:r>
              <a:rPr lang="en-US" sz="2200" dirty="0" err="1" smtClean="0"/>
              <a:t>restowable</a:t>
            </a:r>
            <a:r>
              <a:rPr lang="en-US" sz="2200" dirty="0" smtClean="0"/>
              <a:t> HGAs</a:t>
            </a:r>
          </a:p>
          <a:p>
            <a:r>
              <a:rPr lang="en-US" sz="2200" dirty="0" err="1" smtClean="0"/>
              <a:t>AtlasV</a:t>
            </a:r>
            <a:r>
              <a:rPr lang="en-US" sz="2200" dirty="0" smtClean="0"/>
              <a:t> 541 Payload Attach Fitting (PAF)</a:t>
            </a:r>
          </a:p>
          <a:p>
            <a:r>
              <a:rPr lang="en-US" sz="2200" dirty="0" smtClean="0"/>
              <a:t>6 propellant tanks</a:t>
            </a:r>
          </a:p>
          <a:p>
            <a:pPr marL="0" indent="0">
              <a:buNone/>
            </a:pPr>
            <a:endParaRPr lang="en-US" dirty="0"/>
          </a:p>
        </p:txBody>
      </p:sp>
      <p:sp>
        <p:nvSpPr>
          <p:cNvPr id="3" name="Title 2"/>
          <p:cNvSpPr>
            <a:spLocks noGrp="1"/>
          </p:cNvSpPr>
          <p:nvPr>
            <p:ph type="title"/>
          </p:nvPr>
        </p:nvSpPr>
        <p:spPr>
          <a:xfrm>
            <a:off x="1324187" y="-165100"/>
            <a:ext cx="6495625" cy="1143000"/>
          </a:xfrm>
        </p:spPr>
        <p:txBody>
          <a:bodyPr/>
          <a:lstStyle/>
          <a:p>
            <a:r>
              <a:rPr lang="en-US" dirty="0" smtClean="0"/>
              <a:t>Spacecraft Concept</a:t>
            </a:r>
            <a:endParaRPr lang="en-US" dirty="0"/>
          </a:p>
        </p:txBody>
      </p:sp>
      <p:pic>
        <p:nvPicPr>
          <p:cNvPr id="6" name="Picture 5"/>
          <p:cNvPicPr>
            <a:picLocks noChangeAspect="1"/>
          </p:cNvPicPr>
          <p:nvPr/>
        </p:nvPicPr>
        <p:blipFill>
          <a:blip r:embed="rId2"/>
          <a:stretch>
            <a:fillRect/>
          </a:stretch>
        </p:blipFill>
        <p:spPr>
          <a:xfrm>
            <a:off x="3495122" y="1164166"/>
            <a:ext cx="5648878" cy="4254500"/>
          </a:xfrm>
          <a:prstGeom prst="rect">
            <a:avLst/>
          </a:prstGeom>
        </p:spPr>
      </p:pic>
      <p:pic>
        <p:nvPicPr>
          <p:cNvPr id="5" name="Picture 4"/>
          <p:cNvPicPr>
            <a:picLocks noChangeAspect="1"/>
          </p:cNvPicPr>
          <p:nvPr/>
        </p:nvPicPr>
        <p:blipFill>
          <a:blip r:embed="rId3"/>
          <a:stretch>
            <a:fillRect/>
          </a:stretch>
        </p:blipFill>
        <p:spPr>
          <a:xfrm>
            <a:off x="6538697" y="4868333"/>
            <a:ext cx="2393635" cy="1730782"/>
          </a:xfrm>
          <a:prstGeom prst="rect">
            <a:avLst/>
          </a:prstGeom>
        </p:spPr>
      </p:pic>
      <p:sp>
        <p:nvSpPr>
          <p:cNvPr id="7" name="TextBox 6"/>
          <p:cNvSpPr txBox="1"/>
          <p:nvPr/>
        </p:nvSpPr>
        <p:spPr>
          <a:xfrm>
            <a:off x="3495122" y="5517258"/>
            <a:ext cx="1986742" cy="338554"/>
          </a:xfrm>
          <a:prstGeom prst="rect">
            <a:avLst/>
          </a:prstGeom>
          <a:noFill/>
        </p:spPr>
        <p:txBody>
          <a:bodyPr wrap="none" rtlCol="0">
            <a:spAutoFit/>
          </a:bodyPr>
          <a:lstStyle/>
          <a:p>
            <a:r>
              <a:rPr lang="en-US" sz="1600" dirty="0" smtClean="0"/>
              <a:t>Serviceable Module</a:t>
            </a:r>
            <a:endParaRPr lang="en-US" sz="1600" dirty="0"/>
          </a:p>
        </p:txBody>
      </p:sp>
      <p:cxnSp>
        <p:nvCxnSpPr>
          <p:cNvPr id="9" name="Straight Arrow Connector 8"/>
          <p:cNvCxnSpPr/>
          <p:nvPr/>
        </p:nvCxnSpPr>
        <p:spPr>
          <a:xfrm flipV="1">
            <a:off x="4360333" y="4847167"/>
            <a:ext cx="148167" cy="6773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95697" y="5164665"/>
            <a:ext cx="1143000" cy="830997"/>
          </a:xfrm>
          <a:prstGeom prst="rect">
            <a:avLst/>
          </a:prstGeom>
          <a:noFill/>
        </p:spPr>
        <p:txBody>
          <a:bodyPr wrap="square" rtlCol="0">
            <a:spAutoFit/>
          </a:bodyPr>
          <a:lstStyle/>
          <a:p>
            <a:r>
              <a:rPr lang="en-US" sz="1600" dirty="0" smtClean="0"/>
              <a:t>High Gain Antenna (HGA)</a:t>
            </a:r>
            <a:endParaRPr lang="en-US" sz="1600" dirty="0"/>
          </a:p>
        </p:txBody>
      </p:sp>
      <p:cxnSp>
        <p:nvCxnSpPr>
          <p:cNvPr id="12" name="Straight Arrow Connector 11"/>
          <p:cNvCxnSpPr/>
          <p:nvPr/>
        </p:nvCxnSpPr>
        <p:spPr>
          <a:xfrm flipV="1">
            <a:off x="5588000" y="4699002"/>
            <a:ext cx="21168" cy="48683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053667" y="5884333"/>
            <a:ext cx="677333" cy="29633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366000" y="6350000"/>
            <a:ext cx="994834" cy="338554"/>
          </a:xfrm>
          <a:prstGeom prst="rect">
            <a:avLst/>
          </a:prstGeom>
          <a:noFill/>
        </p:spPr>
        <p:txBody>
          <a:bodyPr wrap="square" rtlCol="0">
            <a:spAutoFit/>
          </a:bodyPr>
          <a:lstStyle/>
          <a:p>
            <a:r>
              <a:rPr lang="en-US" sz="1600" dirty="0" smtClean="0"/>
              <a:t>PAF</a:t>
            </a:r>
            <a:endParaRPr lang="en-US" sz="1600" dirty="0"/>
          </a:p>
        </p:txBody>
      </p:sp>
      <p:cxnSp>
        <p:nvCxnSpPr>
          <p:cNvPr id="18" name="Straight Arrow Connector 17"/>
          <p:cNvCxnSpPr/>
          <p:nvPr/>
        </p:nvCxnSpPr>
        <p:spPr>
          <a:xfrm flipV="1">
            <a:off x="7641167" y="6032500"/>
            <a:ext cx="63500" cy="2751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080000" y="1164166"/>
            <a:ext cx="3236527" cy="338554"/>
          </a:xfrm>
          <a:prstGeom prst="rect">
            <a:avLst/>
          </a:prstGeom>
          <a:noFill/>
        </p:spPr>
        <p:txBody>
          <a:bodyPr wrap="none" rtlCol="0">
            <a:spAutoFit/>
          </a:bodyPr>
          <a:lstStyle/>
          <a:p>
            <a:r>
              <a:rPr lang="en-US" sz="1600" dirty="0" smtClean="0"/>
              <a:t>Top Deck removed for viewing inside</a:t>
            </a:r>
            <a:endParaRPr lang="en-US" sz="1600" dirty="0"/>
          </a:p>
        </p:txBody>
      </p:sp>
      <p:sp>
        <p:nvSpPr>
          <p:cNvPr id="17" name="Slide Number Placeholder 16"/>
          <p:cNvSpPr>
            <a:spLocks noGrp="1"/>
          </p:cNvSpPr>
          <p:nvPr>
            <p:ph type="sldNum" sz="quarter" idx="12"/>
          </p:nvPr>
        </p:nvSpPr>
        <p:spPr/>
        <p:txBody>
          <a:bodyPr/>
          <a:lstStyle/>
          <a:p>
            <a:fld id="{4636E928-EAC1-6145-BF75-3D5A899E7590}" type="slidenum">
              <a:rPr lang="en-US" smtClean="0"/>
              <a:pPr/>
              <a:t>54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226117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20925"/>
            <a:ext cx="7772400" cy="1470025"/>
          </a:xfrm>
        </p:spPr>
        <p:txBody>
          <a:bodyPr>
            <a:normAutofit/>
          </a:bodyPr>
          <a:lstStyle/>
          <a:p>
            <a:r>
              <a:rPr lang="en-US" dirty="0" smtClean="0"/>
              <a:t>Cost &amp; Schedule</a:t>
            </a:r>
            <a:endParaRPr lang="en-US"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55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08823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32574"/>
            <a:ext cx="8229600" cy="5089488"/>
          </a:xfrm>
        </p:spPr>
        <p:txBody>
          <a:bodyPr>
            <a:normAutofit fontScale="55000" lnSpcReduction="20000"/>
          </a:bodyPr>
          <a:lstStyle/>
          <a:p>
            <a:r>
              <a:rPr lang="en-US" dirty="0" smtClean="0"/>
              <a:t>Life-cycle cost developed assumes the use of an existing 2.4m aperture telescope.</a:t>
            </a:r>
          </a:p>
          <a:p>
            <a:r>
              <a:rPr lang="en-US" dirty="0" smtClean="0"/>
              <a:t>Six and one-half year development phase is assumed.  Details in next chart.  In the coronagraph option, the payload and observatory I&amp;T phases are increased a total of three months.</a:t>
            </a:r>
          </a:p>
          <a:p>
            <a:r>
              <a:rPr lang="en-US" dirty="0" smtClean="0"/>
              <a:t>Five year operational phase </a:t>
            </a:r>
            <a:r>
              <a:rPr lang="en-US" dirty="0" err="1" smtClean="0"/>
              <a:t>baselined</a:t>
            </a:r>
            <a:r>
              <a:rPr lang="en-US" dirty="0" smtClean="0"/>
              <a:t> in cost.  For the coronagraph option, an additional year of operations is assumed.</a:t>
            </a:r>
          </a:p>
          <a:p>
            <a:r>
              <a:rPr lang="en-US" dirty="0" smtClean="0"/>
              <a:t>Cost developed using a combination of grassroots and parametric modeling, along with historical analogous GSFC missions.</a:t>
            </a:r>
          </a:p>
          <a:p>
            <a:r>
              <a:rPr lang="en-US" dirty="0" smtClean="0"/>
              <a:t>Life-cycle costs are presented for two schedule scenarios</a:t>
            </a:r>
          </a:p>
          <a:p>
            <a:pPr lvl="1"/>
            <a:r>
              <a:rPr lang="en-US" dirty="0" smtClean="0"/>
              <a:t>The first assumes WFIRST-AFTA is developed along an optimal funding timeline, unconstrained by budget guidelines, resulting in the lowest baseline cost to compare against previous DRM estimates.  This baseline is also used to later develop the cost for other what-if funding scenarios.</a:t>
            </a:r>
          </a:p>
          <a:p>
            <a:pPr lvl="1"/>
            <a:r>
              <a:rPr lang="en-US" dirty="0" smtClean="0"/>
              <a:t>The second schedule scenario assumes pre-phase A studies continue through FY16, with Phase A beginning in FY17.</a:t>
            </a:r>
          </a:p>
          <a:p>
            <a:r>
              <a:rPr lang="en-US" dirty="0" smtClean="0"/>
              <a:t>Costs are presented in fixed year dollars (FY13) and real year dollars, with an estimate of the total number of equivalent work years.</a:t>
            </a:r>
          </a:p>
          <a:p>
            <a:r>
              <a:rPr lang="en-US" dirty="0" smtClean="0"/>
              <a:t>Ground system costs include the build of one ground antenna, with an existing antenna used as the back-up.</a:t>
            </a:r>
          </a:p>
          <a:p>
            <a:r>
              <a:rPr lang="en-US" dirty="0" smtClean="0"/>
              <a:t>Option costs developed for the coronagraph, the cost of implementing serviceability, and the cost of optical communications. </a:t>
            </a:r>
          </a:p>
        </p:txBody>
      </p:sp>
      <p:sp>
        <p:nvSpPr>
          <p:cNvPr id="3" name="Title 2"/>
          <p:cNvSpPr>
            <a:spLocks noGrp="1"/>
          </p:cNvSpPr>
          <p:nvPr>
            <p:ph type="title"/>
          </p:nvPr>
        </p:nvSpPr>
        <p:spPr/>
        <p:txBody>
          <a:bodyPr/>
          <a:lstStyle/>
          <a:p>
            <a:r>
              <a:rPr lang="en-US" sz="3200" dirty="0" smtClean="0"/>
              <a:t>Cost Assumptions</a:t>
            </a:r>
            <a:endParaRPr lang="en-US" sz="3200"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56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51838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2782"/>
            <a:ext cx="8229600" cy="5104707"/>
          </a:xfrm>
        </p:spPr>
        <p:txBody>
          <a:bodyPr>
            <a:normAutofit fontScale="62500" lnSpcReduction="20000"/>
          </a:bodyPr>
          <a:lstStyle/>
          <a:p>
            <a:r>
              <a:rPr lang="en-US" dirty="0" smtClean="0"/>
              <a:t>AFTA incorporates existing telescope - ensures optics not on critical path.  </a:t>
            </a:r>
          </a:p>
          <a:p>
            <a:r>
              <a:rPr lang="en-US" dirty="0" smtClean="0"/>
              <a:t>Early delivery of AFTA telescope allows for extended testing with </a:t>
            </a:r>
            <a:r>
              <a:rPr lang="en-US" dirty="0" err="1" smtClean="0"/>
              <a:t>widefield</a:t>
            </a:r>
            <a:r>
              <a:rPr lang="en-US" dirty="0" smtClean="0"/>
              <a:t> instrument (15 months).  Early testing of </a:t>
            </a:r>
            <a:r>
              <a:rPr lang="en-US" dirty="0" err="1" smtClean="0"/>
              <a:t>widefield</a:t>
            </a:r>
            <a:r>
              <a:rPr lang="en-US" dirty="0" smtClean="0"/>
              <a:t> instrument (with EDU focal plane) and telescope significantly reduces risk and simplifies instrument/payload GSE requirements.</a:t>
            </a:r>
          </a:p>
          <a:p>
            <a:r>
              <a:rPr lang="en-US" dirty="0" smtClean="0"/>
              <a:t>AFTA contains a single </a:t>
            </a:r>
            <a:r>
              <a:rPr lang="en-US" dirty="0" err="1" smtClean="0"/>
              <a:t>widefield</a:t>
            </a:r>
            <a:r>
              <a:rPr lang="en-US" dirty="0" smtClean="0"/>
              <a:t> channel, IDRM had 3 </a:t>
            </a:r>
            <a:r>
              <a:rPr lang="en-US" dirty="0" err="1" smtClean="0"/>
              <a:t>widefield</a:t>
            </a:r>
            <a:r>
              <a:rPr lang="en-US" dirty="0" smtClean="0"/>
              <a:t> channels.</a:t>
            </a:r>
          </a:p>
          <a:p>
            <a:r>
              <a:rPr lang="en-US" dirty="0" smtClean="0"/>
              <a:t>AFTA contains ½ the total number of science </a:t>
            </a:r>
            <a:r>
              <a:rPr lang="en-US" dirty="0" err="1" smtClean="0"/>
              <a:t>HgCdTe</a:t>
            </a:r>
            <a:r>
              <a:rPr lang="en-US" dirty="0" smtClean="0"/>
              <a:t> detectors, reducing instrument integration time </a:t>
            </a:r>
            <a:r>
              <a:rPr lang="en-US" i="1" dirty="0" smtClean="0"/>
              <a:t>on the critical path.</a:t>
            </a:r>
            <a:endParaRPr lang="en-US" dirty="0" smtClean="0"/>
          </a:p>
          <a:p>
            <a:r>
              <a:rPr lang="en-US" dirty="0" smtClean="0"/>
              <a:t>IFU channel adds a 19</a:t>
            </a:r>
            <a:r>
              <a:rPr lang="en-US" baseline="30000" dirty="0" smtClean="0"/>
              <a:t>th</a:t>
            </a:r>
            <a:r>
              <a:rPr lang="en-US" dirty="0" smtClean="0"/>
              <a:t> detector and electronics chain to the instrument.  Additional IFU optics are small and high TRL.  R75 (</a:t>
            </a:r>
            <a:r>
              <a:rPr lang="en-US" dirty="0" err="1" smtClean="0"/>
              <a:t>SNe</a:t>
            </a:r>
            <a:r>
              <a:rPr lang="en-US" dirty="0" smtClean="0"/>
              <a:t>) disperser eliminated.  IFU allows simplification of spacecraft design due to decreased roll angle pointing requirement and relaxed revisit pointing requirements.</a:t>
            </a:r>
          </a:p>
          <a:p>
            <a:r>
              <a:rPr lang="en-US" dirty="0" smtClean="0"/>
              <a:t>Retained conservative 79 month development schedule, same as IDRM, in spite of all of the above simplifications.  </a:t>
            </a:r>
          </a:p>
          <a:p>
            <a:r>
              <a:rPr lang="en-US" dirty="0" smtClean="0"/>
              <a:t>Operations are greatly simplified by eliminating DSN overhead and scheduling requirements.  Transmitter operates under steady thermal conditions.</a:t>
            </a:r>
            <a:endParaRPr lang="en-US" dirty="0"/>
          </a:p>
        </p:txBody>
      </p:sp>
      <p:sp>
        <p:nvSpPr>
          <p:cNvPr id="3" name="Title 2"/>
          <p:cNvSpPr>
            <a:spLocks noGrp="1"/>
          </p:cNvSpPr>
          <p:nvPr>
            <p:ph type="title"/>
          </p:nvPr>
        </p:nvSpPr>
        <p:spPr>
          <a:xfrm>
            <a:off x="977900" y="96838"/>
            <a:ext cx="7188200" cy="1143000"/>
          </a:xfrm>
        </p:spPr>
        <p:txBody>
          <a:bodyPr>
            <a:noAutofit/>
          </a:bodyPr>
          <a:lstStyle/>
          <a:p>
            <a:r>
              <a:rPr lang="en-US" sz="3200" b="1" dirty="0" smtClean="0"/>
              <a:t>Comparison of Complexity/Risk/Cost of AFTA to Previous IR Survey DRMs </a:t>
            </a:r>
            <a:r>
              <a:rPr lang="en-US" sz="2800" b="1" dirty="0" smtClean="0"/>
              <a:t>(1/2)</a:t>
            </a:r>
            <a:endParaRPr lang="en-US" sz="2800" b="1" dirty="0"/>
          </a:p>
        </p:txBody>
      </p:sp>
      <p:sp>
        <p:nvSpPr>
          <p:cNvPr id="5" name="Footer Placeholder 4"/>
          <p:cNvSpPr>
            <a:spLocks noGrp="1"/>
          </p:cNvSpPr>
          <p:nvPr>
            <p:ph type="ftr" sz="quarter" idx="4294967295"/>
          </p:nvPr>
        </p:nvSpPr>
        <p:spPr>
          <a:xfrm>
            <a:off x="3124200" y="6355080"/>
            <a:ext cx="2895600" cy="476250"/>
          </a:xfrm>
          <a:prstGeom prst="rect">
            <a:avLst/>
          </a:prstGeom>
        </p:spPr>
        <p:txBody>
          <a:bodyPr/>
          <a:lstStyle/>
          <a:p>
            <a:pPr>
              <a:defRPr/>
            </a:pPr>
            <a:r>
              <a:rPr lang="en-US" smtClean="0"/>
              <a:t>Draft 3-18-2011</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61549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582"/>
            <a:ext cx="8229600" cy="5104707"/>
          </a:xfrm>
        </p:spPr>
        <p:txBody>
          <a:bodyPr>
            <a:normAutofit/>
          </a:bodyPr>
          <a:lstStyle/>
          <a:p>
            <a:endParaRPr lang="en-US" dirty="0"/>
          </a:p>
        </p:txBody>
      </p:sp>
      <p:sp>
        <p:nvSpPr>
          <p:cNvPr id="3" name="Title 2"/>
          <p:cNvSpPr>
            <a:spLocks noGrp="1"/>
          </p:cNvSpPr>
          <p:nvPr>
            <p:ph type="title"/>
          </p:nvPr>
        </p:nvSpPr>
        <p:spPr>
          <a:xfrm>
            <a:off x="1187450" y="96838"/>
            <a:ext cx="6965950" cy="1143000"/>
          </a:xfrm>
        </p:spPr>
        <p:txBody>
          <a:bodyPr>
            <a:noAutofit/>
          </a:bodyPr>
          <a:lstStyle/>
          <a:p>
            <a:r>
              <a:rPr lang="en-US" sz="3200" b="1" dirty="0" smtClean="0"/>
              <a:t>Comparison of Complexity/Risk/Cost of AFTA to Previous IR Survey DRMs </a:t>
            </a:r>
            <a:r>
              <a:rPr lang="en-US" sz="2800" b="1" dirty="0" smtClean="0"/>
              <a:t>(2/2)</a:t>
            </a:r>
            <a:endParaRPr lang="en-US" sz="2800" b="1" dirty="0"/>
          </a:p>
        </p:txBody>
      </p:sp>
      <p:sp>
        <p:nvSpPr>
          <p:cNvPr id="5" name="Footer Placeholder 4"/>
          <p:cNvSpPr>
            <a:spLocks noGrp="1"/>
          </p:cNvSpPr>
          <p:nvPr>
            <p:ph type="ftr" sz="quarter" idx="4294967295"/>
          </p:nvPr>
        </p:nvSpPr>
        <p:spPr>
          <a:xfrm>
            <a:off x="3124200" y="6355080"/>
            <a:ext cx="2895600" cy="476250"/>
          </a:xfrm>
          <a:prstGeom prst="rect">
            <a:avLst/>
          </a:prstGeom>
        </p:spPr>
        <p:txBody>
          <a:bodyPr/>
          <a:lstStyle/>
          <a:p>
            <a:pPr>
              <a:defRPr/>
            </a:pPr>
            <a:r>
              <a:rPr lang="en-US" smtClean="0"/>
              <a:t>Draft 3-18-2011</a:t>
            </a:r>
            <a:endParaRPr lang="en-US" dirty="0"/>
          </a:p>
        </p:txBody>
      </p:sp>
      <p:sp>
        <p:nvSpPr>
          <p:cNvPr id="6" name="TextBox 5"/>
          <p:cNvSpPr txBox="1"/>
          <p:nvPr/>
        </p:nvSpPr>
        <p:spPr>
          <a:xfrm>
            <a:off x="469900" y="1219200"/>
            <a:ext cx="8204200" cy="5324535"/>
          </a:xfrm>
          <a:prstGeom prst="rect">
            <a:avLst/>
          </a:prstGeom>
          <a:solidFill>
            <a:srgbClr val="FFFF99"/>
          </a:solidFill>
          <a:ln w="19050">
            <a:solidFill>
              <a:srgbClr val="0000FF"/>
            </a:solidFill>
          </a:ln>
        </p:spPr>
        <p:txBody>
          <a:bodyPr wrap="square" rtlCol="0">
            <a:spAutoFit/>
          </a:bodyPr>
          <a:lstStyle/>
          <a:p>
            <a:r>
              <a:rPr lang="en-US" sz="2000" i="1" u="sng" dirty="0" smtClean="0"/>
              <a:t>Conclusion:</a:t>
            </a:r>
          </a:p>
          <a:p>
            <a:pPr marL="285750" indent="-285750">
              <a:buFont typeface="Wingdings" pitchFamily="2" charset="2"/>
              <a:buChar char="Ø"/>
            </a:pPr>
            <a:r>
              <a:rPr lang="en-US" sz="2000" i="1" dirty="0" smtClean="0"/>
              <a:t>The AFTA DRM has a lower overall complexity &amp; development risk than IDRM.</a:t>
            </a:r>
          </a:p>
          <a:p>
            <a:pPr marL="285750" indent="-285750">
              <a:buFont typeface="Wingdings" pitchFamily="2" charset="2"/>
              <a:buChar char="Ø"/>
            </a:pPr>
            <a:r>
              <a:rPr lang="en-US" sz="2000" i="1" dirty="0" smtClean="0"/>
              <a:t>The IDRM was </a:t>
            </a:r>
            <a:r>
              <a:rPr lang="en-US" sz="2000" i="1" dirty="0" err="1" smtClean="0"/>
              <a:t>costed</a:t>
            </a:r>
            <a:r>
              <a:rPr lang="en-US" sz="2000" i="1" dirty="0" smtClean="0"/>
              <a:t> at approximately 1.6B.  CATE was 8% higher.</a:t>
            </a:r>
          </a:p>
          <a:p>
            <a:pPr marL="285750" indent="-285750">
              <a:buFont typeface="Wingdings" pitchFamily="2" charset="2"/>
              <a:buChar char="Ø"/>
            </a:pPr>
            <a:r>
              <a:rPr lang="en-US" sz="2000" i="1" dirty="0" smtClean="0"/>
              <a:t>While AFTA is significantly heavier, the increase in mass is primarily for propellant (to circularize) and the structure to support the large telescope.  Neither of these items drive mission cost.</a:t>
            </a:r>
          </a:p>
          <a:p>
            <a:pPr marL="285750" indent="-285750">
              <a:buFont typeface="Wingdings" pitchFamily="2" charset="2"/>
              <a:buChar char="Ø"/>
            </a:pPr>
            <a:r>
              <a:rPr lang="en-US" sz="2000" i="1" dirty="0" smtClean="0"/>
              <a:t>The GSFC in-house GEO SDO spacecraft has been used as an analog for the WFIRST &amp; JDEM DRMs for some time.  It is even more appropriate as an analog now.</a:t>
            </a:r>
          </a:p>
          <a:p>
            <a:pPr marL="285750" indent="-285750">
              <a:buFont typeface="Wingdings" pitchFamily="2" charset="2"/>
              <a:buChar char="Ø"/>
            </a:pPr>
            <a:r>
              <a:rPr lang="en-US" sz="2000" i="1" dirty="0" smtClean="0"/>
              <a:t>While the size of the AFTA observatory is considerable, and the complexity of moving the observatory more challenging, similar operations with a 1.5m telescope would not have been without challenges.</a:t>
            </a:r>
          </a:p>
          <a:p>
            <a:pPr marL="285750" indent="-285750">
              <a:buFont typeface="Wingdings" pitchFamily="2" charset="2"/>
              <a:buChar char="Ø"/>
            </a:pPr>
            <a:r>
              <a:rPr lang="en-US" sz="2000" i="1" dirty="0" smtClean="0"/>
              <a:t>Summary – the savings due to the available telescope and the simplifications to the functionality of the </a:t>
            </a:r>
            <a:r>
              <a:rPr lang="en-US" sz="2000" i="1" dirty="0" err="1" smtClean="0"/>
              <a:t>widefield</a:t>
            </a:r>
            <a:r>
              <a:rPr lang="en-US" sz="2000" i="1" dirty="0" smtClean="0"/>
              <a:t> instrument should to first order offset the cost increase of larger structural mass.  AFTA should be in family with previous IR survey DRM estimates.</a:t>
            </a:r>
            <a:endParaRPr lang="en-US" sz="1800" i="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28617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15241"/>
            <a:ext cx="8991600" cy="682990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885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Big Questions in </a:t>
            </a:r>
            <a:r>
              <a:rPr lang="en-US" b="1" dirty="0" err="1" smtClean="0"/>
              <a:t>Exoplanet</a:t>
            </a:r>
            <a:r>
              <a:rPr lang="en-US" b="1" dirty="0" smtClean="0"/>
              <a:t> Science</a:t>
            </a:r>
            <a:endParaRPr lang="en-US" b="1" dirty="0"/>
          </a:p>
        </p:txBody>
      </p:sp>
      <p:sp>
        <p:nvSpPr>
          <p:cNvPr id="3" name="Content Placeholder 2"/>
          <p:cNvSpPr>
            <a:spLocks noGrp="1"/>
          </p:cNvSpPr>
          <p:nvPr>
            <p:ph idx="1"/>
          </p:nvPr>
        </p:nvSpPr>
        <p:spPr>
          <a:xfrm>
            <a:off x="254000" y="1600201"/>
            <a:ext cx="5387784" cy="2490536"/>
          </a:xfrm>
          <a:solidFill>
            <a:srgbClr val="E6B9B8"/>
          </a:solidFill>
        </p:spPr>
        <p:txBody>
          <a:bodyPr>
            <a:noAutofit/>
          </a:bodyPr>
          <a:lstStyle/>
          <a:p>
            <a:pPr marL="171450" indent="-171450"/>
            <a:r>
              <a:rPr lang="en-US" sz="2400" dirty="0">
                <a:latin typeface="Helvetica Light"/>
                <a:cs typeface="Helvetica Light"/>
              </a:rPr>
              <a:t>How diverse are planetary systems? </a:t>
            </a:r>
            <a:endParaRPr lang="en-US" sz="2400" dirty="0" smtClean="0">
              <a:latin typeface="Helvetica Light"/>
              <a:cs typeface="Helvetica Light"/>
            </a:endParaRPr>
          </a:p>
          <a:p>
            <a:pPr marL="171450" indent="-171450"/>
            <a:r>
              <a:rPr lang="en-US" sz="2400" dirty="0">
                <a:latin typeface="Helvetica Light"/>
                <a:cs typeface="Helvetica Light"/>
              </a:rPr>
              <a:t>Do habitable worlds exist around other stars, and can we identify the telltale signs of life on an </a:t>
            </a:r>
            <a:r>
              <a:rPr lang="en-US" sz="2400" dirty="0" err="1">
                <a:latin typeface="Helvetica Light"/>
                <a:cs typeface="Helvetica Light"/>
              </a:rPr>
              <a:t>exoplanet</a:t>
            </a:r>
            <a:r>
              <a:rPr lang="en-US" sz="2400" dirty="0">
                <a:latin typeface="Helvetica Light"/>
                <a:cs typeface="Helvetica Light"/>
              </a:rPr>
              <a:t>? </a:t>
            </a:r>
            <a:endParaRPr lang="en-US" sz="2400" dirty="0" smtClean="0">
              <a:latin typeface="Helvetica Light"/>
              <a:cs typeface="Helvetica Light"/>
            </a:endParaRPr>
          </a:p>
          <a:p>
            <a:pPr marL="171450" indent="-171450"/>
            <a:r>
              <a:rPr lang="en-US" sz="2400" dirty="0">
                <a:latin typeface="Helvetica Light"/>
                <a:cs typeface="Helvetica Light"/>
              </a:rPr>
              <a:t>How do </a:t>
            </a:r>
            <a:r>
              <a:rPr lang="en-US" sz="2400" dirty="0" err="1">
                <a:latin typeface="Helvetica Light"/>
                <a:cs typeface="Helvetica Light"/>
              </a:rPr>
              <a:t>circumstellar</a:t>
            </a:r>
            <a:r>
              <a:rPr lang="en-US" sz="2400" dirty="0">
                <a:latin typeface="Helvetica Light"/>
                <a:cs typeface="Helvetica Light"/>
              </a:rPr>
              <a:t> disks evolve and form planetary systems? </a:t>
            </a:r>
          </a:p>
        </p:txBody>
      </p:sp>
      <p:sp>
        <p:nvSpPr>
          <p:cNvPr id="4" name="Slide Number Placeholder 3"/>
          <p:cNvSpPr>
            <a:spLocks noGrp="1"/>
          </p:cNvSpPr>
          <p:nvPr>
            <p:ph type="sldNum" sz="quarter" idx="12"/>
          </p:nvPr>
        </p:nvSpPr>
        <p:spPr/>
        <p:txBody>
          <a:bodyPr/>
          <a:lstStyle/>
          <a:p>
            <a:fld id="{4636E928-EAC1-6145-BF75-3D5A899E7590}" type="slidenum">
              <a:rPr lang="en-US" smtClean="0"/>
              <a:pPr/>
              <a:t>6</a:t>
            </a:fld>
            <a:endParaRPr lang="en-US"/>
          </a:p>
        </p:txBody>
      </p:sp>
      <p:sp>
        <p:nvSpPr>
          <p:cNvPr id="5" name="TextBox 4"/>
          <p:cNvSpPr txBox="1"/>
          <p:nvPr/>
        </p:nvSpPr>
        <p:spPr>
          <a:xfrm>
            <a:off x="5641784" y="6216063"/>
            <a:ext cx="3074924" cy="646331"/>
          </a:xfrm>
          <a:prstGeom prst="rect">
            <a:avLst/>
          </a:prstGeom>
          <a:noFill/>
        </p:spPr>
        <p:txBody>
          <a:bodyPr wrap="square" rtlCol="0">
            <a:spAutoFit/>
          </a:bodyPr>
          <a:lstStyle/>
          <a:p>
            <a:r>
              <a:rPr lang="en-US" dirty="0" smtClean="0"/>
              <a:t>Decadal Survey’s Enduring Questions &amp; Discovery Areas</a:t>
            </a:r>
            <a:endParaRPr lang="en-US" dirty="0"/>
          </a:p>
        </p:txBody>
      </p:sp>
      <p:pic>
        <p:nvPicPr>
          <p:cNvPr id="6" name="Picture 5" descr="0309158028.jp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6345"/>
          <a:stretch/>
        </p:blipFill>
        <p:spPr>
          <a:xfrm>
            <a:off x="5720747" y="1417638"/>
            <a:ext cx="3334125" cy="4718926"/>
          </a:xfrm>
          <a:prstGeom prst="rect">
            <a:avLst/>
          </a:prstGeom>
          <a:ln>
            <a:solidFill>
              <a:srgbClr val="000000"/>
            </a:solidFill>
          </a:ln>
        </p:spPr>
      </p:pic>
      <p:sp>
        <p:nvSpPr>
          <p:cNvPr id="7" name="Content Placeholder 2"/>
          <p:cNvSpPr txBox="1">
            <a:spLocks/>
          </p:cNvSpPr>
          <p:nvPr/>
        </p:nvSpPr>
        <p:spPr>
          <a:xfrm>
            <a:off x="296784" y="4257053"/>
            <a:ext cx="5345000" cy="1384421"/>
          </a:xfrm>
          <a:prstGeom prst="rect">
            <a:avLst/>
          </a:prstGeom>
          <a:solidFill>
            <a:srgbClr val="558ED5"/>
          </a:solid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latin typeface="Helvetica Light"/>
                <a:cs typeface="Helvetica Light"/>
              </a:rPr>
              <a:t>Discovery Scien</a:t>
            </a:r>
            <a:r>
              <a:rPr lang="en-US" dirty="0">
                <a:latin typeface="Helvetica Light"/>
                <a:cs typeface="Helvetica Light"/>
              </a:rPr>
              <a:t>ce</a:t>
            </a:r>
          </a:p>
          <a:p>
            <a:r>
              <a:rPr lang="en-US" dirty="0" smtClean="0">
                <a:latin typeface="Helvetica Light"/>
                <a:cs typeface="Helvetica Light"/>
              </a:rPr>
              <a:t>Identification </a:t>
            </a:r>
            <a:r>
              <a:rPr lang="en-US" dirty="0">
                <a:latin typeface="Helvetica Light"/>
                <a:cs typeface="Helvetica Light"/>
              </a:rPr>
              <a:t>and characterization of nearby habitable </a:t>
            </a:r>
            <a:r>
              <a:rPr lang="en-US" dirty="0" err="1">
                <a:latin typeface="Helvetica Light"/>
                <a:cs typeface="Helvetica Light"/>
              </a:rPr>
              <a:t>exoplanets</a:t>
            </a:r>
            <a:r>
              <a:rPr lang="en-US" dirty="0">
                <a:latin typeface="Helvetica Light"/>
                <a:cs typeface="Helvetica Light"/>
              </a:rPr>
              <a:t> </a:t>
            </a:r>
            <a:endParaRPr lang="en-US" dirty="0" smtClean="0">
              <a:latin typeface="Helvetica Light"/>
              <a:cs typeface="Helvetica Light"/>
            </a:endParaRPr>
          </a:p>
        </p:txBody>
      </p:sp>
      <p:sp>
        <p:nvSpPr>
          <p:cNvPr id="8" name="TextBox 7"/>
          <p:cNvSpPr txBox="1"/>
          <p:nvPr/>
        </p:nvSpPr>
        <p:spPr>
          <a:xfrm>
            <a:off x="735308" y="5915286"/>
            <a:ext cx="4300437" cy="646331"/>
          </a:xfrm>
          <a:prstGeom prst="rect">
            <a:avLst/>
          </a:prstGeom>
          <a:noFill/>
          <a:ln>
            <a:solidFill>
              <a:srgbClr val="FF0000"/>
            </a:solidFill>
          </a:ln>
        </p:spPr>
        <p:txBody>
          <a:bodyPr wrap="square" rtlCol="0">
            <a:spAutoFit/>
          </a:bodyPr>
          <a:lstStyle/>
          <a:p>
            <a:r>
              <a:rPr lang="en-US" dirty="0" err="1" smtClean="0"/>
              <a:t>ExoPAG</a:t>
            </a:r>
            <a:r>
              <a:rPr lang="en-US" dirty="0" smtClean="0"/>
              <a:t> community meeting: strong endorsement of coronagraph</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14946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302178" y="203796"/>
            <a:ext cx="6578599" cy="1143000"/>
          </a:xfrm>
        </p:spPr>
        <p:txBody>
          <a:bodyPr>
            <a:noAutofit/>
          </a:bodyPr>
          <a:lstStyle/>
          <a:p>
            <a:r>
              <a:rPr lang="en-US" sz="3600" dirty="0" smtClean="0"/>
              <a:t>AFTA Mission</a:t>
            </a:r>
            <a:br>
              <a:rPr lang="en-US" sz="3600" dirty="0" smtClean="0"/>
            </a:br>
            <a:r>
              <a:rPr lang="en-US" sz="3600" dirty="0" smtClean="0"/>
              <a:t>Functional Elements</a:t>
            </a:r>
            <a:endParaRPr lang="en-US" sz="3600" dirty="0"/>
          </a:p>
        </p:txBody>
      </p:sp>
      <p:sp>
        <p:nvSpPr>
          <p:cNvPr id="10" name="Rectangle 9"/>
          <p:cNvSpPr/>
          <p:nvPr/>
        </p:nvSpPr>
        <p:spPr bwMode="auto">
          <a:xfrm>
            <a:off x="1592169" y="3099048"/>
            <a:ext cx="1336158" cy="419113"/>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ea typeface="+mn-ea"/>
              </a:rPr>
              <a:t>Spacecraft</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11" name="Rectangle 10"/>
          <p:cNvSpPr/>
          <p:nvPr/>
        </p:nvSpPr>
        <p:spPr bwMode="auto">
          <a:xfrm>
            <a:off x="1587752" y="4404467"/>
            <a:ext cx="1336158" cy="419113"/>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noProof="0" dirty="0" smtClean="0">
                <a:solidFill>
                  <a:srgbClr val="000000"/>
                </a:solidFill>
                <a:latin typeface="Arial"/>
                <a:ea typeface="+mn-ea"/>
              </a:rPr>
              <a:t>Instruments</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12" name="Rectangle 11"/>
          <p:cNvSpPr/>
          <p:nvPr/>
        </p:nvSpPr>
        <p:spPr bwMode="auto">
          <a:xfrm>
            <a:off x="1587752" y="5056597"/>
            <a:ext cx="1336158" cy="419113"/>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ea typeface="+mn-ea"/>
              </a:rPr>
              <a:t>Launch Vehicle</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13" name="Rectangle 12"/>
          <p:cNvSpPr/>
          <p:nvPr/>
        </p:nvSpPr>
        <p:spPr bwMode="auto">
          <a:xfrm>
            <a:off x="3933537" y="3106202"/>
            <a:ext cx="1490575" cy="525242"/>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ea typeface="+mn-ea"/>
              </a:rPr>
              <a:t>Space Network (USN, TDRSS)</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15" name="Rectangle 14"/>
          <p:cNvSpPr/>
          <p:nvPr/>
        </p:nvSpPr>
        <p:spPr bwMode="auto">
          <a:xfrm>
            <a:off x="3928773" y="4721500"/>
            <a:ext cx="1587796" cy="419113"/>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ea typeface="+mn-ea"/>
              </a:rPr>
              <a:t>Mission Operations Center</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16" name="Rectangle 15"/>
          <p:cNvSpPr/>
          <p:nvPr/>
        </p:nvSpPr>
        <p:spPr bwMode="auto">
          <a:xfrm>
            <a:off x="3933537" y="3863113"/>
            <a:ext cx="1587796" cy="626423"/>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rPr>
              <a:t>AFTA</a:t>
            </a:r>
            <a:r>
              <a:rPr lang="en-US" sz="1200" kern="0" noProof="0" dirty="0" smtClean="0">
                <a:solidFill>
                  <a:srgbClr val="000000"/>
                </a:solidFill>
                <a:latin typeface="Arial"/>
                <a:ea typeface="+mn-ea"/>
              </a:rPr>
              <a:t> Ground Station &amp; Data </a:t>
            </a:r>
            <a:r>
              <a:rPr lang="en-US" sz="1200" kern="0" dirty="0" smtClean="0">
                <a:solidFill>
                  <a:srgbClr val="000000"/>
                </a:solidFill>
                <a:latin typeface="Arial"/>
                <a:ea typeface="+mn-ea"/>
              </a:rPr>
              <a:t>Storage/</a:t>
            </a:r>
            <a:r>
              <a:rPr lang="en-US" sz="1200" kern="0" noProof="0" dirty="0" smtClean="0">
                <a:solidFill>
                  <a:srgbClr val="000000"/>
                </a:solidFill>
                <a:latin typeface="Arial"/>
                <a:ea typeface="+mn-ea"/>
              </a:rPr>
              <a:t>Distribution</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17" name="Rectangle 16"/>
          <p:cNvSpPr/>
          <p:nvPr/>
        </p:nvSpPr>
        <p:spPr bwMode="auto">
          <a:xfrm>
            <a:off x="3928773" y="5330572"/>
            <a:ext cx="1587796" cy="628672"/>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ea typeface="+mn-ea"/>
              </a:rPr>
              <a:t>Science Operations Center &amp; Data Archive/Analysis</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18" name="Rectangle 17"/>
          <p:cNvSpPr/>
          <p:nvPr/>
        </p:nvSpPr>
        <p:spPr bwMode="auto">
          <a:xfrm>
            <a:off x="6585510" y="5616507"/>
            <a:ext cx="1587796" cy="419113"/>
          </a:xfrm>
          <a:prstGeom prst="rect">
            <a:avLst/>
          </a:prstGeom>
          <a:solidFill>
            <a:schemeClr val="bg2"/>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ea typeface="+mn-ea"/>
              </a:rPr>
              <a:t>EPO</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62" name="Rectangle 61"/>
          <p:cNvSpPr/>
          <p:nvPr/>
        </p:nvSpPr>
        <p:spPr bwMode="auto">
          <a:xfrm>
            <a:off x="6585510" y="3093888"/>
            <a:ext cx="1587796" cy="628672"/>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ea typeface="+mn-ea"/>
              </a:rPr>
              <a:t>AO Selected Science Team</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2" name="TextBox 1"/>
          <p:cNvSpPr txBox="1"/>
          <p:nvPr/>
        </p:nvSpPr>
        <p:spPr>
          <a:xfrm>
            <a:off x="1014956" y="1519953"/>
            <a:ext cx="1538242" cy="400110"/>
          </a:xfrm>
          <a:prstGeom prst="rect">
            <a:avLst/>
          </a:prstGeom>
          <a:noFill/>
        </p:spPr>
        <p:txBody>
          <a:bodyPr wrap="none" rtlCol="0">
            <a:spAutoFit/>
          </a:bodyPr>
          <a:lstStyle/>
          <a:p>
            <a:r>
              <a:rPr lang="en-US" sz="2000" b="1" dirty="0" smtClean="0"/>
              <a:t>AFTA System</a:t>
            </a:r>
            <a:endParaRPr lang="en-US" sz="2000" b="1" dirty="0"/>
          </a:p>
        </p:txBody>
      </p:sp>
      <p:sp>
        <p:nvSpPr>
          <p:cNvPr id="5" name="TextBox 4"/>
          <p:cNvSpPr txBox="1"/>
          <p:nvPr/>
        </p:nvSpPr>
        <p:spPr>
          <a:xfrm>
            <a:off x="1636205" y="2371780"/>
            <a:ext cx="1476686" cy="307777"/>
          </a:xfrm>
          <a:prstGeom prst="rect">
            <a:avLst/>
          </a:prstGeom>
          <a:noFill/>
        </p:spPr>
        <p:txBody>
          <a:bodyPr wrap="none" rtlCol="0">
            <a:spAutoFit/>
          </a:bodyPr>
          <a:lstStyle/>
          <a:p>
            <a:r>
              <a:rPr lang="en-US" sz="1400" b="1" dirty="0" smtClean="0"/>
              <a:t>Flight Segment</a:t>
            </a:r>
            <a:endParaRPr lang="en-US" sz="1400" b="1" dirty="0"/>
          </a:p>
        </p:txBody>
      </p:sp>
      <p:sp>
        <p:nvSpPr>
          <p:cNvPr id="35" name="TextBox 34"/>
          <p:cNvSpPr txBox="1"/>
          <p:nvPr/>
        </p:nvSpPr>
        <p:spPr>
          <a:xfrm>
            <a:off x="3965884" y="2374042"/>
            <a:ext cx="1636987" cy="307777"/>
          </a:xfrm>
          <a:prstGeom prst="rect">
            <a:avLst/>
          </a:prstGeom>
          <a:noFill/>
        </p:spPr>
        <p:txBody>
          <a:bodyPr wrap="none" rtlCol="0">
            <a:spAutoFit/>
          </a:bodyPr>
          <a:lstStyle/>
          <a:p>
            <a:r>
              <a:rPr lang="en-US" sz="1400" b="1" dirty="0" smtClean="0"/>
              <a:t>Ground Segment</a:t>
            </a:r>
            <a:endParaRPr lang="en-US" sz="1400" b="1" dirty="0"/>
          </a:p>
        </p:txBody>
      </p:sp>
      <p:sp>
        <p:nvSpPr>
          <p:cNvPr id="36" name="TextBox 35"/>
          <p:cNvSpPr txBox="1"/>
          <p:nvPr/>
        </p:nvSpPr>
        <p:spPr>
          <a:xfrm>
            <a:off x="6948841" y="2359349"/>
            <a:ext cx="861133" cy="307777"/>
          </a:xfrm>
          <a:prstGeom prst="rect">
            <a:avLst/>
          </a:prstGeom>
          <a:noFill/>
        </p:spPr>
        <p:txBody>
          <a:bodyPr wrap="none" rtlCol="0">
            <a:spAutoFit/>
          </a:bodyPr>
          <a:lstStyle/>
          <a:p>
            <a:r>
              <a:rPr lang="en-US" sz="1400" b="1" dirty="0" smtClean="0"/>
              <a:t>Science</a:t>
            </a:r>
            <a:endParaRPr lang="en-US" sz="1400" b="1" dirty="0"/>
          </a:p>
        </p:txBody>
      </p:sp>
      <p:sp>
        <p:nvSpPr>
          <p:cNvPr id="14" name="Rectangle 13"/>
          <p:cNvSpPr/>
          <p:nvPr/>
        </p:nvSpPr>
        <p:spPr bwMode="auto">
          <a:xfrm>
            <a:off x="1460304" y="2295885"/>
            <a:ext cx="1669690" cy="3485860"/>
          </a:xfrm>
          <a:prstGeom prst="rect">
            <a:avLst/>
          </a:prstGeom>
          <a:noFill/>
          <a:ln w="25400">
            <a:solidFill>
              <a:schemeClr val="accent1"/>
            </a:solidFill>
            <a:prstDash val="dash"/>
            <a:round/>
            <a:headEnd/>
            <a:tailEnd type="triangle" w="med" len="med"/>
          </a:ln>
        </p:spPr>
        <p:txBody>
          <a:bodyPr rtlCol="0" anchor="ctr"/>
          <a:lstStyle/>
          <a:p>
            <a:pPr algn="ctr"/>
            <a:endParaRPr lang="en-US"/>
          </a:p>
        </p:txBody>
      </p:sp>
      <p:sp>
        <p:nvSpPr>
          <p:cNvPr id="39" name="Rectangle 38"/>
          <p:cNvSpPr/>
          <p:nvPr/>
        </p:nvSpPr>
        <p:spPr bwMode="auto">
          <a:xfrm>
            <a:off x="3750245" y="2298147"/>
            <a:ext cx="1954381" cy="3946541"/>
          </a:xfrm>
          <a:prstGeom prst="rect">
            <a:avLst/>
          </a:prstGeom>
          <a:noFill/>
          <a:ln w="25400">
            <a:solidFill>
              <a:schemeClr val="accent1"/>
            </a:solidFill>
            <a:prstDash val="dash"/>
            <a:round/>
            <a:headEnd/>
            <a:tailEnd type="triangle" w="med" len="med"/>
          </a:ln>
        </p:spPr>
        <p:txBody>
          <a:bodyPr rtlCol="0" anchor="ctr"/>
          <a:lstStyle/>
          <a:p>
            <a:pPr algn="ctr"/>
            <a:endParaRPr lang="en-US"/>
          </a:p>
        </p:txBody>
      </p:sp>
      <p:sp>
        <p:nvSpPr>
          <p:cNvPr id="41" name="Rectangle 40"/>
          <p:cNvSpPr/>
          <p:nvPr/>
        </p:nvSpPr>
        <p:spPr bwMode="auto">
          <a:xfrm>
            <a:off x="6402217" y="2290080"/>
            <a:ext cx="1954381" cy="3954608"/>
          </a:xfrm>
          <a:prstGeom prst="rect">
            <a:avLst/>
          </a:prstGeom>
          <a:noFill/>
          <a:ln w="25400">
            <a:solidFill>
              <a:schemeClr val="accent1"/>
            </a:solidFill>
            <a:prstDash val="dash"/>
            <a:round/>
            <a:headEnd/>
            <a:tailEnd type="triangle" w="med" len="med"/>
          </a:ln>
        </p:spPr>
        <p:txBody>
          <a:bodyPr rtlCol="0" anchor="ctr"/>
          <a:lstStyle/>
          <a:p>
            <a:pPr algn="ctr"/>
            <a:endParaRPr lang="en-US"/>
          </a:p>
        </p:txBody>
      </p:sp>
      <p:sp>
        <p:nvSpPr>
          <p:cNvPr id="19" name="Rectangle 18"/>
          <p:cNvSpPr/>
          <p:nvPr/>
        </p:nvSpPr>
        <p:spPr bwMode="auto">
          <a:xfrm>
            <a:off x="1004934" y="1929442"/>
            <a:ext cx="7741290" cy="4553700"/>
          </a:xfrm>
          <a:prstGeom prst="rect">
            <a:avLst/>
          </a:prstGeom>
          <a:noFill/>
          <a:ln w="25400">
            <a:solidFill>
              <a:schemeClr val="tx1"/>
            </a:solidFill>
            <a:prstDash val="dash"/>
            <a:round/>
            <a:headEnd/>
            <a:tailEnd type="triangle" w="med" len="med"/>
          </a:ln>
        </p:spPr>
        <p:txBody>
          <a:bodyPr rtlCol="0" anchor="ctr"/>
          <a:lstStyle/>
          <a:p>
            <a:pPr algn="ctr"/>
            <a:endParaRPr lang="en-US"/>
          </a:p>
        </p:txBody>
      </p:sp>
      <p:sp>
        <p:nvSpPr>
          <p:cNvPr id="21" name="Rectangle 20"/>
          <p:cNvSpPr/>
          <p:nvPr/>
        </p:nvSpPr>
        <p:spPr bwMode="auto">
          <a:xfrm>
            <a:off x="1592169" y="3751179"/>
            <a:ext cx="1336158" cy="419113"/>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noProof="0" dirty="0" smtClean="0">
                <a:solidFill>
                  <a:srgbClr val="000000"/>
                </a:solidFill>
                <a:latin typeface="Arial"/>
                <a:ea typeface="+mn-ea"/>
              </a:rPr>
              <a:t>Telescope</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22" name="Slide Number Placeholder 21"/>
          <p:cNvSpPr>
            <a:spLocks noGrp="1"/>
          </p:cNvSpPr>
          <p:nvPr>
            <p:ph type="sldNum" sz="quarter" idx="12"/>
          </p:nvPr>
        </p:nvSpPr>
        <p:spPr/>
        <p:txBody>
          <a:bodyPr/>
          <a:lstStyle/>
          <a:p>
            <a:fld id="{4636E928-EAC1-6145-BF75-3D5A899E7590}" type="slidenum">
              <a:rPr lang="en-US" smtClean="0"/>
              <a:pPr/>
              <a:t>60</a:t>
            </a:fld>
            <a:endParaRPr lang="en-US"/>
          </a:p>
        </p:txBody>
      </p:sp>
      <p:sp>
        <p:nvSpPr>
          <p:cNvPr id="23" name="Rectangle 22"/>
          <p:cNvSpPr/>
          <p:nvPr/>
        </p:nvSpPr>
        <p:spPr bwMode="auto">
          <a:xfrm>
            <a:off x="6599681" y="3937433"/>
            <a:ext cx="1587796" cy="628672"/>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rPr>
              <a:t>G</a:t>
            </a:r>
            <a:r>
              <a:rPr lang="en-US" sz="1200" kern="0" dirty="0" smtClean="0">
                <a:solidFill>
                  <a:srgbClr val="000000"/>
                </a:solidFill>
                <a:latin typeface="Arial"/>
                <a:ea typeface="+mn-ea"/>
              </a:rPr>
              <a:t>O Science Program</a:t>
            </a:r>
            <a:endParaRPr kumimoji="0" lang="en-US" sz="1200" i="0" u="none" strike="noStrike" kern="0" cap="none" spc="0" normalizeH="0" baseline="0" noProof="0" dirty="0">
              <a:ln>
                <a:noFill/>
              </a:ln>
              <a:solidFill>
                <a:srgbClr val="000000"/>
              </a:solidFill>
              <a:effectLst/>
              <a:uLnTx/>
              <a:uFillTx/>
              <a:latin typeface="Arial"/>
              <a:ea typeface="+mn-ea"/>
            </a:endParaRPr>
          </a:p>
        </p:txBody>
      </p:sp>
      <p:sp>
        <p:nvSpPr>
          <p:cNvPr id="24" name="Rectangle 23"/>
          <p:cNvSpPr/>
          <p:nvPr/>
        </p:nvSpPr>
        <p:spPr bwMode="auto">
          <a:xfrm>
            <a:off x="6599681" y="4775633"/>
            <a:ext cx="1587796" cy="628672"/>
          </a:xfrm>
          <a:prstGeom prst="rect">
            <a:avLst/>
          </a:prstGeom>
          <a:gradFill rotWithShape="1">
            <a:gsLst>
              <a:gs pos="0">
                <a:srgbClr val="BBE0E3">
                  <a:tint val="100000"/>
                  <a:shade val="100000"/>
                  <a:satMod val="130000"/>
                </a:srgbClr>
              </a:gs>
              <a:gs pos="100000">
                <a:srgbClr val="BBE0E3">
                  <a:tint val="50000"/>
                  <a:shade val="100000"/>
                  <a:satMod val="350000"/>
                </a:srgbClr>
              </a:gs>
            </a:gsLst>
            <a:lin ang="1620000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rgbClr val="000000"/>
                </a:solidFill>
                <a:latin typeface="Arial"/>
              </a:rPr>
              <a:t> GI</a:t>
            </a:r>
            <a:r>
              <a:rPr lang="en-US" sz="1200" kern="0" dirty="0" smtClean="0">
                <a:solidFill>
                  <a:srgbClr val="000000"/>
                </a:solidFill>
                <a:latin typeface="Arial"/>
                <a:ea typeface="+mn-ea"/>
              </a:rPr>
              <a:t> Archival Program</a:t>
            </a:r>
            <a:endParaRPr kumimoji="0" lang="en-US" sz="1200" i="0" u="none" strike="noStrike" kern="0" cap="none" spc="0" normalizeH="0" baseline="0" noProof="0" dirty="0">
              <a:ln>
                <a:noFill/>
              </a:ln>
              <a:solidFill>
                <a:srgbClr val="000000"/>
              </a:solidFill>
              <a:effectLst/>
              <a:uLnTx/>
              <a:uFillTx/>
              <a:latin typeface="Arial"/>
              <a:ea typeface="+mn-e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03374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68722"/>
            <a:ext cx="8229600" cy="5005042"/>
          </a:xfrm>
        </p:spPr>
        <p:txBody>
          <a:bodyPr>
            <a:normAutofit/>
          </a:bodyPr>
          <a:lstStyle/>
          <a:p>
            <a:r>
              <a:rPr lang="en-US" sz="2400" dirty="0" smtClean="0"/>
              <a:t>Two scenarios requested:</a:t>
            </a:r>
          </a:p>
          <a:p>
            <a:pPr marL="0" indent="0">
              <a:buNone/>
            </a:pPr>
            <a:r>
              <a:rPr lang="en-US" sz="2000" u="sng" dirty="0" smtClean="0"/>
              <a:t>FY15 Start of Phase B</a:t>
            </a:r>
          </a:p>
          <a:p>
            <a:r>
              <a:rPr lang="en-US" sz="1400" dirty="0" smtClean="0"/>
              <a:t>LRD in 2021 followed by 5 year operational phase.</a:t>
            </a:r>
          </a:p>
          <a:p>
            <a:r>
              <a:rPr lang="en-US" sz="1400" dirty="0" smtClean="0"/>
              <a:t>Includes 7 months of funded schedule reserve.</a:t>
            </a:r>
          </a:p>
          <a:p>
            <a:r>
              <a:rPr lang="en-US" sz="1400" dirty="0" smtClean="0"/>
              <a:t>Includes 30% reserve on development phase and 5% reserve for operations phase.</a:t>
            </a:r>
          </a:p>
          <a:p>
            <a:endParaRPr lang="en-US" sz="2100" dirty="0" smtClean="0"/>
          </a:p>
          <a:p>
            <a:endParaRPr lang="en-US" sz="2100" dirty="0" smtClean="0"/>
          </a:p>
          <a:p>
            <a:endParaRPr lang="en-US" sz="2100" dirty="0" smtClean="0"/>
          </a:p>
          <a:p>
            <a:pPr marL="514350" indent="-514350">
              <a:buFont typeface="+mj-lt"/>
              <a:buAutoNum type="arabicPeriod"/>
            </a:pPr>
            <a:endParaRPr lang="en-US" sz="2000" u="sng" dirty="0" smtClean="0"/>
          </a:p>
          <a:p>
            <a:pPr marL="0" indent="0">
              <a:buNone/>
            </a:pPr>
            <a:r>
              <a:rPr lang="en-US" sz="2000" u="sng" dirty="0" smtClean="0"/>
              <a:t>FY18 Start of Phase B</a:t>
            </a:r>
            <a:endParaRPr lang="en-US" sz="1400" dirty="0" smtClean="0"/>
          </a:p>
          <a:p>
            <a:r>
              <a:rPr lang="en-US" sz="1400" dirty="0" smtClean="0"/>
              <a:t>LRD in 2024 followed by 5 year operational phase.</a:t>
            </a:r>
          </a:p>
          <a:p>
            <a:r>
              <a:rPr lang="en-US" sz="1400" dirty="0" smtClean="0"/>
              <a:t>Includes 7 months of funded schedule reserve.</a:t>
            </a:r>
          </a:p>
          <a:p>
            <a:r>
              <a:rPr lang="en-US" sz="1400" dirty="0" smtClean="0"/>
              <a:t>Includes 30% reserve on development and 5% reserve for operations phase.</a:t>
            </a:r>
          </a:p>
          <a:p>
            <a:endParaRPr lang="en-US" dirty="0" smtClean="0"/>
          </a:p>
          <a:p>
            <a:endParaRPr lang="en-US" dirty="0"/>
          </a:p>
        </p:txBody>
      </p:sp>
      <p:sp>
        <p:nvSpPr>
          <p:cNvPr id="3" name="Title 2"/>
          <p:cNvSpPr>
            <a:spLocks noGrp="1"/>
          </p:cNvSpPr>
          <p:nvPr>
            <p:ph type="title"/>
          </p:nvPr>
        </p:nvSpPr>
        <p:spPr>
          <a:xfrm>
            <a:off x="1568027" y="128588"/>
            <a:ext cx="6495625" cy="1143000"/>
          </a:xfrm>
        </p:spPr>
        <p:txBody>
          <a:bodyPr>
            <a:normAutofit/>
          </a:bodyPr>
          <a:lstStyle/>
          <a:p>
            <a:r>
              <a:rPr lang="en-US" sz="3200" dirty="0" smtClean="0"/>
              <a:t>AFTA Life Cycle Cost Scenarios</a:t>
            </a:r>
            <a:endParaRPr lang="en-US" sz="3200" dirty="0"/>
          </a:p>
        </p:txBody>
      </p:sp>
      <p:sp>
        <p:nvSpPr>
          <p:cNvPr id="8" name="Slide Number Placeholder 7"/>
          <p:cNvSpPr>
            <a:spLocks noGrp="1"/>
          </p:cNvSpPr>
          <p:nvPr>
            <p:ph type="sldNum" sz="quarter" idx="12"/>
          </p:nvPr>
        </p:nvSpPr>
        <p:spPr/>
        <p:txBody>
          <a:bodyPr/>
          <a:lstStyle/>
          <a:p>
            <a:fld id="{4636E928-EAC1-6145-BF75-3D5A899E7590}" type="slidenum">
              <a:rPr lang="en-US" smtClean="0"/>
              <a:pPr/>
              <a:t>61</a:t>
            </a:fld>
            <a:endParaRPr lang="en-US" dirty="0"/>
          </a:p>
        </p:txBody>
      </p:sp>
      <p:sp>
        <p:nvSpPr>
          <p:cNvPr id="7" name="TextBox 6"/>
          <p:cNvSpPr txBox="1"/>
          <p:nvPr/>
        </p:nvSpPr>
        <p:spPr>
          <a:xfrm>
            <a:off x="1050202" y="5395865"/>
            <a:ext cx="184731" cy="369332"/>
          </a:xfrm>
          <a:prstGeom prst="rect">
            <a:avLst/>
          </a:prstGeom>
          <a:noFill/>
        </p:spPr>
        <p:txBody>
          <a:bodyPr wrap="none" rtlCol="0">
            <a:spAutoFit/>
          </a:bodyPr>
          <a:lstStyle/>
          <a:p>
            <a:endParaRPr lang="en-US" dirty="0"/>
          </a:p>
        </p:txBody>
      </p:sp>
      <p:sp>
        <p:nvSpPr>
          <p:cNvPr id="10" name="TextBox 9"/>
          <p:cNvSpPr txBox="1"/>
          <p:nvPr/>
        </p:nvSpPr>
        <p:spPr>
          <a:xfrm>
            <a:off x="2480650" y="5857592"/>
            <a:ext cx="184731" cy="369332"/>
          </a:xfrm>
          <a:prstGeom prst="rect">
            <a:avLst/>
          </a:prstGeom>
          <a:noFill/>
        </p:spPr>
        <p:txBody>
          <a:bodyPr wrap="non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60218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60882"/>
            <a:ext cx="8229600" cy="5104707"/>
          </a:xfrm>
        </p:spPr>
        <p:txBody>
          <a:bodyPr/>
          <a:lstStyle/>
          <a:p>
            <a:r>
              <a:rPr lang="en-US" dirty="0" smtClean="0"/>
              <a:t>Coronagraph</a:t>
            </a:r>
          </a:p>
          <a:p>
            <a:r>
              <a:rPr lang="en-US" dirty="0" smtClean="0"/>
              <a:t>Cost of Serviceability</a:t>
            </a:r>
          </a:p>
          <a:p>
            <a:r>
              <a:rPr lang="en-US" dirty="0" smtClean="0"/>
              <a:t>Optical Communications Option</a:t>
            </a:r>
          </a:p>
        </p:txBody>
      </p:sp>
      <p:sp>
        <p:nvSpPr>
          <p:cNvPr id="3" name="Title 2"/>
          <p:cNvSpPr>
            <a:spLocks noGrp="1"/>
          </p:cNvSpPr>
          <p:nvPr>
            <p:ph type="title"/>
          </p:nvPr>
        </p:nvSpPr>
        <p:spPr/>
        <p:txBody>
          <a:bodyPr/>
          <a:lstStyle/>
          <a:p>
            <a:r>
              <a:rPr lang="en-US" dirty="0" smtClean="0"/>
              <a:t>Study Options</a:t>
            </a:r>
            <a:endParaRPr lang="en-US"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62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938939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Title 1"/>
          <p:cNvSpPr>
            <a:spLocks/>
          </p:cNvSpPr>
          <p:nvPr/>
        </p:nvSpPr>
        <p:spPr bwMode="auto">
          <a:xfrm>
            <a:off x="1302500" y="235281"/>
            <a:ext cx="6723993" cy="331788"/>
          </a:xfrm>
          <a:prstGeom prst="rect">
            <a:avLst/>
          </a:prstGeom>
          <a:noFill/>
          <a:ln w="9525">
            <a:noFill/>
            <a:miter lim="800000"/>
            <a:headEnd/>
            <a:tailEnd/>
          </a:ln>
        </p:spPr>
        <p:txBody>
          <a:bodyPr anchor="ctr"/>
          <a:lstStyle/>
          <a:p>
            <a:pPr algn="ctr"/>
            <a:r>
              <a:rPr lang="en-US" sz="2400" b="1" dirty="0" smtClean="0">
                <a:solidFill>
                  <a:schemeClr val="tx2"/>
                </a:solidFill>
              </a:rPr>
              <a:t>AFTA WFIRST Payload Block </a:t>
            </a:r>
            <a:r>
              <a:rPr lang="en-US" sz="2400" b="1" dirty="0">
                <a:solidFill>
                  <a:schemeClr val="tx2"/>
                </a:solidFill>
              </a:rPr>
              <a:t>Diagram</a:t>
            </a:r>
          </a:p>
        </p:txBody>
      </p:sp>
      <p:cxnSp>
        <p:nvCxnSpPr>
          <p:cNvPr id="34" name="Straight Connector 33"/>
          <p:cNvCxnSpPr/>
          <p:nvPr/>
        </p:nvCxnSpPr>
        <p:spPr bwMode="auto">
          <a:xfrm>
            <a:off x="2408936" y="3047432"/>
            <a:ext cx="1010763"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 name="Rounded Rectangle 183"/>
          <p:cNvSpPr/>
          <p:nvPr/>
        </p:nvSpPr>
        <p:spPr bwMode="auto">
          <a:xfrm>
            <a:off x="83505" y="1254466"/>
            <a:ext cx="2677623" cy="396407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ounded Rectangle 183"/>
          <p:cNvSpPr>
            <a:spLocks noChangeArrowheads="1"/>
          </p:cNvSpPr>
          <p:nvPr/>
        </p:nvSpPr>
        <p:spPr bwMode="auto">
          <a:xfrm>
            <a:off x="2904564" y="1072587"/>
            <a:ext cx="6204510" cy="2836242"/>
          </a:xfrm>
          <a:prstGeom prst="roundRect">
            <a:avLst>
              <a:gd name="adj" fmla="val 8496"/>
            </a:avLst>
          </a:prstGeom>
          <a:noFill/>
          <a:ln w="38100" algn="ctr">
            <a:solidFill>
              <a:srgbClr val="FF0000"/>
            </a:solidFill>
            <a:round/>
            <a:headEnd/>
            <a:tailEnd/>
          </a:ln>
        </p:spPr>
        <p:txBody>
          <a:bodyPr anchor="ctr"/>
          <a:lstStyle/>
          <a:p>
            <a:pPr algn="ctr">
              <a:defRPr/>
            </a:pPr>
            <a:endParaRPr lang="en-US">
              <a:solidFill>
                <a:schemeClr val="lt1"/>
              </a:solidFill>
              <a:latin typeface="+mn-lt"/>
            </a:endParaRPr>
          </a:p>
        </p:txBody>
      </p:sp>
      <p:sp>
        <p:nvSpPr>
          <p:cNvPr id="2056" name="TextBox 105"/>
          <p:cNvSpPr txBox="1">
            <a:spLocks noChangeArrowheads="1"/>
          </p:cNvSpPr>
          <p:nvPr/>
        </p:nvSpPr>
        <p:spPr bwMode="auto">
          <a:xfrm>
            <a:off x="83506" y="1342853"/>
            <a:ext cx="1910509" cy="523220"/>
          </a:xfrm>
          <a:prstGeom prst="rect">
            <a:avLst/>
          </a:prstGeom>
          <a:noFill/>
          <a:ln w="9525">
            <a:noFill/>
            <a:miter lim="800000"/>
            <a:headEnd/>
            <a:tailEnd/>
          </a:ln>
        </p:spPr>
        <p:txBody>
          <a:bodyPr wrap="square" lIns="54864">
            <a:spAutoFit/>
          </a:bodyPr>
          <a:lstStyle/>
          <a:p>
            <a:pPr algn="ctr"/>
            <a:r>
              <a:rPr lang="en-US" sz="1400" b="1" u="sng" dirty="0" smtClean="0"/>
              <a:t>270 K obscured 2.4m </a:t>
            </a:r>
            <a:r>
              <a:rPr lang="en-US" sz="1400" b="1" u="sng" dirty="0"/>
              <a:t>Telescope</a:t>
            </a:r>
            <a:r>
              <a:rPr lang="en-US" sz="1400" b="1" dirty="0"/>
              <a:t>:</a:t>
            </a:r>
            <a:r>
              <a:rPr lang="en-US" sz="1200" dirty="0"/>
              <a:t> </a:t>
            </a:r>
          </a:p>
        </p:txBody>
      </p:sp>
      <p:sp>
        <p:nvSpPr>
          <p:cNvPr id="2058" name="TextBox 93"/>
          <p:cNvSpPr txBox="1">
            <a:spLocks noChangeArrowheads="1"/>
          </p:cNvSpPr>
          <p:nvPr/>
        </p:nvSpPr>
        <p:spPr bwMode="auto">
          <a:xfrm>
            <a:off x="7062950" y="1733250"/>
            <a:ext cx="1781506" cy="923330"/>
          </a:xfrm>
          <a:prstGeom prst="rect">
            <a:avLst/>
          </a:prstGeom>
          <a:noFill/>
          <a:ln w="9525">
            <a:noFill/>
            <a:miter lim="800000"/>
            <a:headEnd/>
            <a:tailEnd/>
          </a:ln>
        </p:spPr>
        <p:txBody>
          <a:bodyPr wrap="square">
            <a:spAutoFit/>
          </a:bodyPr>
          <a:lstStyle/>
          <a:p>
            <a:r>
              <a:rPr lang="en-US" sz="900" dirty="0" smtClean="0"/>
              <a:t>6x3 FPA</a:t>
            </a:r>
            <a:r>
              <a:rPr lang="en-US" sz="900" dirty="0"/>
              <a:t>;</a:t>
            </a:r>
          </a:p>
          <a:p>
            <a:r>
              <a:rPr lang="en-US" sz="900" dirty="0" smtClean="0"/>
              <a:t>Eq. square is a 4kx4k, 10</a:t>
            </a:r>
            <a:r>
              <a:rPr lang="el-GR" sz="900" dirty="0" smtClean="0"/>
              <a:t>μ</a:t>
            </a:r>
            <a:r>
              <a:rPr lang="en-US" sz="900" dirty="0" smtClean="0"/>
              <a:t>m pixel size SCA;</a:t>
            </a:r>
            <a:endParaRPr lang="en-US" sz="900" dirty="0"/>
          </a:p>
          <a:p>
            <a:r>
              <a:rPr lang="en-US" sz="900" dirty="0" smtClean="0"/>
              <a:t>302 </a:t>
            </a:r>
            <a:r>
              <a:rPr lang="en-US" sz="900" dirty="0" err="1"/>
              <a:t>Mpix</a:t>
            </a:r>
            <a:r>
              <a:rPr lang="en-US" sz="900" dirty="0"/>
              <a:t>; </a:t>
            </a:r>
            <a:r>
              <a:rPr lang="en-US" sz="900" dirty="0" smtClean="0"/>
              <a:t>120K</a:t>
            </a:r>
            <a:r>
              <a:rPr lang="en-US" sz="900" dirty="0"/>
              <a:t>; </a:t>
            </a:r>
          </a:p>
          <a:p>
            <a:r>
              <a:rPr lang="en-US" sz="900" dirty="0" smtClean="0"/>
              <a:t>0.6-2.0µ </a:t>
            </a:r>
            <a:r>
              <a:rPr lang="en-US" sz="900" dirty="0" err="1" smtClean="0"/>
              <a:t>bandpass</a:t>
            </a:r>
            <a:endParaRPr lang="en-US" sz="900" dirty="0"/>
          </a:p>
          <a:p>
            <a:r>
              <a:rPr lang="en-US" sz="900" dirty="0" smtClean="0"/>
              <a:t>0.28 deg</a:t>
            </a:r>
            <a:r>
              <a:rPr lang="en-US" sz="900" baseline="30000" dirty="0" smtClean="0"/>
              <a:t>2</a:t>
            </a:r>
            <a:r>
              <a:rPr lang="en-US" sz="900" dirty="0" smtClean="0"/>
              <a:t> Active Area</a:t>
            </a:r>
          </a:p>
        </p:txBody>
      </p:sp>
      <p:sp>
        <p:nvSpPr>
          <p:cNvPr id="2059" name="TextBox 102"/>
          <p:cNvSpPr txBox="1">
            <a:spLocks noChangeArrowheads="1"/>
          </p:cNvSpPr>
          <p:nvPr/>
        </p:nvSpPr>
        <p:spPr bwMode="auto">
          <a:xfrm>
            <a:off x="8150773" y="1172133"/>
            <a:ext cx="993227" cy="461665"/>
          </a:xfrm>
          <a:prstGeom prst="rect">
            <a:avLst/>
          </a:prstGeom>
          <a:noFill/>
          <a:ln w="9525">
            <a:noFill/>
            <a:miter lim="800000"/>
            <a:headEnd/>
            <a:tailEnd/>
          </a:ln>
        </p:spPr>
        <p:txBody>
          <a:bodyPr wrap="square">
            <a:spAutoFit/>
          </a:bodyPr>
          <a:lstStyle/>
          <a:p>
            <a:pPr algn="ctr"/>
            <a:r>
              <a:rPr lang="en-US" sz="1200" dirty="0" smtClean="0"/>
              <a:t>110 </a:t>
            </a:r>
            <a:r>
              <a:rPr lang="en-US" sz="1200" dirty="0" err="1" smtClean="0"/>
              <a:t>mas</a:t>
            </a:r>
            <a:r>
              <a:rPr lang="en-US" sz="1200" dirty="0" smtClean="0"/>
              <a:t>/pix</a:t>
            </a:r>
            <a:endParaRPr lang="en-US" sz="1200" strike="sngStrike" dirty="0">
              <a:solidFill>
                <a:srgbClr val="FF0000"/>
              </a:solidFill>
            </a:endParaRPr>
          </a:p>
          <a:p>
            <a:pPr algn="ctr"/>
            <a:r>
              <a:rPr lang="en-US" sz="1200" dirty="0" smtClean="0"/>
              <a:t>f/7.9</a:t>
            </a:r>
            <a:endParaRPr lang="en-US" sz="1200" dirty="0"/>
          </a:p>
        </p:txBody>
      </p:sp>
      <p:sp>
        <p:nvSpPr>
          <p:cNvPr id="2066" name="Text Box 239"/>
          <p:cNvSpPr txBox="1">
            <a:spLocks noChangeArrowheads="1"/>
          </p:cNvSpPr>
          <p:nvPr/>
        </p:nvSpPr>
        <p:spPr bwMode="auto">
          <a:xfrm>
            <a:off x="3073535" y="1803190"/>
            <a:ext cx="2011679" cy="584775"/>
          </a:xfrm>
          <a:prstGeom prst="rect">
            <a:avLst/>
          </a:prstGeom>
          <a:noFill/>
          <a:ln w="9525">
            <a:noFill/>
            <a:miter lim="800000"/>
            <a:headEnd/>
            <a:tailEnd/>
          </a:ln>
        </p:spPr>
        <p:txBody>
          <a:bodyPr wrap="square">
            <a:spAutoFit/>
          </a:bodyPr>
          <a:lstStyle/>
          <a:p>
            <a:r>
              <a:rPr lang="en-US" sz="1600" b="1" u="sng" dirty="0" smtClean="0"/>
              <a:t>Wide Field Science Channel </a:t>
            </a:r>
            <a:endParaRPr lang="en-US" sz="1600" b="1" dirty="0"/>
          </a:p>
        </p:txBody>
      </p:sp>
      <p:sp>
        <p:nvSpPr>
          <p:cNvPr id="2068" name="TextBox 102"/>
          <p:cNvSpPr txBox="1">
            <a:spLocks noChangeArrowheads="1"/>
          </p:cNvSpPr>
          <p:nvPr/>
        </p:nvSpPr>
        <p:spPr bwMode="auto">
          <a:xfrm>
            <a:off x="5431205" y="1673405"/>
            <a:ext cx="1064172" cy="577081"/>
          </a:xfrm>
          <a:prstGeom prst="rect">
            <a:avLst/>
          </a:prstGeom>
          <a:noFill/>
          <a:ln w="9525">
            <a:noFill/>
            <a:miter lim="800000"/>
            <a:headEnd/>
            <a:tailEnd/>
          </a:ln>
        </p:spPr>
        <p:txBody>
          <a:bodyPr wrap="square">
            <a:spAutoFit/>
          </a:bodyPr>
          <a:lstStyle/>
          <a:p>
            <a:pPr algn="ctr"/>
            <a:r>
              <a:rPr lang="en-US" sz="1050" dirty="0"/>
              <a:t>8</a:t>
            </a:r>
            <a:r>
              <a:rPr lang="en-US" sz="1050" dirty="0" smtClean="0"/>
              <a:t> positions </a:t>
            </a:r>
            <a:endParaRPr lang="en-US" sz="1050" dirty="0"/>
          </a:p>
          <a:p>
            <a:pPr algn="ctr"/>
            <a:r>
              <a:rPr lang="en-US" sz="1050" dirty="0" smtClean="0"/>
              <a:t>(6 filters, GRS </a:t>
            </a:r>
            <a:r>
              <a:rPr lang="en-US" sz="1050" dirty="0" err="1" smtClean="0"/>
              <a:t>grism</a:t>
            </a:r>
            <a:r>
              <a:rPr lang="en-US" sz="1050" dirty="0" smtClean="0"/>
              <a:t>, blank)</a:t>
            </a:r>
            <a:endParaRPr lang="en-US" sz="1050" dirty="0"/>
          </a:p>
        </p:txBody>
      </p:sp>
      <p:cxnSp>
        <p:nvCxnSpPr>
          <p:cNvPr id="202" name="Straight Connector 201"/>
          <p:cNvCxnSpPr/>
          <p:nvPr/>
        </p:nvCxnSpPr>
        <p:spPr bwMode="auto">
          <a:xfrm>
            <a:off x="3917731" y="1453324"/>
            <a:ext cx="606973" cy="7883"/>
          </a:xfrm>
          <a:prstGeom prst="line">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2075" name="TextBox 46"/>
          <p:cNvSpPr txBox="1">
            <a:spLocks noChangeArrowheads="1"/>
          </p:cNvSpPr>
          <p:nvPr/>
        </p:nvSpPr>
        <p:spPr bwMode="auto">
          <a:xfrm>
            <a:off x="5615894" y="1162627"/>
            <a:ext cx="847968" cy="523220"/>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Element </a:t>
            </a:r>
            <a:r>
              <a:rPr lang="en-US" sz="1400" dirty="0"/>
              <a:t>Wheel</a:t>
            </a:r>
          </a:p>
        </p:txBody>
      </p:sp>
      <p:sp>
        <p:nvSpPr>
          <p:cNvPr id="2076" name="TextBox 102"/>
          <p:cNvSpPr txBox="1">
            <a:spLocks noChangeArrowheads="1"/>
          </p:cNvSpPr>
          <p:nvPr/>
        </p:nvSpPr>
        <p:spPr bwMode="auto">
          <a:xfrm>
            <a:off x="3027298" y="2333414"/>
            <a:ext cx="3190774" cy="461665"/>
          </a:xfrm>
          <a:prstGeom prst="rect">
            <a:avLst/>
          </a:prstGeom>
          <a:noFill/>
          <a:ln w="9525">
            <a:noFill/>
            <a:miter lim="800000"/>
            <a:headEnd/>
            <a:tailEnd/>
          </a:ln>
        </p:spPr>
        <p:txBody>
          <a:bodyPr wrap="square">
            <a:spAutoFit/>
          </a:bodyPr>
          <a:lstStyle/>
          <a:p>
            <a:pPr algn="ctr"/>
            <a:r>
              <a:rPr lang="en-US" sz="1200" dirty="0" smtClean="0"/>
              <a:t>Guiding performed using guiding functions contained in the 6x3 science SCAs</a:t>
            </a:r>
            <a:endParaRPr lang="en-US" sz="1200" dirty="0"/>
          </a:p>
        </p:txBody>
      </p:sp>
      <p:sp>
        <p:nvSpPr>
          <p:cNvPr id="2079" name="TextBox 44"/>
          <p:cNvSpPr txBox="1">
            <a:spLocks noChangeArrowheads="1"/>
          </p:cNvSpPr>
          <p:nvPr/>
        </p:nvSpPr>
        <p:spPr bwMode="auto">
          <a:xfrm>
            <a:off x="4548162" y="1124870"/>
            <a:ext cx="639762" cy="738664"/>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Cold Pupil </a:t>
            </a:r>
            <a:r>
              <a:rPr lang="en-US" sz="1400" dirty="0"/>
              <a:t>Mask</a:t>
            </a:r>
          </a:p>
        </p:txBody>
      </p:sp>
      <p:sp>
        <p:nvSpPr>
          <p:cNvPr id="2089" name="TextBox 46"/>
          <p:cNvSpPr txBox="1">
            <a:spLocks noChangeArrowheads="1"/>
          </p:cNvSpPr>
          <p:nvPr/>
        </p:nvSpPr>
        <p:spPr bwMode="auto">
          <a:xfrm>
            <a:off x="3329600" y="1326021"/>
            <a:ext cx="445987" cy="307777"/>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M3 </a:t>
            </a:r>
            <a:endParaRPr lang="en-US" sz="1400" dirty="0"/>
          </a:p>
        </p:txBody>
      </p:sp>
      <p:sp>
        <p:nvSpPr>
          <p:cNvPr id="2108" name="Text Box 238"/>
          <p:cNvSpPr txBox="1">
            <a:spLocks noChangeArrowheads="1"/>
          </p:cNvSpPr>
          <p:nvPr/>
        </p:nvSpPr>
        <p:spPr bwMode="auto">
          <a:xfrm>
            <a:off x="4187292" y="743972"/>
            <a:ext cx="2678551" cy="369332"/>
          </a:xfrm>
          <a:prstGeom prst="rect">
            <a:avLst/>
          </a:prstGeom>
          <a:noFill/>
          <a:ln w="9525">
            <a:noFill/>
            <a:miter lim="800000"/>
            <a:headEnd/>
            <a:tailEnd/>
          </a:ln>
        </p:spPr>
        <p:txBody>
          <a:bodyPr wrap="square">
            <a:spAutoFit/>
          </a:bodyPr>
          <a:lstStyle/>
          <a:p>
            <a:r>
              <a:rPr lang="en-US" b="1" dirty="0" smtClean="0"/>
              <a:t>Wide Field Instrument</a:t>
            </a:r>
            <a:endParaRPr lang="en-US" b="1" dirty="0"/>
          </a:p>
        </p:txBody>
      </p:sp>
      <p:sp>
        <p:nvSpPr>
          <p:cNvPr id="2109" name="Text Box 238"/>
          <p:cNvSpPr txBox="1">
            <a:spLocks noChangeArrowheads="1"/>
          </p:cNvSpPr>
          <p:nvPr/>
        </p:nvSpPr>
        <p:spPr bwMode="auto">
          <a:xfrm>
            <a:off x="1003299" y="737459"/>
            <a:ext cx="1633538" cy="369332"/>
          </a:xfrm>
          <a:prstGeom prst="rect">
            <a:avLst/>
          </a:prstGeom>
          <a:noFill/>
          <a:ln w="9525">
            <a:noFill/>
            <a:miter lim="800000"/>
            <a:headEnd/>
            <a:tailEnd/>
          </a:ln>
        </p:spPr>
        <p:txBody>
          <a:bodyPr>
            <a:spAutoFit/>
          </a:bodyPr>
          <a:lstStyle/>
          <a:p>
            <a:r>
              <a:rPr lang="en-US" b="1" dirty="0" smtClean="0"/>
              <a:t>Telescope</a:t>
            </a:r>
            <a:endParaRPr lang="en-US" b="1" dirty="0"/>
          </a:p>
        </p:txBody>
      </p:sp>
      <p:sp>
        <p:nvSpPr>
          <p:cNvPr id="77" name="Rectangle 76"/>
          <p:cNvSpPr/>
          <p:nvPr/>
        </p:nvSpPr>
        <p:spPr bwMode="auto">
          <a:xfrm>
            <a:off x="8477769" y="2877777"/>
            <a:ext cx="182880" cy="184150"/>
          </a:xfrm>
          <a:prstGeom prst="rect">
            <a:avLst/>
          </a:prstGeom>
          <a:solidFill>
            <a:schemeClr val="bg1"/>
          </a:solidFill>
          <a:ln w="12700">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25" name="TextBox 93"/>
          <p:cNvSpPr txBox="1">
            <a:spLocks noChangeArrowheads="1"/>
          </p:cNvSpPr>
          <p:nvPr/>
        </p:nvSpPr>
        <p:spPr bwMode="auto">
          <a:xfrm>
            <a:off x="6772416" y="3262497"/>
            <a:ext cx="2118546" cy="646331"/>
          </a:xfrm>
          <a:prstGeom prst="rect">
            <a:avLst/>
          </a:prstGeom>
          <a:noFill/>
          <a:ln w="9525">
            <a:noFill/>
            <a:miter lim="800000"/>
            <a:headEnd/>
            <a:tailEnd/>
          </a:ln>
        </p:spPr>
        <p:txBody>
          <a:bodyPr wrap="square">
            <a:spAutoFit/>
          </a:bodyPr>
          <a:lstStyle/>
          <a:p>
            <a:r>
              <a:rPr lang="en-US" sz="900" dirty="0" smtClean="0"/>
              <a:t>1 2kx2k, 18</a:t>
            </a:r>
            <a:r>
              <a:rPr lang="el-GR" sz="900" dirty="0" smtClean="0"/>
              <a:t>μ</a:t>
            </a:r>
            <a:r>
              <a:rPr lang="en-US" sz="900" dirty="0" smtClean="0"/>
              <a:t>m pixel size SCA; </a:t>
            </a:r>
          </a:p>
          <a:p>
            <a:r>
              <a:rPr lang="en-US" sz="900" dirty="0" smtClean="0"/>
              <a:t>4 </a:t>
            </a:r>
            <a:r>
              <a:rPr lang="en-US" sz="900" dirty="0" err="1"/>
              <a:t>Mpix</a:t>
            </a:r>
            <a:r>
              <a:rPr lang="en-US" sz="900" dirty="0"/>
              <a:t>; </a:t>
            </a:r>
            <a:r>
              <a:rPr lang="en-US" sz="900" dirty="0" smtClean="0"/>
              <a:t>&lt;115K</a:t>
            </a:r>
            <a:r>
              <a:rPr lang="en-US" sz="900" dirty="0"/>
              <a:t>;  </a:t>
            </a:r>
            <a:endParaRPr lang="en-US" sz="900" dirty="0" smtClean="0"/>
          </a:p>
          <a:p>
            <a:r>
              <a:rPr lang="en-US" sz="900" dirty="0" smtClean="0"/>
              <a:t>0.6-2.0µm </a:t>
            </a:r>
            <a:r>
              <a:rPr lang="en-US" sz="900" dirty="0" err="1" smtClean="0"/>
              <a:t>bandpass</a:t>
            </a:r>
            <a:r>
              <a:rPr lang="en-US" sz="900" dirty="0" smtClean="0"/>
              <a:t>;  </a:t>
            </a:r>
          </a:p>
          <a:p>
            <a:r>
              <a:rPr lang="en-US" sz="900" dirty="0" smtClean="0"/>
              <a:t>FOV 3.0x3.1arcsec</a:t>
            </a:r>
            <a:endParaRPr lang="en-US" sz="900" dirty="0"/>
          </a:p>
        </p:txBody>
      </p:sp>
      <p:sp>
        <p:nvSpPr>
          <p:cNvPr id="2126" name="TextBox 102"/>
          <p:cNvSpPr txBox="1">
            <a:spLocks noChangeArrowheads="1"/>
          </p:cNvSpPr>
          <p:nvPr/>
        </p:nvSpPr>
        <p:spPr bwMode="auto">
          <a:xfrm>
            <a:off x="8107849" y="3031665"/>
            <a:ext cx="1079073" cy="461665"/>
          </a:xfrm>
          <a:prstGeom prst="rect">
            <a:avLst/>
          </a:prstGeom>
          <a:noFill/>
          <a:ln w="9525">
            <a:noFill/>
            <a:miter lim="800000"/>
            <a:headEnd/>
            <a:tailEnd/>
          </a:ln>
        </p:spPr>
        <p:txBody>
          <a:bodyPr wrap="square">
            <a:spAutoFit/>
          </a:bodyPr>
          <a:lstStyle/>
          <a:p>
            <a:pPr algn="ctr"/>
            <a:r>
              <a:rPr lang="en-US" sz="1200" dirty="0" smtClean="0"/>
              <a:t>75 </a:t>
            </a:r>
            <a:r>
              <a:rPr lang="en-US" sz="1200" dirty="0"/>
              <a:t>mas/pix</a:t>
            </a:r>
            <a:r>
              <a:rPr lang="en-US" sz="1200" dirty="0" smtClean="0"/>
              <a:t>; f/21</a:t>
            </a:r>
            <a:endParaRPr lang="en-US" sz="1200" dirty="0"/>
          </a:p>
        </p:txBody>
      </p:sp>
      <p:cxnSp>
        <p:nvCxnSpPr>
          <p:cNvPr id="93" name="Straight Arrow Connector 92"/>
          <p:cNvCxnSpPr>
            <a:endCxn id="77" idx="1"/>
          </p:cNvCxnSpPr>
          <p:nvPr/>
        </p:nvCxnSpPr>
        <p:spPr>
          <a:xfrm>
            <a:off x="8026493" y="2969852"/>
            <a:ext cx="451276" cy="0"/>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81" name="TextBox 46"/>
          <p:cNvSpPr txBox="1">
            <a:spLocks noChangeArrowheads="1"/>
          </p:cNvSpPr>
          <p:nvPr/>
        </p:nvSpPr>
        <p:spPr bwMode="auto">
          <a:xfrm>
            <a:off x="5240172" y="2738767"/>
            <a:ext cx="977900" cy="523220"/>
          </a:xfrm>
          <a:prstGeom prst="rect">
            <a:avLst/>
          </a:prstGeom>
          <a:solidFill>
            <a:schemeClr val="bg1"/>
          </a:solidFill>
          <a:ln w="25400">
            <a:solidFill>
              <a:srgbClr val="0070C0"/>
            </a:solidFill>
            <a:miter lim="800000"/>
            <a:headEnd/>
            <a:tailEnd/>
          </a:ln>
        </p:spPr>
        <p:txBody>
          <a:bodyPr>
            <a:spAutoFit/>
          </a:bodyPr>
          <a:lstStyle/>
          <a:p>
            <a:pPr algn="ctr"/>
            <a:r>
              <a:rPr lang="en-US" sz="1400" dirty="0" smtClean="0"/>
              <a:t>Slicer assembly</a:t>
            </a:r>
            <a:endParaRPr lang="en-US" sz="1400" dirty="0"/>
          </a:p>
        </p:txBody>
      </p:sp>
      <p:sp>
        <p:nvSpPr>
          <p:cNvPr id="105" name="TextBox 105"/>
          <p:cNvSpPr txBox="1">
            <a:spLocks noChangeArrowheads="1"/>
          </p:cNvSpPr>
          <p:nvPr/>
        </p:nvSpPr>
        <p:spPr bwMode="auto">
          <a:xfrm>
            <a:off x="179552" y="3678561"/>
            <a:ext cx="1457234" cy="1015663"/>
          </a:xfrm>
          <a:prstGeom prst="rect">
            <a:avLst/>
          </a:prstGeom>
          <a:noFill/>
          <a:ln w="9525">
            <a:noFill/>
            <a:miter lim="800000"/>
            <a:headEnd/>
            <a:tailEnd/>
          </a:ln>
        </p:spPr>
        <p:txBody>
          <a:bodyPr wrap="square" lIns="54864">
            <a:spAutoFit/>
          </a:bodyPr>
          <a:lstStyle/>
          <a:p>
            <a:pPr algn="ctr"/>
            <a:r>
              <a:rPr lang="en-US" sz="1200" dirty="0" smtClean="0"/>
              <a:t>6 struts with realignment capability; outer barrel with </a:t>
            </a:r>
            <a:r>
              <a:rPr lang="en-US" sz="1200" dirty="0" err="1" smtClean="0"/>
              <a:t>recloseable</a:t>
            </a:r>
            <a:r>
              <a:rPr lang="en-US" sz="1200" dirty="0" smtClean="0"/>
              <a:t> doors</a:t>
            </a:r>
            <a:endParaRPr lang="en-US" sz="1200" dirty="0"/>
          </a:p>
        </p:txBody>
      </p:sp>
      <p:sp>
        <p:nvSpPr>
          <p:cNvPr id="39" name="Text Box 239"/>
          <p:cNvSpPr txBox="1">
            <a:spLocks noChangeArrowheads="1"/>
          </p:cNvSpPr>
          <p:nvPr/>
        </p:nvSpPr>
        <p:spPr bwMode="auto">
          <a:xfrm>
            <a:off x="3267205" y="3347290"/>
            <a:ext cx="1920719" cy="338554"/>
          </a:xfrm>
          <a:prstGeom prst="rect">
            <a:avLst/>
          </a:prstGeom>
          <a:noFill/>
          <a:ln w="9525">
            <a:noFill/>
            <a:miter lim="800000"/>
            <a:headEnd/>
            <a:tailEnd/>
          </a:ln>
        </p:spPr>
        <p:txBody>
          <a:bodyPr wrap="none">
            <a:spAutoFit/>
          </a:bodyPr>
          <a:lstStyle/>
          <a:p>
            <a:r>
              <a:rPr lang="en-US" sz="1600" b="1" u="sng" dirty="0" smtClean="0"/>
              <a:t>Integral Field Unit</a:t>
            </a:r>
            <a:endParaRPr lang="en-US" sz="1600" b="1" dirty="0"/>
          </a:p>
        </p:txBody>
      </p:sp>
      <p:sp>
        <p:nvSpPr>
          <p:cNvPr id="36" name="TextBox 102"/>
          <p:cNvSpPr txBox="1">
            <a:spLocks noChangeArrowheads="1"/>
          </p:cNvSpPr>
          <p:nvPr/>
        </p:nvSpPr>
        <p:spPr bwMode="auto">
          <a:xfrm>
            <a:off x="69582" y="5311087"/>
            <a:ext cx="2785185" cy="1384995"/>
          </a:xfrm>
          <a:prstGeom prst="rect">
            <a:avLst/>
          </a:prstGeom>
          <a:noFill/>
          <a:ln w="9525">
            <a:noFill/>
            <a:miter lim="800000"/>
            <a:headEnd/>
            <a:tailEnd/>
          </a:ln>
        </p:spPr>
        <p:txBody>
          <a:bodyPr wrap="square">
            <a:spAutoFit/>
          </a:bodyPr>
          <a:lstStyle/>
          <a:p>
            <a:r>
              <a:rPr lang="en-US" sz="1200" dirty="0" smtClean="0"/>
              <a:t>GRS = Galaxy Redshift Survey</a:t>
            </a:r>
          </a:p>
          <a:p>
            <a:r>
              <a:rPr lang="en-US" sz="1200" dirty="0" smtClean="0"/>
              <a:t>SCA = Sensor chip assembly  </a:t>
            </a:r>
          </a:p>
          <a:p>
            <a:r>
              <a:rPr lang="en-US" sz="1200" dirty="0" smtClean="0"/>
              <a:t>SN = Type1a Supernovae</a:t>
            </a:r>
          </a:p>
          <a:p>
            <a:r>
              <a:rPr lang="en-US" sz="1200" dirty="0" smtClean="0"/>
              <a:t>DM = Deformable mirror</a:t>
            </a:r>
          </a:p>
          <a:p>
            <a:r>
              <a:rPr lang="en-US" sz="1200" dirty="0" smtClean="0"/>
              <a:t>FSM = Fast steering mirror</a:t>
            </a:r>
          </a:p>
          <a:p>
            <a:r>
              <a:rPr lang="en-US" sz="1200" dirty="0" smtClean="0"/>
              <a:t>WFS = </a:t>
            </a:r>
            <a:r>
              <a:rPr lang="en-US" sz="1200" dirty="0" err="1" smtClean="0"/>
              <a:t>Wavefront</a:t>
            </a:r>
            <a:r>
              <a:rPr lang="en-US" sz="1200" dirty="0" smtClean="0"/>
              <a:t> sensor</a:t>
            </a:r>
          </a:p>
          <a:p>
            <a:r>
              <a:rPr lang="en-US" sz="1200" dirty="0" smtClean="0"/>
              <a:t>IFS = Integral field spectrograph</a:t>
            </a:r>
            <a:endParaRPr lang="en-US" sz="1200" dirty="0"/>
          </a:p>
        </p:txBody>
      </p:sp>
      <p:pic>
        <p:nvPicPr>
          <p:cNvPr id="1026" name="Picture 2"/>
          <p:cNvPicPr>
            <a:picLocks noChangeAspect="1" noChangeArrowheads="1"/>
          </p:cNvPicPr>
          <p:nvPr/>
        </p:nvPicPr>
        <p:blipFill>
          <a:blip r:embed="rId2" cstate="print">
            <a:lum bright="-20000" contrast="35000"/>
          </a:blip>
          <a:srcRect/>
          <a:stretch>
            <a:fillRect/>
          </a:stretch>
        </p:blipFill>
        <p:spPr bwMode="auto">
          <a:xfrm>
            <a:off x="7133897" y="1119983"/>
            <a:ext cx="1121159" cy="556749"/>
          </a:xfrm>
          <a:prstGeom prst="rect">
            <a:avLst/>
          </a:prstGeom>
          <a:noFill/>
          <a:ln w="9525">
            <a:noFill/>
            <a:miter lim="800000"/>
            <a:headEnd/>
            <a:tailEnd/>
          </a:ln>
        </p:spPr>
      </p:pic>
      <p:cxnSp>
        <p:nvCxnSpPr>
          <p:cNvPr id="43" name="Straight Connector 42"/>
          <p:cNvCxnSpPr/>
          <p:nvPr/>
        </p:nvCxnSpPr>
        <p:spPr bwMode="auto">
          <a:xfrm flipV="1">
            <a:off x="2408936" y="1442535"/>
            <a:ext cx="891663" cy="1"/>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a:off x="5263796" y="1409745"/>
            <a:ext cx="352098" cy="5256"/>
          </a:xfrm>
          <a:prstGeom prst="line">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flipV="1">
            <a:off x="6513745" y="1398357"/>
            <a:ext cx="549205" cy="4608"/>
          </a:xfrm>
          <a:prstGeom prst="line">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689091" y="1489841"/>
            <a:ext cx="969580" cy="430887"/>
          </a:xfrm>
          <a:prstGeom prst="rect">
            <a:avLst/>
          </a:prstGeom>
          <a:noFill/>
        </p:spPr>
        <p:txBody>
          <a:bodyPr wrap="square" rtlCol="0">
            <a:spAutoFit/>
          </a:bodyPr>
          <a:lstStyle/>
          <a:p>
            <a:r>
              <a:rPr lang="en-US" sz="1050" dirty="0" smtClean="0"/>
              <a:t>Temperature 170 K</a:t>
            </a:r>
            <a:endParaRPr lang="en-US" sz="1050" dirty="0"/>
          </a:p>
        </p:txBody>
      </p:sp>
      <p:sp>
        <p:nvSpPr>
          <p:cNvPr id="41" name="TextBox 46"/>
          <p:cNvSpPr txBox="1">
            <a:spLocks noChangeArrowheads="1"/>
          </p:cNvSpPr>
          <p:nvPr/>
        </p:nvSpPr>
        <p:spPr bwMode="auto">
          <a:xfrm>
            <a:off x="6772416" y="2738767"/>
            <a:ext cx="1253386" cy="523220"/>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Prism spectrograph</a:t>
            </a:r>
            <a:endParaRPr lang="en-US" sz="1400" dirty="0"/>
          </a:p>
        </p:txBody>
      </p:sp>
      <p:sp>
        <p:nvSpPr>
          <p:cNvPr id="42" name="TextBox 46"/>
          <p:cNvSpPr txBox="1">
            <a:spLocks noChangeArrowheads="1"/>
          </p:cNvSpPr>
          <p:nvPr/>
        </p:nvSpPr>
        <p:spPr bwMode="auto">
          <a:xfrm>
            <a:off x="3881236" y="2877777"/>
            <a:ext cx="777435" cy="307777"/>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Relay</a:t>
            </a:r>
            <a:endParaRPr lang="en-US" sz="1400" dirty="0"/>
          </a:p>
        </p:txBody>
      </p:sp>
      <p:cxnSp>
        <p:nvCxnSpPr>
          <p:cNvPr id="44" name="Straight Arrow Connector 43"/>
          <p:cNvCxnSpPr/>
          <p:nvPr/>
        </p:nvCxnSpPr>
        <p:spPr>
          <a:xfrm>
            <a:off x="6269739" y="2969852"/>
            <a:ext cx="451276" cy="0"/>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782923" y="2969852"/>
            <a:ext cx="451276" cy="0"/>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TextBox 46"/>
          <p:cNvSpPr txBox="1">
            <a:spLocks noChangeArrowheads="1"/>
          </p:cNvSpPr>
          <p:nvPr/>
        </p:nvSpPr>
        <p:spPr bwMode="auto">
          <a:xfrm>
            <a:off x="505554" y="1881703"/>
            <a:ext cx="972012" cy="523220"/>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T1:  2.4m aperture</a:t>
            </a:r>
            <a:endParaRPr lang="en-US" sz="1400" dirty="0"/>
          </a:p>
        </p:txBody>
      </p:sp>
      <p:cxnSp>
        <p:nvCxnSpPr>
          <p:cNvPr id="53" name="Straight Connector 52"/>
          <p:cNvCxnSpPr/>
          <p:nvPr/>
        </p:nvCxnSpPr>
        <p:spPr bwMode="auto">
          <a:xfrm>
            <a:off x="908169" y="2446915"/>
            <a:ext cx="0" cy="244837"/>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5" name="TextBox 46"/>
          <p:cNvSpPr txBox="1">
            <a:spLocks noChangeArrowheads="1"/>
          </p:cNvSpPr>
          <p:nvPr/>
        </p:nvSpPr>
        <p:spPr bwMode="auto">
          <a:xfrm>
            <a:off x="347774" y="2691752"/>
            <a:ext cx="1381972" cy="738664"/>
          </a:xfrm>
          <a:prstGeom prst="rect">
            <a:avLst/>
          </a:prstGeom>
          <a:solidFill>
            <a:schemeClr val="bg1"/>
          </a:solidFill>
          <a:ln w="25400">
            <a:solidFill>
              <a:srgbClr val="0070C0"/>
            </a:solidFill>
            <a:prstDash val="solid"/>
            <a:miter lim="800000"/>
            <a:headEnd/>
            <a:tailEnd/>
          </a:ln>
        </p:spPr>
        <p:txBody>
          <a:bodyPr wrap="square">
            <a:spAutoFit/>
          </a:bodyPr>
          <a:lstStyle/>
          <a:p>
            <a:pPr algn="ctr"/>
            <a:r>
              <a:rPr lang="en-US" sz="1400" dirty="0" smtClean="0"/>
              <a:t>T2:  30% linear obscuration from baffle </a:t>
            </a:r>
            <a:endParaRPr lang="en-US" sz="1400" dirty="0"/>
          </a:p>
        </p:txBody>
      </p:sp>
      <p:cxnSp>
        <p:nvCxnSpPr>
          <p:cNvPr id="56" name="Straight Connector 55"/>
          <p:cNvCxnSpPr/>
          <p:nvPr/>
        </p:nvCxnSpPr>
        <p:spPr bwMode="auto">
          <a:xfrm>
            <a:off x="1729746" y="3046263"/>
            <a:ext cx="53841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flipV="1">
            <a:off x="2310581" y="1442537"/>
            <a:ext cx="0" cy="3363731"/>
          </a:xfrm>
          <a:prstGeom prst="line">
            <a:avLst/>
          </a:prstGeom>
          <a:ln w="38100">
            <a:solidFill>
              <a:schemeClr val="tx1"/>
            </a:solidFill>
            <a:headEnd type="stealth"/>
            <a:tailEnd type="stealth" w="med" len="med"/>
          </a:ln>
        </p:spPr>
        <p:style>
          <a:lnRef idx="1">
            <a:schemeClr val="accent1"/>
          </a:lnRef>
          <a:fillRef idx="0">
            <a:schemeClr val="accent1"/>
          </a:fillRef>
          <a:effectRef idx="0">
            <a:schemeClr val="accent1"/>
          </a:effectRef>
          <a:fontRef idx="minor">
            <a:schemeClr val="tx1"/>
          </a:fontRef>
        </p:style>
      </p:cxnSp>
      <p:sp>
        <p:nvSpPr>
          <p:cNvPr id="47" name="Rounded Rectangle 183"/>
          <p:cNvSpPr>
            <a:spLocks noChangeArrowheads="1"/>
          </p:cNvSpPr>
          <p:nvPr/>
        </p:nvSpPr>
        <p:spPr bwMode="auto">
          <a:xfrm>
            <a:off x="2904563" y="4534783"/>
            <a:ext cx="6204511" cy="1964258"/>
          </a:xfrm>
          <a:prstGeom prst="roundRect">
            <a:avLst>
              <a:gd name="adj" fmla="val 8496"/>
            </a:avLst>
          </a:prstGeom>
          <a:noFill/>
          <a:ln w="38100" algn="ctr">
            <a:solidFill>
              <a:srgbClr val="FF0000"/>
            </a:solidFill>
            <a:round/>
            <a:headEnd/>
            <a:tailEnd/>
          </a:ln>
        </p:spPr>
        <p:txBody>
          <a:bodyPr anchor="ctr"/>
          <a:lstStyle/>
          <a:p>
            <a:pPr algn="ctr">
              <a:defRPr/>
            </a:pPr>
            <a:endParaRPr lang="en-US">
              <a:solidFill>
                <a:schemeClr val="lt1"/>
              </a:solidFill>
              <a:latin typeface="+mn-lt"/>
            </a:endParaRPr>
          </a:p>
        </p:txBody>
      </p:sp>
      <p:sp>
        <p:nvSpPr>
          <p:cNvPr id="48" name="Text Box 238"/>
          <p:cNvSpPr txBox="1">
            <a:spLocks noChangeArrowheads="1"/>
          </p:cNvSpPr>
          <p:nvPr/>
        </p:nvSpPr>
        <p:spPr bwMode="auto">
          <a:xfrm>
            <a:off x="4197123" y="4127982"/>
            <a:ext cx="2946606" cy="369332"/>
          </a:xfrm>
          <a:prstGeom prst="rect">
            <a:avLst/>
          </a:prstGeom>
          <a:noFill/>
          <a:ln w="9525">
            <a:noFill/>
            <a:miter lim="800000"/>
            <a:headEnd/>
            <a:tailEnd/>
          </a:ln>
        </p:spPr>
        <p:txBody>
          <a:bodyPr wrap="square">
            <a:spAutoFit/>
          </a:bodyPr>
          <a:lstStyle/>
          <a:p>
            <a:r>
              <a:rPr lang="en-US" b="1" dirty="0" smtClean="0"/>
              <a:t>Coronagraph Instrument</a:t>
            </a:r>
            <a:endParaRPr lang="en-US" b="1" dirty="0"/>
          </a:p>
        </p:txBody>
      </p:sp>
      <p:cxnSp>
        <p:nvCxnSpPr>
          <p:cNvPr id="49" name="Straight Connector 48"/>
          <p:cNvCxnSpPr/>
          <p:nvPr/>
        </p:nvCxnSpPr>
        <p:spPr bwMode="auto">
          <a:xfrm>
            <a:off x="2318837" y="4808192"/>
            <a:ext cx="892899"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TextBox 46"/>
          <p:cNvSpPr txBox="1">
            <a:spLocks noChangeArrowheads="1"/>
          </p:cNvSpPr>
          <p:nvPr/>
        </p:nvSpPr>
        <p:spPr bwMode="auto">
          <a:xfrm>
            <a:off x="3267205" y="4652380"/>
            <a:ext cx="960359" cy="523220"/>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Relay w/ DM/FSM</a:t>
            </a:r>
            <a:endParaRPr lang="en-US" sz="1400" dirty="0"/>
          </a:p>
        </p:txBody>
      </p:sp>
      <p:sp>
        <p:nvSpPr>
          <p:cNvPr id="57" name="TextBox 46"/>
          <p:cNvSpPr txBox="1">
            <a:spLocks noChangeArrowheads="1"/>
          </p:cNvSpPr>
          <p:nvPr/>
        </p:nvSpPr>
        <p:spPr bwMode="auto">
          <a:xfrm>
            <a:off x="4614231" y="4652380"/>
            <a:ext cx="960359" cy="307777"/>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Fixed DM</a:t>
            </a:r>
            <a:endParaRPr lang="en-US" sz="1400" dirty="0"/>
          </a:p>
        </p:txBody>
      </p:sp>
      <p:sp>
        <p:nvSpPr>
          <p:cNvPr id="58" name="TextBox 46"/>
          <p:cNvSpPr txBox="1">
            <a:spLocks noChangeArrowheads="1"/>
          </p:cNvSpPr>
          <p:nvPr/>
        </p:nvSpPr>
        <p:spPr bwMode="auto">
          <a:xfrm>
            <a:off x="5844578" y="4663354"/>
            <a:ext cx="1032657" cy="523220"/>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Low order WFS</a:t>
            </a:r>
            <a:endParaRPr lang="en-US" sz="1400" dirty="0"/>
          </a:p>
        </p:txBody>
      </p:sp>
      <p:sp>
        <p:nvSpPr>
          <p:cNvPr id="59" name="TextBox 46"/>
          <p:cNvSpPr txBox="1">
            <a:spLocks noChangeArrowheads="1"/>
          </p:cNvSpPr>
          <p:nvPr/>
        </p:nvSpPr>
        <p:spPr bwMode="auto">
          <a:xfrm>
            <a:off x="7184125" y="4656466"/>
            <a:ext cx="1111707" cy="523220"/>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Pupil Mask &amp; Filters</a:t>
            </a:r>
            <a:endParaRPr lang="en-US" sz="1400" dirty="0"/>
          </a:p>
        </p:txBody>
      </p:sp>
      <p:sp>
        <p:nvSpPr>
          <p:cNvPr id="61" name="TextBox 46"/>
          <p:cNvSpPr txBox="1">
            <a:spLocks noChangeArrowheads="1"/>
          </p:cNvSpPr>
          <p:nvPr/>
        </p:nvSpPr>
        <p:spPr bwMode="auto">
          <a:xfrm>
            <a:off x="3284722" y="5754188"/>
            <a:ext cx="960359" cy="523220"/>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Flip mirror</a:t>
            </a:r>
            <a:endParaRPr lang="en-US" sz="1400" dirty="0"/>
          </a:p>
        </p:txBody>
      </p:sp>
      <p:sp>
        <p:nvSpPr>
          <p:cNvPr id="62" name="TextBox 46"/>
          <p:cNvSpPr txBox="1">
            <a:spLocks noChangeArrowheads="1"/>
          </p:cNvSpPr>
          <p:nvPr/>
        </p:nvSpPr>
        <p:spPr bwMode="auto">
          <a:xfrm>
            <a:off x="4604707" y="5492578"/>
            <a:ext cx="960359" cy="523220"/>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Imaging Detector</a:t>
            </a:r>
            <a:endParaRPr lang="en-US" sz="1400" dirty="0"/>
          </a:p>
        </p:txBody>
      </p:sp>
      <p:sp>
        <p:nvSpPr>
          <p:cNvPr id="63" name="TextBox 46"/>
          <p:cNvSpPr txBox="1">
            <a:spLocks noChangeArrowheads="1"/>
          </p:cNvSpPr>
          <p:nvPr/>
        </p:nvSpPr>
        <p:spPr bwMode="auto">
          <a:xfrm>
            <a:off x="4604707" y="6121027"/>
            <a:ext cx="960359" cy="307777"/>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IFS</a:t>
            </a:r>
            <a:endParaRPr lang="en-US" sz="1400" dirty="0"/>
          </a:p>
        </p:txBody>
      </p:sp>
      <p:sp>
        <p:nvSpPr>
          <p:cNvPr id="64" name="TextBox 46"/>
          <p:cNvSpPr txBox="1">
            <a:spLocks noChangeArrowheads="1"/>
          </p:cNvSpPr>
          <p:nvPr/>
        </p:nvSpPr>
        <p:spPr bwMode="auto">
          <a:xfrm>
            <a:off x="5907226" y="6132001"/>
            <a:ext cx="1227162" cy="307777"/>
          </a:xfrm>
          <a:prstGeom prst="rect">
            <a:avLst/>
          </a:prstGeom>
          <a:solidFill>
            <a:schemeClr val="bg1"/>
          </a:solidFill>
          <a:ln w="25400">
            <a:solidFill>
              <a:srgbClr val="0070C0"/>
            </a:solidFill>
            <a:miter lim="800000"/>
            <a:headEnd/>
            <a:tailEnd/>
          </a:ln>
        </p:spPr>
        <p:txBody>
          <a:bodyPr wrap="square">
            <a:spAutoFit/>
          </a:bodyPr>
          <a:lstStyle/>
          <a:p>
            <a:pPr algn="ctr"/>
            <a:r>
              <a:rPr lang="en-US" sz="1400" dirty="0" smtClean="0"/>
              <a:t>IFS Detector</a:t>
            </a:r>
            <a:endParaRPr lang="en-US" sz="1400" dirty="0"/>
          </a:p>
        </p:txBody>
      </p:sp>
      <p:cxnSp>
        <p:nvCxnSpPr>
          <p:cNvPr id="65" name="Straight Arrow Connector 64"/>
          <p:cNvCxnSpPr>
            <a:endCxn id="57" idx="1"/>
          </p:cNvCxnSpPr>
          <p:nvPr/>
        </p:nvCxnSpPr>
        <p:spPr>
          <a:xfrm>
            <a:off x="4227564" y="4806268"/>
            <a:ext cx="386667" cy="1"/>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4269953" y="5754189"/>
            <a:ext cx="313837" cy="117619"/>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7" idx="3"/>
          </p:cNvCxnSpPr>
          <p:nvPr/>
        </p:nvCxnSpPr>
        <p:spPr>
          <a:xfrm>
            <a:off x="5574590" y="4806269"/>
            <a:ext cx="269988" cy="0"/>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6937349" y="4806268"/>
            <a:ext cx="246776" cy="1"/>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281359" y="5871808"/>
            <a:ext cx="313837" cy="403108"/>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831689" y="5186574"/>
            <a:ext cx="0" cy="138125"/>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3419699" y="5324699"/>
            <a:ext cx="4411991" cy="0"/>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419699" y="5324699"/>
            <a:ext cx="3871" cy="411082"/>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79" name="TextBox 93"/>
          <p:cNvSpPr txBox="1">
            <a:spLocks noChangeArrowheads="1"/>
          </p:cNvSpPr>
          <p:nvPr/>
        </p:nvSpPr>
        <p:spPr bwMode="auto">
          <a:xfrm>
            <a:off x="5729074" y="5437694"/>
            <a:ext cx="2118546" cy="507831"/>
          </a:xfrm>
          <a:prstGeom prst="rect">
            <a:avLst/>
          </a:prstGeom>
          <a:noFill/>
          <a:ln w="9525">
            <a:noFill/>
            <a:miter lim="800000"/>
            <a:headEnd/>
            <a:tailEnd/>
          </a:ln>
        </p:spPr>
        <p:txBody>
          <a:bodyPr wrap="square">
            <a:spAutoFit/>
          </a:bodyPr>
          <a:lstStyle/>
          <a:p>
            <a:r>
              <a:rPr lang="en-US" sz="900" dirty="0" smtClean="0"/>
              <a:t>1kx1k, Si low noise FPA; 150K; </a:t>
            </a:r>
          </a:p>
          <a:p>
            <a:r>
              <a:rPr lang="en-US" sz="900" dirty="0" smtClean="0"/>
              <a:t>IWA 0.25/</a:t>
            </a:r>
            <a:r>
              <a:rPr lang="el-GR" sz="900" dirty="0" smtClean="0"/>
              <a:t>λ</a:t>
            </a:r>
            <a:r>
              <a:rPr lang="en-US" sz="900" dirty="0" smtClean="0"/>
              <a:t> arcsec, </a:t>
            </a:r>
            <a:r>
              <a:rPr lang="el-GR" sz="900" dirty="0" smtClean="0"/>
              <a:t>λ</a:t>
            </a:r>
            <a:r>
              <a:rPr lang="en-US" sz="900" dirty="0"/>
              <a:t> </a:t>
            </a:r>
            <a:r>
              <a:rPr lang="en-US" sz="900" dirty="0" smtClean="0"/>
              <a:t>{0.4-1.0µm}</a:t>
            </a:r>
          </a:p>
          <a:p>
            <a:r>
              <a:rPr lang="en-US" sz="900" dirty="0" smtClean="0"/>
              <a:t>OWA 2.5 arcsec</a:t>
            </a:r>
            <a:endParaRPr lang="en-US" sz="900" dirty="0"/>
          </a:p>
        </p:txBody>
      </p:sp>
      <p:sp>
        <p:nvSpPr>
          <p:cNvPr id="80" name="TextBox 93"/>
          <p:cNvSpPr txBox="1">
            <a:spLocks noChangeArrowheads="1"/>
          </p:cNvSpPr>
          <p:nvPr/>
        </p:nvSpPr>
        <p:spPr bwMode="auto">
          <a:xfrm>
            <a:off x="7184125" y="5933517"/>
            <a:ext cx="1924949" cy="507831"/>
          </a:xfrm>
          <a:prstGeom prst="rect">
            <a:avLst/>
          </a:prstGeom>
          <a:noFill/>
          <a:ln w="9525">
            <a:noFill/>
            <a:miter lim="800000"/>
            <a:headEnd/>
            <a:tailEnd/>
          </a:ln>
        </p:spPr>
        <p:txBody>
          <a:bodyPr wrap="square">
            <a:spAutoFit/>
          </a:bodyPr>
          <a:lstStyle/>
          <a:p>
            <a:r>
              <a:rPr lang="en-US" sz="900" dirty="0" smtClean="0"/>
              <a:t>2kx2k, Si low noise FPA, 150K</a:t>
            </a:r>
            <a:r>
              <a:rPr lang="en-US" sz="900" dirty="0"/>
              <a:t>;  </a:t>
            </a:r>
            <a:endParaRPr lang="en-US" sz="900" dirty="0" smtClean="0"/>
          </a:p>
          <a:p>
            <a:r>
              <a:rPr lang="en-US" sz="900" dirty="0" smtClean="0"/>
              <a:t>0.4-1.0µm bandpass;  </a:t>
            </a:r>
          </a:p>
          <a:p>
            <a:r>
              <a:rPr lang="en-US" sz="900" dirty="0" smtClean="0"/>
              <a:t>R~70, 17masec sampling</a:t>
            </a:r>
          </a:p>
        </p:txBody>
      </p:sp>
      <p:cxnSp>
        <p:nvCxnSpPr>
          <p:cNvPr id="82" name="Straight Arrow Connector 81"/>
          <p:cNvCxnSpPr>
            <a:stCxn id="63" idx="3"/>
          </p:cNvCxnSpPr>
          <p:nvPr/>
        </p:nvCxnSpPr>
        <p:spPr>
          <a:xfrm flipV="1">
            <a:off x="5565066" y="6274915"/>
            <a:ext cx="330616" cy="1"/>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765" y="1436914"/>
            <a:ext cx="8800556" cy="5291293"/>
          </a:xfrm>
        </p:spPr>
        <p:txBody>
          <a:bodyPr>
            <a:noAutofit/>
          </a:bodyPr>
          <a:lstStyle/>
          <a:p>
            <a:pPr marL="514350" lvl="1" indent="-342900">
              <a:buFont typeface="Arial" pitchFamily="34" charset="0"/>
              <a:buChar char="•"/>
            </a:pPr>
            <a:r>
              <a:rPr lang="en-US" sz="2400" dirty="0" smtClean="0"/>
              <a:t>Interfaces within  existing WFIRST-AFTA baseline capabilities</a:t>
            </a:r>
          </a:p>
          <a:p>
            <a:pPr lvl="1"/>
            <a:r>
              <a:rPr lang="en-US" sz="1800" dirty="0" smtClean="0"/>
              <a:t>80W power (CBE)</a:t>
            </a:r>
          </a:p>
          <a:p>
            <a:pPr lvl="1"/>
            <a:r>
              <a:rPr lang="en-US" sz="1800" dirty="0" smtClean="0"/>
              <a:t>View to space for radiators</a:t>
            </a:r>
          </a:p>
          <a:p>
            <a:pPr lvl="1"/>
            <a:r>
              <a:rPr lang="en-US" sz="1800" dirty="0" smtClean="0"/>
              <a:t>29 </a:t>
            </a:r>
            <a:r>
              <a:rPr lang="en-US" sz="1800" dirty="0" err="1" smtClean="0"/>
              <a:t>Gbits</a:t>
            </a:r>
            <a:r>
              <a:rPr lang="en-US" sz="1800" dirty="0" smtClean="0"/>
              <a:t>/day (CBE)</a:t>
            </a:r>
          </a:p>
          <a:p>
            <a:pPr lvl="1"/>
            <a:r>
              <a:rPr lang="en-US" sz="1800" dirty="0" smtClean="0"/>
              <a:t>Standard 1553 and </a:t>
            </a:r>
            <a:r>
              <a:rPr lang="en-US" sz="1800" dirty="0" err="1" smtClean="0"/>
              <a:t>SpaceWire</a:t>
            </a:r>
            <a:r>
              <a:rPr lang="en-US" sz="1800" dirty="0" smtClean="0"/>
              <a:t> interfaces</a:t>
            </a:r>
            <a:endParaRPr lang="en-US" sz="2000" dirty="0"/>
          </a:p>
          <a:p>
            <a:pPr marL="461963" lvl="1" indent="-342900">
              <a:spcBef>
                <a:spcPts val="1800"/>
              </a:spcBef>
              <a:buFont typeface="Arial" pitchFamily="34" charset="0"/>
              <a:buChar char="•"/>
            </a:pPr>
            <a:r>
              <a:rPr lang="en-US" sz="2400" dirty="0" smtClean="0"/>
              <a:t>Preliminary estimates for observatory stability appear achievable:</a:t>
            </a:r>
          </a:p>
          <a:p>
            <a:pPr marL="862013" lvl="2" indent="-342900">
              <a:buFont typeface="Wingdings" pitchFamily="2" charset="2"/>
              <a:buChar char="Ø"/>
            </a:pPr>
            <a:r>
              <a:rPr lang="en-US" sz="2000" dirty="0"/>
              <a:t>requires more detailed </a:t>
            </a:r>
            <a:r>
              <a:rPr lang="en-US" sz="2000" dirty="0" smtClean="0"/>
              <a:t>observatory design and analyses</a:t>
            </a:r>
          </a:p>
          <a:p>
            <a:pPr marL="862013" lvl="2" indent="-342900">
              <a:buFont typeface="Wingdings" pitchFamily="2" charset="2"/>
              <a:buChar char="Ø"/>
            </a:pPr>
            <a:r>
              <a:rPr lang="en-US" sz="2000" dirty="0" smtClean="0"/>
              <a:t>If necessary, accept graceful degradation of coronagraph performance</a:t>
            </a:r>
          </a:p>
          <a:p>
            <a:pPr lvl="2">
              <a:spcBef>
                <a:spcPts val="600"/>
              </a:spcBef>
            </a:pPr>
            <a:r>
              <a:rPr lang="en-US" sz="1600" dirty="0" smtClean="0"/>
              <a:t>10 </a:t>
            </a:r>
            <a:r>
              <a:rPr lang="en-US" sz="1600" dirty="0"/>
              <a:t>mas </a:t>
            </a:r>
            <a:r>
              <a:rPr lang="en-US" sz="1600" dirty="0" smtClean="0"/>
              <a:t>(</a:t>
            </a:r>
            <a:r>
              <a:rPr lang="en-US" sz="1600" dirty="0"/>
              <a:t>1 sigma) </a:t>
            </a:r>
            <a:r>
              <a:rPr lang="en-US" sz="1600" dirty="0" smtClean="0"/>
              <a:t>jitter is within the coronagraph wavefront/tip-tilt pointing control system capability</a:t>
            </a:r>
          </a:p>
          <a:p>
            <a:pPr lvl="2">
              <a:spcBef>
                <a:spcPts val="600"/>
              </a:spcBef>
            </a:pPr>
            <a:r>
              <a:rPr lang="en-US" sz="1600" dirty="0" err="1" smtClean="0"/>
              <a:t>mK</a:t>
            </a:r>
            <a:r>
              <a:rPr lang="en-US" sz="1600" dirty="0" smtClean="0"/>
              <a:t>–level telescope thermal stability to be studied through observatory active thermal management system design</a:t>
            </a:r>
          </a:p>
          <a:p>
            <a:pPr lvl="2">
              <a:spcBef>
                <a:spcPts val="600"/>
              </a:spcBef>
            </a:pPr>
            <a:r>
              <a:rPr lang="en-US" sz="1600" dirty="0" smtClean="0"/>
              <a:t>0.5 </a:t>
            </a:r>
            <a:r>
              <a:rPr lang="el-GR" sz="1600" dirty="0" smtClean="0"/>
              <a:t>μ</a:t>
            </a:r>
            <a:r>
              <a:rPr lang="en-US" sz="1600" dirty="0" smtClean="0"/>
              <a:t>m dimensional stability between telescope and coronagraph with contributions coming from instrument carrier latch for servicing and overall thermal stability.</a:t>
            </a:r>
          </a:p>
        </p:txBody>
      </p:sp>
      <p:sp>
        <p:nvSpPr>
          <p:cNvPr id="3" name="Title 2"/>
          <p:cNvSpPr>
            <a:spLocks noGrp="1"/>
          </p:cNvSpPr>
          <p:nvPr>
            <p:ph type="title"/>
          </p:nvPr>
        </p:nvSpPr>
        <p:spPr>
          <a:xfrm>
            <a:off x="1352127" y="153988"/>
            <a:ext cx="6668199" cy="1143000"/>
          </a:xfrm>
        </p:spPr>
        <p:txBody>
          <a:bodyPr>
            <a:noAutofit/>
          </a:bodyPr>
          <a:lstStyle/>
          <a:p>
            <a:r>
              <a:rPr lang="en-US" sz="3200" dirty="0" smtClean="0"/>
              <a:t>Observatory Performance Required </a:t>
            </a:r>
            <a:br>
              <a:rPr lang="en-US" sz="3200" dirty="0" smtClean="0"/>
            </a:br>
            <a:r>
              <a:rPr lang="en-US" sz="3200" dirty="0" smtClean="0"/>
              <a:t>by Coronagraph</a:t>
            </a:r>
            <a:endParaRPr lang="en-US" sz="3200" dirty="0"/>
          </a:p>
        </p:txBody>
      </p:sp>
      <p:sp>
        <p:nvSpPr>
          <p:cNvPr id="4" name="Slide Number Placeholder 3"/>
          <p:cNvSpPr>
            <a:spLocks noGrp="1"/>
          </p:cNvSpPr>
          <p:nvPr>
            <p:ph type="sldNum" sz="quarter" idx="12"/>
          </p:nvPr>
        </p:nvSpPr>
        <p:spPr/>
        <p:txBody>
          <a:bodyPr/>
          <a:lstStyle/>
          <a:p>
            <a:pPr>
              <a:defRPr/>
            </a:pPr>
            <a:fld id="{8F940137-7DE5-43AF-9607-B976FA44626D}" type="slidenum">
              <a:rPr lang="en-US" smtClean="0"/>
              <a:pPr>
                <a:defRPr/>
              </a:pPr>
              <a:t>64</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9919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8715" y="1163769"/>
            <a:ext cx="8296986" cy="3291840"/>
          </a:xfrm>
        </p:spPr>
        <p:txBody>
          <a:bodyPr>
            <a:normAutofit/>
          </a:bodyPr>
          <a:lstStyle/>
          <a:p>
            <a:pPr marL="0" indent="0">
              <a:spcBef>
                <a:spcPts val="0"/>
              </a:spcBef>
              <a:buNone/>
            </a:pPr>
            <a:r>
              <a:rPr lang="en-US" sz="2000" b="1" u="sng" dirty="0" smtClean="0"/>
              <a:t>Approach</a:t>
            </a:r>
          </a:p>
          <a:p>
            <a:pPr>
              <a:spcBef>
                <a:spcPts val="0"/>
              </a:spcBef>
              <a:spcAft>
                <a:spcPts val="600"/>
              </a:spcAft>
            </a:pPr>
            <a:r>
              <a:rPr lang="en-US" sz="1800" dirty="0" smtClean="0"/>
              <a:t>Instrument costs were estimated with 4 independent models, all in agreement: </a:t>
            </a:r>
          </a:p>
          <a:p>
            <a:pPr lvl="1">
              <a:spcBef>
                <a:spcPts val="0"/>
              </a:spcBef>
              <a:spcAft>
                <a:spcPts val="600"/>
              </a:spcAft>
            </a:pPr>
            <a:r>
              <a:rPr lang="en-US" sz="1600" dirty="0" smtClean="0"/>
              <a:t>NICM System, NICM Sub-System, PRICE, SEER</a:t>
            </a:r>
          </a:p>
          <a:p>
            <a:pPr>
              <a:spcBef>
                <a:spcPts val="0"/>
              </a:spcBef>
              <a:spcAft>
                <a:spcPts val="600"/>
              </a:spcAft>
            </a:pPr>
            <a:r>
              <a:rPr lang="en-US" sz="1800" dirty="0" smtClean="0"/>
              <a:t>Assumes additional 35% mass contingency above current best estimate.</a:t>
            </a:r>
          </a:p>
          <a:p>
            <a:pPr>
              <a:spcBef>
                <a:spcPts val="0"/>
              </a:spcBef>
              <a:spcAft>
                <a:spcPts val="600"/>
              </a:spcAft>
            </a:pPr>
            <a:r>
              <a:rPr lang="en-US" sz="1800" dirty="0" smtClean="0"/>
              <a:t>Science costed at  additional 15% of instrument development</a:t>
            </a:r>
          </a:p>
          <a:p>
            <a:pPr>
              <a:spcBef>
                <a:spcPts val="0"/>
              </a:spcBef>
              <a:spcAft>
                <a:spcPts val="600"/>
              </a:spcAft>
            </a:pPr>
            <a:r>
              <a:rPr lang="en-US" sz="1800" dirty="0" smtClean="0"/>
              <a:t>Allocated additional 30</a:t>
            </a:r>
            <a:r>
              <a:rPr lang="en-US" sz="1800" dirty="0"/>
              <a:t>% </a:t>
            </a:r>
            <a:r>
              <a:rPr lang="en-US" sz="1800" dirty="0" smtClean="0"/>
              <a:t>cost reserve on total</a:t>
            </a:r>
          </a:p>
          <a:p>
            <a:pPr>
              <a:spcBef>
                <a:spcPts val="0"/>
              </a:spcBef>
              <a:spcAft>
                <a:spcPts val="600"/>
              </a:spcAft>
            </a:pPr>
            <a:r>
              <a:rPr lang="en-US" sz="1800" dirty="0" smtClean="0"/>
              <a:t>Assumes Technology matured to TRL 6 by PDR: </a:t>
            </a:r>
          </a:p>
          <a:p>
            <a:pPr lvl="1">
              <a:spcBef>
                <a:spcPts val="0"/>
              </a:spcBef>
              <a:spcAft>
                <a:spcPts val="600"/>
              </a:spcAft>
            </a:pPr>
            <a:r>
              <a:rPr lang="en-US" sz="1600" dirty="0" smtClean="0"/>
              <a:t>Technology development costed separately</a:t>
            </a:r>
          </a:p>
          <a:p>
            <a:pPr marL="0" indent="0">
              <a:spcBef>
                <a:spcPts val="1200"/>
              </a:spcBef>
              <a:buNone/>
            </a:pPr>
            <a:r>
              <a:rPr lang="en-US" sz="2000" b="1" u="sng" dirty="0" smtClean="0"/>
              <a:t>Baseline Instrument Design</a:t>
            </a:r>
            <a:r>
              <a:rPr lang="en-US" sz="2000" b="1" dirty="0" smtClean="0"/>
              <a:t> </a:t>
            </a:r>
            <a:r>
              <a:rPr lang="en-US" sz="2000" b="1" dirty="0"/>
              <a:t>– </a:t>
            </a:r>
            <a:r>
              <a:rPr lang="en-US" sz="2000" b="1" u="sng" dirty="0"/>
              <a:t>FY18 Start  </a:t>
            </a:r>
            <a:r>
              <a:rPr lang="en-US" sz="2000" b="1" u="sng" dirty="0" smtClean="0"/>
              <a:t> Phases B-D</a:t>
            </a:r>
          </a:p>
          <a:p>
            <a:pPr marL="0" indent="0">
              <a:spcBef>
                <a:spcPts val="1200"/>
              </a:spcBef>
              <a:buNone/>
            </a:pPr>
            <a:endParaRPr lang="en-US" sz="2000" u="sng" dirty="0"/>
          </a:p>
          <a:p>
            <a:pPr marL="0" indent="0">
              <a:spcBef>
                <a:spcPts val="1200"/>
              </a:spcBef>
              <a:buNone/>
            </a:pPr>
            <a:endParaRPr lang="en-US" sz="2000" u="sng" dirty="0" smtClean="0"/>
          </a:p>
          <a:p>
            <a:pPr marL="0" indent="0">
              <a:spcBef>
                <a:spcPts val="1200"/>
              </a:spcBef>
              <a:buNone/>
            </a:pPr>
            <a:endParaRPr lang="en-US" sz="2000" u="sng" dirty="0"/>
          </a:p>
          <a:p>
            <a:pPr marL="0" indent="0">
              <a:buNone/>
            </a:pPr>
            <a:endParaRPr lang="en-US" sz="1800" dirty="0"/>
          </a:p>
          <a:p>
            <a:endParaRPr lang="en-US" sz="1800" dirty="0" smtClean="0"/>
          </a:p>
          <a:p>
            <a:pPr marL="0" indent="0">
              <a:buNone/>
            </a:pPr>
            <a:endParaRPr lang="en-US" sz="1800" dirty="0" smtClean="0"/>
          </a:p>
        </p:txBody>
      </p:sp>
      <p:sp>
        <p:nvSpPr>
          <p:cNvPr id="3" name="Title 2"/>
          <p:cNvSpPr>
            <a:spLocks noGrp="1"/>
          </p:cNvSpPr>
          <p:nvPr>
            <p:ph type="title"/>
          </p:nvPr>
        </p:nvSpPr>
        <p:spPr>
          <a:xfrm>
            <a:off x="457200" y="147638"/>
            <a:ext cx="8229600" cy="1143000"/>
          </a:xfrm>
        </p:spPr>
        <p:txBody>
          <a:bodyPr/>
          <a:lstStyle/>
          <a:p>
            <a:r>
              <a:rPr lang="en-US" dirty="0" smtClean="0"/>
              <a:t>Coronagraph Costs</a:t>
            </a:r>
            <a:endParaRPr lang="en-US" dirty="0"/>
          </a:p>
        </p:txBody>
      </p:sp>
      <p:sp>
        <p:nvSpPr>
          <p:cNvPr id="4" name="Slide Number Placeholder 3"/>
          <p:cNvSpPr>
            <a:spLocks noGrp="1"/>
          </p:cNvSpPr>
          <p:nvPr>
            <p:ph type="sldNum" sz="quarter" idx="12"/>
          </p:nvPr>
        </p:nvSpPr>
        <p:spPr/>
        <p:txBody>
          <a:bodyPr/>
          <a:lstStyle/>
          <a:p>
            <a:pPr>
              <a:defRPr/>
            </a:pPr>
            <a:fld id="{8F940137-7DE5-43AF-9607-B976FA44626D}" type="slidenum">
              <a:rPr lang="en-US" smtClean="0"/>
              <a:pPr>
                <a:defRPr/>
              </a:pPr>
              <a:t>65</a:t>
            </a:fld>
            <a:endParaRPr lang="en-US" dirty="0"/>
          </a:p>
        </p:txBody>
      </p:sp>
      <p:graphicFrame>
        <p:nvGraphicFramePr>
          <p:cNvPr id="6" name="Object 5"/>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66509067"/>
              </p:ext>
            </p:extLst>
          </p:nvPr>
        </p:nvGraphicFramePr>
        <p:xfrm>
          <a:off x="101600" y="4485547"/>
          <a:ext cx="8953500" cy="1009650"/>
        </p:xfrm>
        <a:graphic>
          <a:graphicData uri="http://schemas.openxmlformats.org/presentationml/2006/ole">
            <p:oleObj spid="_x0000_s107522" name="Worksheet" r:id="rId3" imgW="15671800" imgH="1308100" progId="Excel.Sheet.12">
              <p:embed/>
            </p:oleObj>
          </a:graphicData>
        </a:graphic>
      </p:graphicFrame>
      <p:sp>
        <p:nvSpPr>
          <p:cNvPr id="5" name="TextBox 4"/>
          <p:cNvSpPr txBox="1"/>
          <p:nvPr/>
        </p:nvSpPr>
        <p:spPr>
          <a:xfrm>
            <a:off x="290934" y="5778500"/>
            <a:ext cx="8296987" cy="646331"/>
          </a:xfrm>
          <a:prstGeom prst="rect">
            <a:avLst/>
          </a:prstGeom>
          <a:noFill/>
        </p:spPr>
        <p:txBody>
          <a:bodyPr wrap="square" rtlCol="0">
            <a:spAutoFit/>
          </a:bodyPr>
          <a:lstStyle/>
          <a:p>
            <a:pPr marL="285750" indent="-285750">
              <a:buFont typeface="Wingdings" pitchFamily="2" charset="2"/>
              <a:buChar char="v"/>
            </a:pPr>
            <a:r>
              <a:rPr lang="en-US" dirty="0" smtClean="0"/>
              <a:t>Costs above are for instrument only.  Additional costs for 6</a:t>
            </a:r>
            <a:r>
              <a:rPr lang="en-US" baseline="30000" dirty="0" smtClean="0"/>
              <a:t>th</a:t>
            </a:r>
            <a:r>
              <a:rPr lang="en-US" dirty="0" smtClean="0"/>
              <a:t> year of operations, 3 months of payload/observatory I&amp;T, and any unique coronagraph accommodations.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4684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101601"/>
            <a:ext cx="8336279" cy="838200"/>
          </a:xfrm>
        </p:spPr>
        <p:txBody>
          <a:bodyPr>
            <a:noAutofit/>
          </a:bodyPr>
          <a:lstStyle/>
          <a:p>
            <a:r>
              <a:rPr lang="en-US" sz="3200" dirty="0" smtClean="0"/>
              <a:t>WFIRST-AFTA Coronagraph Technology Development Path to TRL 6 by PDR (2018)</a:t>
            </a:r>
            <a:endParaRPr lang="en-US" sz="3200" dirty="0"/>
          </a:p>
        </p:txBody>
      </p:sp>
      <p:sp>
        <p:nvSpPr>
          <p:cNvPr id="7" name="Content Placeholder 2"/>
          <p:cNvSpPr txBox="1">
            <a:spLocks/>
          </p:cNvSpPr>
          <p:nvPr/>
        </p:nvSpPr>
        <p:spPr bwMode="auto">
          <a:xfrm>
            <a:off x="290329" y="4547137"/>
            <a:ext cx="8557338" cy="20923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50"/>
              </a:spcBef>
              <a:spcAft>
                <a:spcPts val="250"/>
              </a:spcAft>
              <a:buChar char="•"/>
              <a:defRPr sz="2400">
                <a:solidFill>
                  <a:srgbClr val="333399"/>
                </a:solidFill>
                <a:latin typeface="Calibri" pitchFamily="34" charset="0"/>
                <a:ea typeface="+mn-ea"/>
                <a:cs typeface="Calibri" pitchFamily="34" charset="0"/>
              </a:defRPr>
            </a:lvl1pPr>
            <a:lvl2pPr marL="457200" indent="-228600" algn="l" rtl="0" eaLnBrk="1" fontAlgn="base" hangingPunct="1">
              <a:spcBef>
                <a:spcPts val="250"/>
              </a:spcBef>
              <a:spcAft>
                <a:spcPts val="250"/>
              </a:spcAft>
              <a:buChar char="–"/>
              <a:defRPr sz="2200">
                <a:solidFill>
                  <a:srgbClr val="333399"/>
                </a:solidFill>
                <a:latin typeface="Calibri" pitchFamily="34" charset="0"/>
                <a:cs typeface="Calibri" pitchFamily="34" charset="0"/>
              </a:defRPr>
            </a:lvl2pPr>
            <a:lvl3pPr marL="685800" indent="-228600" algn="l" rtl="0" eaLnBrk="1" fontAlgn="base" hangingPunct="1">
              <a:spcBef>
                <a:spcPts val="250"/>
              </a:spcBef>
              <a:spcAft>
                <a:spcPts val="250"/>
              </a:spcAft>
              <a:buChar char="•"/>
              <a:defRPr sz="2000">
                <a:solidFill>
                  <a:srgbClr val="333399"/>
                </a:solidFill>
                <a:latin typeface="Calibri" pitchFamily="34" charset="0"/>
                <a:cs typeface="Calibri" pitchFamily="34" charset="0"/>
              </a:defRPr>
            </a:lvl3pPr>
            <a:lvl4pPr marL="914400" indent="-228600" algn="l" rtl="0" eaLnBrk="1" fontAlgn="base" hangingPunct="1">
              <a:spcBef>
                <a:spcPts val="200"/>
              </a:spcBef>
              <a:spcAft>
                <a:spcPts val="200"/>
              </a:spcAft>
              <a:buChar char="–"/>
              <a:defRPr>
                <a:solidFill>
                  <a:srgbClr val="333399"/>
                </a:solidFill>
                <a:latin typeface="Calibri" pitchFamily="34" charset="0"/>
                <a:cs typeface="Calibri" pitchFamily="34" charset="0"/>
              </a:defRPr>
            </a:lvl4pPr>
            <a:lvl5pPr marL="1143000" indent="-228600" algn="l" rtl="0" eaLnBrk="1" fontAlgn="base" hangingPunct="1">
              <a:spcBef>
                <a:spcPts val="200"/>
              </a:spcBef>
              <a:spcAft>
                <a:spcPts val="200"/>
              </a:spcAft>
              <a:buChar char="»"/>
              <a:defRPr sz="1600">
                <a:solidFill>
                  <a:srgbClr val="333399"/>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1600">
                <a:solidFill>
                  <a:srgbClr val="333399"/>
                </a:solidFill>
                <a:latin typeface="+mn-lt"/>
              </a:defRPr>
            </a:lvl6pPr>
            <a:lvl7pPr marL="2971800" indent="-228600" algn="l" rtl="0" eaLnBrk="1" fontAlgn="base" hangingPunct="1">
              <a:spcBef>
                <a:spcPct val="20000"/>
              </a:spcBef>
              <a:spcAft>
                <a:spcPct val="0"/>
              </a:spcAft>
              <a:buChar char="»"/>
              <a:defRPr sz="1600">
                <a:solidFill>
                  <a:srgbClr val="333399"/>
                </a:solidFill>
                <a:latin typeface="+mn-lt"/>
              </a:defRPr>
            </a:lvl7pPr>
            <a:lvl8pPr marL="3429000" indent="-228600" algn="l" rtl="0" eaLnBrk="1" fontAlgn="base" hangingPunct="1">
              <a:spcBef>
                <a:spcPct val="20000"/>
              </a:spcBef>
              <a:spcAft>
                <a:spcPct val="0"/>
              </a:spcAft>
              <a:buChar char="»"/>
              <a:defRPr sz="1600">
                <a:solidFill>
                  <a:srgbClr val="333399"/>
                </a:solidFill>
                <a:latin typeface="+mn-lt"/>
              </a:defRPr>
            </a:lvl8pPr>
            <a:lvl9pPr marL="3886200" indent="-228600" algn="l" rtl="0" eaLnBrk="1" fontAlgn="base" hangingPunct="1">
              <a:spcBef>
                <a:spcPct val="20000"/>
              </a:spcBef>
              <a:spcAft>
                <a:spcPct val="0"/>
              </a:spcAft>
              <a:buChar char="»"/>
              <a:defRPr sz="1600">
                <a:solidFill>
                  <a:srgbClr val="333399"/>
                </a:solidFill>
                <a:latin typeface="+mn-lt"/>
              </a:defRPr>
            </a:lvl9pPr>
          </a:lstStyle>
          <a:p>
            <a:pPr>
              <a:spcBef>
                <a:spcPts val="600"/>
              </a:spcBef>
            </a:pPr>
            <a:r>
              <a:rPr lang="en-US" sz="1600" dirty="0" smtClean="0"/>
              <a:t>Technology builds upon successful </a:t>
            </a:r>
            <a:r>
              <a:rPr lang="en-US" sz="1600" smtClean="0"/>
              <a:t>coronagraph demonstrations </a:t>
            </a:r>
            <a:r>
              <a:rPr lang="en-US" sz="1600" dirty="0"/>
              <a:t>in the ExEP High Contrast Imaging </a:t>
            </a:r>
            <a:r>
              <a:rPr lang="en-US" sz="1600" dirty="0" smtClean="0"/>
              <a:t>Testbed at AFTA contrast performance of 10</a:t>
            </a:r>
            <a:r>
              <a:rPr lang="en-US" sz="1600" baseline="30000" dirty="0" smtClean="0"/>
              <a:t>-9 </a:t>
            </a:r>
            <a:r>
              <a:rPr lang="en-US" sz="1600" dirty="0" smtClean="0"/>
              <a:t> &amp; &gt;10% bandwidths</a:t>
            </a:r>
          </a:p>
          <a:p>
            <a:pPr>
              <a:spcBef>
                <a:spcPts val="600"/>
              </a:spcBef>
            </a:pPr>
            <a:r>
              <a:rPr lang="en-US" sz="1600" dirty="0" smtClean="0"/>
              <a:t>AFTA implementation brings new challenges for centrally obscured pupil coronagraphs</a:t>
            </a:r>
          </a:p>
          <a:p>
            <a:pPr>
              <a:spcBef>
                <a:spcPts val="600"/>
              </a:spcBef>
            </a:pPr>
            <a:r>
              <a:rPr lang="en-US" sz="1600" dirty="0"/>
              <a:t>TRL </a:t>
            </a:r>
            <a:r>
              <a:rPr lang="en-US" sz="1600" dirty="0" smtClean="0"/>
              <a:t>6 Tech demonstration requires AFTA-like system integration &amp; telescope simulator</a:t>
            </a:r>
          </a:p>
          <a:p>
            <a:pPr>
              <a:spcBef>
                <a:spcPts val="600"/>
              </a:spcBef>
            </a:pPr>
            <a:r>
              <a:rPr lang="en-US" sz="1800" b="1" dirty="0" smtClean="0"/>
              <a:t>Mission Directed Coronagraph Technology Program must start now!</a:t>
            </a:r>
          </a:p>
          <a:p>
            <a:pPr lvl="1">
              <a:spcBef>
                <a:spcPts val="0"/>
              </a:spcBef>
              <a:spcAft>
                <a:spcPts val="0"/>
              </a:spcAft>
            </a:pPr>
            <a:r>
              <a:rPr lang="en-US" sz="1400" dirty="0" smtClean="0"/>
              <a:t>FY13 activities not currently in plan. Tech development to be submitted as </a:t>
            </a:r>
            <a:r>
              <a:rPr lang="en-US" sz="1400" dirty="0" err="1" smtClean="0"/>
              <a:t>overguide</a:t>
            </a:r>
            <a:r>
              <a:rPr lang="en-US" sz="1400" dirty="0" smtClean="0"/>
              <a:t> for PY15 PPBE</a:t>
            </a:r>
          </a:p>
          <a:p>
            <a:pPr lvl="1">
              <a:spcBef>
                <a:spcPts val="0"/>
              </a:spcBef>
              <a:spcAft>
                <a:spcPts val="0"/>
              </a:spcAft>
            </a:pPr>
            <a:r>
              <a:rPr lang="en-US" sz="1400" dirty="0" smtClean="0"/>
              <a:t>Plan does not address how technologies will be funded:  Competed TDEMs or Directed Technology</a:t>
            </a:r>
            <a:endParaRPr lang="en-US" sz="1400" dirty="0"/>
          </a:p>
        </p:txBody>
      </p:sp>
      <p:pic>
        <p:nvPicPr>
          <p:cNvPr id="8"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0329" y="1179858"/>
            <a:ext cx="8732520" cy="319065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421218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08214" y="138793"/>
            <a:ext cx="8305800" cy="762000"/>
          </a:xfrm>
        </p:spPr>
        <p:txBody>
          <a:bodyPr>
            <a:noAutofit/>
          </a:bodyPr>
          <a:lstStyle/>
          <a:p>
            <a:r>
              <a:rPr lang="en-US" sz="2800" dirty="0" smtClean="0"/>
              <a:t>Approach to developing AFTA Coronagraph on Accelerated Schedule (PDR 7/15)</a:t>
            </a:r>
            <a:endParaRPr lang="en-US" sz="2800" dirty="0"/>
          </a:p>
        </p:txBody>
      </p:sp>
      <p:sp>
        <p:nvSpPr>
          <p:cNvPr id="3" name="Content Placeholder 2"/>
          <p:cNvSpPr>
            <a:spLocks noGrp="1"/>
          </p:cNvSpPr>
          <p:nvPr>
            <p:ph idx="1"/>
          </p:nvPr>
        </p:nvSpPr>
        <p:spPr>
          <a:xfrm>
            <a:off x="187926" y="1015093"/>
            <a:ext cx="8915400" cy="5842907"/>
          </a:xfrm>
        </p:spPr>
        <p:txBody>
          <a:bodyPr>
            <a:normAutofit/>
          </a:bodyPr>
          <a:lstStyle/>
          <a:p>
            <a:r>
              <a:rPr lang="en-US" sz="1800" dirty="0" smtClean="0"/>
              <a:t>Treat the AFTA Coronagraph </a:t>
            </a:r>
            <a:r>
              <a:rPr lang="en-US" sz="1800" dirty="0"/>
              <a:t>primarily as a </a:t>
            </a:r>
            <a:r>
              <a:rPr lang="en-US" sz="1800" dirty="0" smtClean="0"/>
              <a:t>flight technology demonstration</a:t>
            </a:r>
          </a:p>
          <a:p>
            <a:pPr lvl="1">
              <a:spcBef>
                <a:spcPts val="300"/>
              </a:spcBef>
              <a:spcAft>
                <a:spcPts val="0"/>
              </a:spcAft>
            </a:pPr>
            <a:r>
              <a:rPr lang="en-US" sz="1600" dirty="0" smtClean="0"/>
              <a:t>Accept technical risk &amp; graceful performance degradation:</a:t>
            </a:r>
          </a:p>
          <a:p>
            <a:pPr lvl="2">
              <a:spcBef>
                <a:spcPts val="300"/>
              </a:spcBef>
            </a:pPr>
            <a:r>
              <a:rPr lang="en-US" sz="1400" dirty="0" smtClean="0"/>
              <a:t>At minimum, key components technologies will be brought to TRL 9 through flight: Deformable Mirrors, Detectors, Wavefront Sensing &amp; Control, Instrument Pointing, Modeling</a:t>
            </a:r>
          </a:p>
          <a:p>
            <a:pPr lvl="1">
              <a:spcBef>
                <a:spcPts val="300"/>
              </a:spcBef>
              <a:spcAft>
                <a:spcPts val="0"/>
              </a:spcAft>
            </a:pPr>
            <a:r>
              <a:rPr lang="en-US" sz="1600" dirty="0" smtClean="0"/>
              <a:t>Perform science on a best effort basis w/ acceptable contrast ≤  10</a:t>
            </a:r>
            <a:r>
              <a:rPr lang="en-US" sz="1600" baseline="30000" dirty="0" smtClean="0"/>
              <a:t>-8</a:t>
            </a:r>
            <a:r>
              <a:rPr lang="en-US" sz="1600" dirty="0" smtClean="0"/>
              <a:t> for Disk Science</a:t>
            </a:r>
            <a:endParaRPr lang="en-US" sz="1400" dirty="0" smtClean="0"/>
          </a:p>
          <a:p>
            <a:pPr>
              <a:spcBef>
                <a:spcPts val="1200"/>
              </a:spcBef>
            </a:pPr>
            <a:r>
              <a:rPr lang="en-US" sz="1800" dirty="0" smtClean="0"/>
              <a:t>Adopt SMD Management Handbook standard  #5.4.2.4 for Flight Technology Demos</a:t>
            </a:r>
            <a:r>
              <a:rPr lang="en-US" sz="1600" dirty="0" smtClean="0"/>
              <a:t>:</a:t>
            </a:r>
          </a:p>
          <a:p>
            <a:pPr marL="0" indent="0" algn="ctr">
              <a:buNone/>
            </a:pPr>
            <a:r>
              <a:rPr lang="en-US" sz="1200" dirty="0">
                <a:hlinkClick r:id="rId2"/>
              </a:rPr>
              <a:t>http://www.nasa.gov/pdf/484498main_SMD%20HANDBOOK%2008-FEB-2008%20.pdf</a:t>
            </a:r>
            <a:endParaRPr lang="en-US" sz="1200" dirty="0" smtClean="0"/>
          </a:p>
          <a:p>
            <a:pPr marL="228600" lvl="1" indent="0">
              <a:buNone/>
            </a:pPr>
            <a:r>
              <a:rPr lang="en-US" sz="1400" b="1" i="1" dirty="0" smtClean="0">
                <a:ea typeface="Batang" pitchFamily="18" charset="-127"/>
              </a:rPr>
              <a:t>Unlike science </a:t>
            </a:r>
            <a:r>
              <a:rPr lang="en-US" sz="1400" b="1" i="1" dirty="0">
                <a:ea typeface="Batang" pitchFamily="18" charset="-127"/>
              </a:rPr>
              <a:t>focused missions, technology demonstration missions may have </a:t>
            </a:r>
            <a:r>
              <a:rPr lang="en-US" sz="1400" b="1" i="1" dirty="0" smtClean="0">
                <a:ea typeface="Batang" pitchFamily="18" charset="-127"/>
              </a:rPr>
              <a:t>technologies developed </a:t>
            </a:r>
            <a:r>
              <a:rPr lang="en-US" sz="1400" b="1" i="1" dirty="0">
                <a:ea typeface="Batang" pitchFamily="18" charset="-127"/>
              </a:rPr>
              <a:t>below TRL 5 during Phase B but must have all technologies at least to TRL 5 by </a:t>
            </a:r>
            <a:r>
              <a:rPr lang="en-US" sz="1400" b="1" i="1" dirty="0" smtClean="0">
                <a:ea typeface="Batang" pitchFamily="18" charset="-127"/>
              </a:rPr>
              <a:t>the Phase </a:t>
            </a:r>
            <a:r>
              <a:rPr lang="en-US" sz="1400" b="1" i="1" dirty="0">
                <a:ea typeface="Batang" pitchFamily="18" charset="-127"/>
              </a:rPr>
              <a:t>B-to-C transition point </a:t>
            </a:r>
            <a:endParaRPr lang="en-US" sz="1400" b="1" i="1" dirty="0" smtClean="0">
              <a:ea typeface="Batang" pitchFamily="18" charset="-127"/>
            </a:endParaRPr>
          </a:p>
          <a:p>
            <a:pPr>
              <a:spcBef>
                <a:spcPts val="1800"/>
              </a:spcBef>
              <a:spcAft>
                <a:spcPts val="0"/>
              </a:spcAft>
            </a:pPr>
            <a:r>
              <a:rPr lang="en-US" sz="1800" dirty="0" smtClean="0"/>
              <a:t>Pick a single coronagraph mask </a:t>
            </a:r>
            <a:br>
              <a:rPr lang="en-US" sz="1800" dirty="0" smtClean="0"/>
            </a:br>
            <a:r>
              <a:rPr lang="en-US" sz="1800" dirty="0" smtClean="0"/>
              <a:t>design immediately based on</a:t>
            </a:r>
            <a:br>
              <a:rPr lang="en-US" sz="1800" dirty="0" smtClean="0"/>
            </a:br>
            <a:r>
              <a:rPr lang="en-US" sz="1800" dirty="0" smtClean="0"/>
              <a:t>models &amp; analyses</a:t>
            </a:r>
          </a:p>
          <a:p>
            <a:pPr marL="571500" lvl="1" indent="-228600">
              <a:spcBef>
                <a:spcPts val="1800"/>
              </a:spcBef>
              <a:spcAft>
                <a:spcPts val="0"/>
              </a:spcAft>
            </a:pPr>
            <a:r>
              <a:rPr lang="en-US" sz="1600" dirty="0" smtClean="0"/>
              <a:t>Fast track the contrast  </a:t>
            </a:r>
            <a:br>
              <a:rPr lang="en-US" sz="1600" dirty="0" smtClean="0"/>
            </a:br>
            <a:r>
              <a:rPr lang="en-US" sz="1600" dirty="0" smtClean="0"/>
              <a:t>performance demonstration </a:t>
            </a:r>
            <a:br>
              <a:rPr lang="en-US" sz="1600" dirty="0" smtClean="0"/>
            </a:br>
            <a:r>
              <a:rPr lang="en-US" sz="1600" dirty="0" smtClean="0"/>
              <a:t>w/ single deformable  mirror </a:t>
            </a:r>
          </a:p>
          <a:p>
            <a:pPr marL="571500" lvl="1" indent="-228600">
              <a:spcBef>
                <a:spcPts val="1800"/>
              </a:spcBef>
              <a:spcAft>
                <a:spcPts val="0"/>
              </a:spcAft>
            </a:pPr>
            <a:r>
              <a:rPr lang="en-US" sz="1600" dirty="0" smtClean="0"/>
              <a:t>System demonstration  after PDR</a:t>
            </a:r>
            <a:r>
              <a:rPr lang="en-US" sz="1400" dirty="0" smtClean="0"/>
              <a:t/>
            </a:r>
            <a:br>
              <a:rPr lang="en-US" sz="1400" dirty="0" smtClean="0"/>
            </a:br>
            <a:endParaRPr lang="en-US" sz="1400" dirty="0" smtClean="0"/>
          </a:p>
        </p:txBody>
      </p:sp>
      <p:sp>
        <p:nvSpPr>
          <p:cNvPr id="4" name="Slide Number Placeholder 3"/>
          <p:cNvSpPr>
            <a:spLocks noGrp="1"/>
          </p:cNvSpPr>
          <p:nvPr>
            <p:ph type="sldNum" sz="quarter" idx="4294967295"/>
          </p:nvPr>
        </p:nvSpPr>
        <p:spPr>
          <a:xfrm>
            <a:off x="8610600" y="6515100"/>
            <a:ext cx="533400" cy="228600"/>
          </a:xfrm>
          <a:prstGeom prst="rect">
            <a:avLst/>
          </a:prstGeom>
        </p:spPr>
        <p:txBody>
          <a:bodyPr/>
          <a:lstStyle/>
          <a:p>
            <a:pPr>
              <a:defRPr/>
            </a:pPr>
            <a:fld id="{1CC15F70-C0AE-4DAC-85E2-A0B43E763A5F}" type="slidenum">
              <a:rPr lang="en-US" smtClean="0">
                <a:solidFill>
                  <a:srgbClr val="FFFFFF">
                    <a:lumMod val="50000"/>
                  </a:srgbClr>
                </a:solidFill>
              </a:rPr>
              <a:pPr>
                <a:defRPr/>
              </a:pPr>
              <a:t>67</a:t>
            </a:fld>
            <a:endParaRPr lang="en-US" dirty="0">
              <a:solidFill>
                <a:srgbClr val="FFFFFF">
                  <a:lumMod val="50000"/>
                </a:srgbClr>
              </a:solidFill>
            </a:endParaRPr>
          </a:p>
        </p:txBody>
      </p:sp>
      <p:pic>
        <p:nvPicPr>
          <p:cNvPr id="138242"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774088" y="3595416"/>
            <a:ext cx="5184853" cy="314828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69842718"/>
      </p:ext>
    </p:extLst>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20925"/>
            <a:ext cx="7772400" cy="1470025"/>
          </a:xfrm>
        </p:spPr>
        <p:txBody>
          <a:bodyPr>
            <a:normAutofit/>
          </a:bodyPr>
          <a:lstStyle/>
          <a:p>
            <a:r>
              <a:rPr lang="en-US" dirty="0" smtClean="0"/>
              <a:t>Cost of </a:t>
            </a:r>
            <a:r>
              <a:rPr lang="en-US" dirty="0" err="1" smtClean="0"/>
              <a:t>Serviciability</a:t>
            </a:r>
            <a:endParaRPr lang="en-US"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68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36061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59282"/>
            <a:ext cx="8229600" cy="5104707"/>
          </a:xfrm>
        </p:spPr>
        <p:txBody>
          <a:bodyPr>
            <a:normAutofit fontScale="62500" lnSpcReduction="20000"/>
          </a:bodyPr>
          <a:lstStyle/>
          <a:p>
            <a:r>
              <a:rPr lang="en-US" dirty="0" smtClean="0"/>
              <a:t>The AFTA DRM arranges spacecraft and instrument hardware in robotically removable modules.</a:t>
            </a:r>
          </a:p>
          <a:p>
            <a:r>
              <a:rPr lang="en-US" dirty="0" smtClean="0"/>
              <a:t>In a conventional non-serviceable spacecraft, components are typically mounted on secondary structure, commonly panels.</a:t>
            </a:r>
          </a:p>
          <a:p>
            <a:r>
              <a:rPr lang="en-US" dirty="0" smtClean="0"/>
              <a:t>The change for AFTA is to make those panels readily removable.  The spacecraft reference concept utilizes the attachment approach developed in the 1970’s for the Multi-Mission Modular Spacecraft (MMS), and the instrument utilizes the mounting approach developed for HST in the 1980’s. </a:t>
            </a:r>
          </a:p>
          <a:p>
            <a:pPr lvl="1"/>
            <a:r>
              <a:rPr lang="en-US" dirty="0" smtClean="0"/>
              <a:t>Thus both approaches are low risk and high TRL (TRL-9). </a:t>
            </a:r>
          </a:p>
          <a:p>
            <a:r>
              <a:rPr lang="en-US" dirty="0" smtClean="0"/>
              <a:t>Spacecraft integration would proceed exactly as it would for a traditional “non-serviceable” spacecraft.</a:t>
            </a:r>
          </a:p>
          <a:p>
            <a:pPr lvl="1"/>
            <a:r>
              <a:rPr lang="en-US" dirty="0" smtClean="0"/>
              <a:t>No unique GSE requirements.</a:t>
            </a:r>
          </a:p>
          <a:p>
            <a:r>
              <a:rPr lang="en-US" dirty="0" smtClean="0"/>
              <a:t>The estimate of the costs to incorporate serviceability included in the LCC is 18M.  Based on both parametric and bottoms-up estimates.</a:t>
            </a:r>
          </a:p>
          <a:p>
            <a:r>
              <a:rPr lang="en-US" dirty="0" smtClean="0"/>
              <a:t>The cost of a servicing mission or the infrastructure to execute a servicing mission is not included in this LCC.</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Cost of Serviceability</a:t>
            </a:r>
            <a:endParaRPr lang="en-US"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69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6154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NRO Telescopes</a:t>
            </a:r>
            <a:endParaRPr lang="en-US" dirty="0"/>
          </a:p>
        </p:txBody>
      </p:sp>
      <p:sp>
        <p:nvSpPr>
          <p:cNvPr id="3" name="Content Placeholder 2"/>
          <p:cNvSpPr>
            <a:spLocks noGrp="1"/>
          </p:cNvSpPr>
          <p:nvPr>
            <p:ph idx="1"/>
          </p:nvPr>
        </p:nvSpPr>
        <p:spPr>
          <a:xfrm>
            <a:off x="457200" y="1600200"/>
            <a:ext cx="3695946" cy="4525963"/>
          </a:xfrm>
        </p:spPr>
        <p:txBody>
          <a:bodyPr/>
          <a:lstStyle/>
          <a:p>
            <a:r>
              <a:rPr lang="en-US" dirty="0" smtClean="0"/>
              <a:t>“Surplus” asset from cancelled FISO program</a:t>
            </a:r>
          </a:p>
          <a:p>
            <a:r>
              <a:rPr lang="en-US" dirty="0" smtClean="0"/>
              <a:t>2.4 meter telescope with modern optics, wide field of view</a:t>
            </a:r>
            <a:endParaRPr lang="en-US" dirty="0"/>
          </a:p>
        </p:txBody>
      </p:sp>
      <p:pic>
        <p:nvPicPr>
          <p:cNvPr id="4" name="Picture 3"/>
          <p:cNvPicPr>
            <a:picLocks noChangeAspect="1"/>
          </p:cNvPicPr>
          <p:nvPr/>
        </p:nvPicPr>
        <p:blipFill>
          <a:blip r:embed="rId2"/>
          <a:stretch>
            <a:fillRect/>
          </a:stretch>
        </p:blipFill>
        <p:spPr>
          <a:xfrm>
            <a:off x="3912821" y="2191035"/>
            <a:ext cx="5080000" cy="29972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20925"/>
            <a:ext cx="7772400" cy="1470025"/>
          </a:xfrm>
        </p:spPr>
        <p:txBody>
          <a:bodyPr>
            <a:normAutofit/>
          </a:bodyPr>
          <a:lstStyle/>
          <a:p>
            <a:r>
              <a:rPr lang="en-US" dirty="0" smtClean="0"/>
              <a:t>Optical </a:t>
            </a:r>
            <a:r>
              <a:rPr lang="en-US" dirty="0" err="1" smtClean="0"/>
              <a:t>Comm</a:t>
            </a:r>
            <a:r>
              <a:rPr lang="en-US" dirty="0" smtClean="0"/>
              <a:t> Option</a:t>
            </a:r>
            <a:endParaRPr lang="en-US"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70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129667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914400"/>
          </a:xfrm>
        </p:spPr>
        <p:txBody>
          <a:bodyPr>
            <a:normAutofit/>
          </a:bodyPr>
          <a:lstStyle/>
          <a:p>
            <a:r>
              <a:rPr lang="en-US" sz="3600" dirty="0" smtClean="0"/>
              <a:t>AFTA Laser </a:t>
            </a:r>
            <a:r>
              <a:rPr lang="en-US" sz="3600" dirty="0" err="1" smtClean="0"/>
              <a:t>Comm</a:t>
            </a:r>
            <a:r>
              <a:rPr lang="en-US" sz="3600" dirty="0" smtClean="0"/>
              <a:t> Options</a:t>
            </a:r>
            <a:endParaRPr lang="en-US" sz="3600" dirty="0"/>
          </a:p>
        </p:txBody>
      </p:sp>
      <p:sp>
        <p:nvSpPr>
          <p:cNvPr id="3" name="Content Placeholder 2"/>
          <p:cNvSpPr>
            <a:spLocks noGrp="1"/>
          </p:cNvSpPr>
          <p:nvPr>
            <p:ph idx="1"/>
          </p:nvPr>
        </p:nvSpPr>
        <p:spPr>
          <a:xfrm>
            <a:off x="419100" y="838199"/>
            <a:ext cx="8420100" cy="872559"/>
          </a:xfrm>
        </p:spPr>
        <p:txBody>
          <a:bodyPr>
            <a:normAutofit fontScale="77500" lnSpcReduction="20000"/>
          </a:bodyPr>
          <a:lstStyle/>
          <a:p>
            <a:pPr marL="344488" indent="-344488">
              <a:buNone/>
            </a:pPr>
            <a:r>
              <a:rPr lang="en-US" sz="2600" b="1" dirty="0" smtClean="0"/>
              <a:t>- AFTA laser communication implementation options use existing LCRD (Laser Communication Relay Demonstration) Mission hardware design</a:t>
            </a:r>
          </a:p>
          <a:p>
            <a:pPr>
              <a:buFontTx/>
              <a:buChar char="-"/>
            </a:pPr>
            <a:r>
              <a:rPr lang="en-US" sz="2100" dirty="0" smtClean="0"/>
              <a:t>Two implementation options- </a:t>
            </a:r>
            <a:r>
              <a:rPr lang="en-US" sz="2100" dirty="0"/>
              <a:t> </a:t>
            </a:r>
            <a:r>
              <a:rPr lang="en-US" sz="2100" dirty="0" smtClean="0"/>
              <a:t>Technology demonstration </a:t>
            </a:r>
            <a:r>
              <a:rPr lang="en-US" sz="2100" dirty="0" err="1" smtClean="0"/>
              <a:t>vs</a:t>
            </a:r>
            <a:r>
              <a:rPr lang="en-US" sz="2100" dirty="0" smtClean="0"/>
              <a:t> primary science downlink</a:t>
            </a:r>
          </a:p>
        </p:txBody>
      </p:sp>
      <p:sp>
        <p:nvSpPr>
          <p:cNvPr id="4" name="TextBox 3"/>
          <p:cNvSpPr txBox="1"/>
          <p:nvPr/>
        </p:nvSpPr>
        <p:spPr>
          <a:xfrm>
            <a:off x="0" y="1710759"/>
            <a:ext cx="4571999" cy="1200329"/>
          </a:xfrm>
          <a:prstGeom prst="rect">
            <a:avLst/>
          </a:prstGeom>
          <a:noFill/>
        </p:spPr>
        <p:txBody>
          <a:bodyPr wrap="square" rtlCol="0">
            <a:spAutoFit/>
          </a:bodyPr>
          <a:lstStyle/>
          <a:p>
            <a:pPr algn="ctr"/>
            <a:r>
              <a:rPr lang="en-US" sz="1600" b="1" dirty="0" smtClean="0"/>
              <a:t>Technology Demonstration</a:t>
            </a:r>
          </a:p>
          <a:p>
            <a:pPr marL="285750" indent="-60325">
              <a:buFontTx/>
              <a:buChar char="-"/>
            </a:pPr>
            <a:r>
              <a:rPr lang="en-US" sz="1400" dirty="0" smtClean="0"/>
              <a:t>Supplements existing </a:t>
            </a:r>
            <a:r>
              <a:rPr lang="en-US" sz="1400" dirty="0" err="1" smtClean="0"/>
              <a:t>Ka</a:t>
            </a:r>
            <a:r>
              <a:rPr lang="en-US" sz="1400" dirty="0" smtClean="0"/>
              <a:t>-band science downlink to demonstrate laser </a:t>
            </a:r>
            <a:r>
              <a:rPr lang="en-US" sz="1400" dirty="0" err="1"/>
              <a:t>c</a:t>
            </a:r>
            <a:r>
              <a:rPr lang="en-US" sz="1400" dirty="0" err="1" smtClean="0"/>
              <a:t>omm</a:t>
            </a:r>
            <a:r>
              <a:rPr lang="en-US" sz="1400" dirty="0" smtClean="0"/>
              <a:t> in an operational environment</a:t>
            </a:r>
          </a:p>
          <a:p>
            <a:pPr marL="285750" indent="-60325">
              <a:buFontTx/>
              <a:buChar char="-"/>
            </a:pPr>
            <a:r>
              <a:rPr lang="en-US" sz="1400" dirty="0" smtClean="0"/>
              <a:t>Shared existing ground stations to reduce cost</a:t>
            </a:r>
          </a:p>
          <a:p>
            <a:pPr marL="285750" indent="-60325">
              <a:buFontTx/>
              <a:buChar char="-"/>
            </a:pPr>
            <a:r>
              <a:rPr lang="en-US" sz="1400" dirty="0" smtClean="0"/>
              <a:t>Estimate cost: ~$35M</a:t>
            </a:r>
            <a:endParaRPr lang="en-US" sz="1400" dirty="0"/>
          </a:p>
        </p:txBody>
      </p:sp>
      <p:sp>
        <p:nvSpPr>
          <p:cNvPr id="5" name="TextBox 4"/>
          <p:cNvSpPr txBox="1"/>
          <p:nvPr/>
        </p:nvSpPr>
        <p:spPr>
          <a:xfrm>
            <a:off x="4593920" y="1710759"/>
            <a:ext cx="4473880" cy="1415772"/>
          </a:xfrm>
          <a:prstGeom prst="rect">
            <a:avLst/>
          </a:prstGeom>
          <a:noFill/>
        </p:spPr>
        <p:txBody>
          <a:bodyPr wrap="square" rtlCol="0">
            <a:spAutoFit/>
          </a:bodyPr>
          <a:lstStyle/>
          <a:p>
            <a:pPr algn="ctr"/>
            <a:r>
              <a:rPr lang="en-US" sz="1600" b="1" dirty="0" smtClean="0"/>
              <a:t>Primary Science Downlink</a:t>
            </a:r>
          </a:p>
          <a:p>
            <a:pPr marL="285750" indent="-60325">
              <a:buFontTx/>
              <a:buChar char="-"/>
            </a:pPr>
            <a:r>
              <a:rPr lang="en-US" sz="1400" dirty="0" smtClean="0"/>
              <a:t>Replaces RF system as sole source of science downlink, essential to science goals and mission success</a:t>
            </a:r>
          </a:p>
          <a:p>
            <a:pPr marL="285750" indent="-60325">
              <a:buFontTx/>
              <a:buChar char="-"/>
            </a:pPr>
            <a:r>
              <a:rPr lang="en-US" sz="1400" dirty="0" smtClean="0"/>
              <a:t>Dedicated </a:t>
            </a:r>
            <a:r>
              <a:rPr lang="en-US" sz="1400" dirty="0" err="1" smtClean="0"/>
              <a:t>grnd</a:t>
            </a:r>
            <a:r>
              <a:rPr lang="en-US" sz="1400" dirty="0" smtClean="0"/>
              <a:t> stations required for needed coverage</a:t>
            </a:r>
          </a:p>
          <a:p>
            <a:pPr marL="285750" indent="-60325">
              <a:buFontTx/>
              <a:buChar char="-"/>
            </a:pPr>
            <a:r>
              <a:rPr lang="en-US" sz="1400" dirty="0" smtClean="0"/>
              <a:t>-Redundant system for reliability </a:t>
            </a:r>
            <a:r>
              <a:rPr lang="en-US" sz="1400" dirty="0" err="1" smtClean="0"/>
              <a:t>anc</a:t>
            </a:r>
            <a:r>
              <a:rPr lang="en-US" sz="1400" dirty="0" smtClean="0"/>
              <a:t> data coverage</a:t>
            </a:r>
          </a:p>
          <a:p>
            <a:pPr marL="285750" indent="-60325">
              <a:buFontTx/>
              <a:buChar char="-"/>
            </a:pPr>
            <a:r>
              <a:rPr lang="en-US" sz="1400" dirty="0" smtClean="0"/>
              <a:t>Estimated cost: ~$70M</a:t>
            </a:r>
            <a:endParaRPr lang="en-US" sz="1400" dirty="0"/>
          </a:p>
        </p:txBody>
      </p:sp>
      <p:pic>
        <p:nvPicPr>
          <p:cNvPr id="1026" name="Picture 2" descr="C:\Users\jruffa\AppData\Local\Microsoft\Windows\Temporary Internet Files\Content.Outlook\RENIN8X2\AFTA - Obs Assy - Iso 02 - 2013-03-14 (2).pn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0016" y="3126531"/>
            <a:ext cx="990600" cy="85968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amp;#s;"/>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5535489"/>
            <a:ext cx="685801" cy="68580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 name="Picture 4" descr="solar window trans"/>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16824" y="2966482"/>
            <a:ext cx="1355154" cy="101973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 name="TextBox 5"/>
          <p:cNvSpPr txBox="1"/>
          <p:nvPr/>
        </p:nvSpPr>
        <p:spPr>
          <a:xfrm>
            <a:off x="2093024" y="3986215"/>
            <a:ext cx="1937262" cy="461665"/>
          </a:xfrm>
          <a:prstGeom prst="rect">
            <a:avLst/>
          </a:prstGeom>
          <a:noFill/>
        </p:spPr>
        <p:txBody>
          <a:bodyPr wrap="none" rtlCol="0">
            <a:spAutoFit/>
          </a:bodyPr>
          <a:lstStyle/>
          <a:p>
            <a:r>
              <a:rPr lang="en-US" sz="1200" dirty="0" smtClean="0"/>
              <a:t>LCRD Flight Optical Terminal</a:t>
            </a:r>
          </a:p>
          <a:p>
            <a:r>
              <a:rPr lang="en-US" sz="1200" dirty="0" smtClean="0"/>
              <a:t>- Cost ~$30M</a:t>
            </a:r>
            <a:endParaRPr lang="en-US" sz="1200" dirty="0"/>
          </a:p>
        </p:txBody>
      </p:sp>
      <p:sp>
        <p:nvSpPr>
          <p:cNvPr id="7" name="Rectangle 6"/>
          <p:cNvSpPr/>
          <p:nvPr/>
        </p:nvSpPr>
        <p:spPr>
          <a:xfrm>
            <a:off x="2016824" y="2966482"/>
            <a:ext cx="1447800" cy="1019733"/>
          </a:xfrm>
          <a:prstGeom prst="rect">
            <a:avLst/>
          </a:prstGeom>
          <a:no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14" name="Straight Arrow Connector 13"/>
          <p:cNvCxnSpPr>
            <a:stCxn id="8" idx="1"/>
          </p:cNvCxnSpPr>
          <p:nvPr/>
        </p:nvCxnSpPr>
        <p:spPr>
          <a:xfrm flipH="1">
            <a:off x="1447800" y="3476349"/>
            <a:ext cx="569024" cy="202453"/>
          </a:xfrm>
          <a:prstGeom prst="straightConnector1">
            <a:avLst/>
          </a:prstGeom>
          <a:ln w="63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20" name="Picture 11" descr="ground terminal - with cover.png"/>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925" t="6105" r="24194" b="14725"/>
          <a:stretch>
            <a:fillRect/>
          </a:stretch>
        </p:blipFill>
        <p:spPr bwMode="auto">
          <a:xfrm>
            <a:off x="2189515" y="5199237"/>
            <a:ext cx="992013" cy="1107731"/>
          </a:xfrm>
          <a:prstGeom prst="rect">
            <a:avLst/>
          </a:prstGeom>
          <a:solidFill>
            <a:schemeClr val="bg1"/>
          </a:solidFill>
          <a:ln>
            <a:noFill/>
          </a:ln>
          <a:scene3d>
            <a:camera prst="orthographicFront">
              <a:rot lat="0" lon="10800000" rev="0"/>
            </a:camera>
            <a:lightRig rig="threePt" dir="t"/>
          </a:scene3d>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17" name="Straight Arrow Connector 16"/>
          <p:cNvCxnSpPr/>
          <p:nvPr/>
        </p:nvCxnSpPr>
        <p:spPr>
          <a:xfrm>
            <a:off x="1295399" y="3986215"/>
            <a:ext cx="894116" cy="1347785"/>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41615" y="6306964"/>
            <a:ext cx="2334422" cy="461665"/>
          </a:xfrm>
          <a:prstGeom prst="rect">
            <a:avLst/>
          </a:prstGeom>
          <a:noFill/>
        </p:spPr>
        <p:txBody>
          <a:bodyPr wrap="none" rtlCol="0">
            <a:spAutoFit/>
          </a:bodyPr>
          <a:lstStyle/>
          <a:p>
            <a:r>
              <a:rPr lang="en-US" sz="1200" dirty="0" smtClean="0"/>
              <a:t>Share Existing LCRD </a:t>
            </a:r>
            <a:r>
              <a:rPr lang="en-US" sz="1200" dirty="0" err="1" smtClean="0"/>
              <a:t>Gnd</a:t>
            </a:r>
            <a:r>
              <a:rPr lang="en-US" sz="1200" dirty="0" smtClean="0"/>
              <a:t> Terminals</a:t>
            </a:r>
          </a:p>
          <a:p>
            <a:r>
              <a:rPr lang="en-US" sz="1200" dirty="0" smtClean="0"/>
              <a:t>- ~$1M per year, 5 years</a:t>
            </a:r>
            <a:endParaRPr lang="en-US" sz="1200" dirty="0"/>
          </a:p>
        </p:txBody>
      </p:sp>
      <p:sp>
        <p:nvSpPr>
          <p:cNvPr id="24" name="TextBox 23"/>
          <p:cNvSpPr txBox="1"/>
          <p:nvPr/>
        </p:nvSpPr>
        <p:spPr>
          <a:xfrm>
            <a:off x="-24100" y="6239596"/>
            <a:ext cx="1965715" cy="461665"/>
          </a:xfrm>
          <a:prstGeom prst="rect">
            <a:avLst/>
          </a:prstGeom>
          <a:noFill/>
        </p:spPr>
        <p:txBody>
          <a:bodyPr wrap="square" rtlCol="0">
            <a:spAutoFit/>
          </a:bodyPr>
          <a:lstStyle/>
          <a:p>
            <a:r>
              <a:rPr lang="en-US" sz="1200" dirty="0" smtClean="0"/>
              <a:t>Heritage </a:t>
            </a:r>
            <a:r>
              <a:rPr lang="en-US" sz="1200" dirty="0" err="1" smtClean="0"/>
              <a:t>Ka</a:t>
            </a:r>
            <a:r>
              <a:rPr lang="en-US" sz="1200" dirty="0" smtClean="0"/>
              <a:t>-Band system for science data downlink</a:t>
            </a:r>
          </a:p>
        </p:txBody>
      </p:sp>
      <p:cxnSp>
        <p:nvCxnSpPr>
          <p:cNvPr id="25" name="Straight Arrow Connector 24"/>
          <p:cNvCxnSpPr/>
          <p:nvPr/>
        </p:nvCxnSpPr>
        <p:spPr>
          <a:xfrm flipH="1">
            <a:off x="570016" y="4061668"/>
            <a:ext cx="572984" cy="1369736"/>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 descr="C:\Users\jruffa\AppData\Local\Microsoft\Windows\Temporary Internet Files\Content.Outlook\RENIN8X2\AFTA - Obs Assy - Iso 02 - 2013-03-14 (2).pn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96942" y="3126531"/>
            <a:ext cx="990600" cy="85968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2" name="Picture 4" descr="solar window trans"/>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43750" y="2966482"/>
            <a:ext cx="1355154" cy="101973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3" name="TextBox 32"/>
          <p:cNvSpPr txBox="1"/>
          <p:nvPr/>
        </p:nvSpPr>
        <p:spPr>
          <a:xfrm>
            <a:off x="6369384" y="3986215"/>
            <a:ext cx="3005076" cy="461665"/>
          </a:xfrm>
          <a:prstGeom prst="rect">
            <a:avLst/>
          </a:prstGeom>
          <a:noFill/>
        </p:spPr>
        <p:txBody>
          <a:bodyPr wrap="square" rtlCol="0">
            <a:spAutoFit/>
          </a:bodyPr>
          <a:lstStyle/>
          <a:p>
            <a:r>
              <a:rPr lang="en-US" sz="1200" dirty="0" smtClean="0"/>
              <a:t>Redundant LCRD Flight Optical Terminals</a:t>
            </a:r>
          </a:p>
          <a:p>
            <a:r>
              <a:rPr lang="en-US" sz="1200" dirty="0" smtClean="0"/>
              <a:t>- Cost ~$60M</a:t>
            </a:r>
            <a:endParaRPr lang="en-US" sz="1200" dirty="0"/>
          </a:p>
        </p:txBody>
      </p:sp>
      <p:sp>
        <p:nvSpPr>
          <p:cNvPr id="34" name="Rectangle 33"/>
          <p:cNvSpPr/>
          <p:nvPr/>
        </p:nvSpPr>
        <p:spPr>
          <a:xfrm>
            <a:off x="6643750" y="2966482"/>
            <a:ext cx="1447800" cy="1019733"/>
          </a:xfrm>
          <a:prstGeom prst="rect">
            <a:avLst/>
          </a:prstGeom>
          <a:no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35" name="Straight Arrow Connector 34"/>
          <p:cNvCxnSpPr>
            <a:stCxn id="32" idx="1"/>
          </p:cNvCxnSpPr>
          <p:nvPr/>
        </p:nvCxnSpPr>
        <p:spPr>
          <a:xfrm flipH="1">
            <a:off x="6074726" y="3476349"/>
            <a:ext cx="569024" cy="202453"/>
          </a:xfrm>
          <a:prstGeom prst="straightConnector1">
            <a:avLst/>
          </a:prstGeom>
          <a:ln w="63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36" name="Picture 11" descr="ground terminal - with cover.png"/>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925" t="6105" r="24194" b="14725"/>
          <a:stretch>
            <a:fillRect/>
          </a:stretch>
        </p:blipFill>
        <p:spPr bwMode="auto">
          <a:xfrm>
            <a:off x="6816441" y="5199237"/>
            <a:ext cx="992013" cy="1107731"/>
          </a:xfrm>
          <a:prstGeom prst="rect">
            <a:avLst/>
          </a:prstGeom>
          <a:solidFill>
            <a:schemeClr val="bg1"/>
          </a:solidFill>
          <a:ln>
            <a:noFill/>
          </a:ln>
          <a:scene3d>
            <a:camera prst="orthographicFront">
              <a:rot lat="0" lon="10800000" rev="0"/>
            </a:camera>
            <a:lightRig rig="threePt" dir="t"/>
          </a:scene3d>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37" name="Straight Arrow Connector 36"/>
          <p:cNvCxnSpPr/>
          <p:nvPr/>
        </p:nvCxnSpPr>
        <p:spPr>
          <a:xfrm>
            <a:off x="5922325" y="3986215"/>
            <a:ext cx="894116" cy="1347785"/>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68541" y="6306964"/>
            <a:ext cx="2575577" cy="461665"/>
          </a:xfrm>
          <a:prstGeom prst="rect">
            <a:avLst/>
          </a:prstGeom>
          <a:noFill/>
        </p:spPr>
        <p:txBody>
          <a:bodyPr wrap="none" rtlCol="0">
            <a:spAutoFit/>
          </a:bodyPr>
          <a:lstStyle/>
          <a:p>
            <a:r>
              <a:rPr lang="en-US" sz="1200" dirty="0" smtClean="0"/>
              <a:t>Dedicated  Dual </a:t>
            </a:r>
            <a:r>
              <a:rPr lang="en-US" sz="1200" dirty="0" err="1" smtClean="0"/>
              <a:t>Gnd</a:t>
            </a:r>
            <a:r>
              <a:rPr lang="en-US" sz="1200" dirty="0" smtClean="0"/>
              <a:t> Optical Terminals</a:t>
            </a:r>
          </a:p>
          <a:p>
            <a:r>
              <a:rPr lang="en-US" sz="1200" dirty="0" smtClean="0"/>
              <a:t>- ~$5M each, ~$10M total</a:t>
            </a:r>
            <a:endParaRPr lang="en-US" sz="1200" dirty="0"/>
          </a:p>
        </p:txBody>
      </p:sp>
      <p:pic>
        <p:nvPicPr>
          <p:cNvPr id="41" name="Picture 11" descr="ground terminal - with cover.png"/>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925" t="6105" r="24194" b="14725"/>
          <a:stretch>
            <a:fillRect/>
          </a:stretch>
        </p:blipFill>
        <p:spPr bwMode="auto">
          <a:xfrm>
            <a:off x="5322179" y="5535489"/>
            <a:ext cx="992013" cy="1107731"/>
          </a:xfrm>
          <a:prstGeom prst="rect">
            <a:avLst/>
          </a:prstGeom>
          <a:solidFill>
            <a:schemeClr val="bg1"/>
          </a:solidFill>
          <a:ln>
            <a:noFill/>
          </a:ln>
          <a:scene3d>
            <a:camera prst="orthographicFront">
              <a:rot lat="0" lon="10800000" rev="0"/>
            </a:camera>
            <a:lightRig rig="threePt" dir="t"/>
          </a:scene3d>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42" name="Straight Arrow Connector 41"/>
          <p:cNvCxnSpPr/>
          <p:nvPr/>
        </p:nvCxnSpPr>
        <p:spPr>
          <a:xfrm>
            <a:off x="5873377" y="4061668"/>
            <a:ext cx="0" cy="1369736"/>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1977" y="3605855"/>
            <a:ext cx="656077" cy="276999"/>
          </a:xfrm>
          <a:prstGeom prst="rect">
            <a:avLst/>
          </a:prstGeom>
          <a:noFill/>
        </p:spPr>
        <p:txBody>
          <a:bodyPr wrap="none" rtlCol="0">
            <a:spAutoFit/>
          </a:bodyPr>
          <a:lstStyle/>
          <a:p>
            <a:r>
              <a:rPr lang="en-US" sz="1200" dirty="0" smtClean="0"/>
              <a:t>WFIRST</a:t>
            </a:r>
            <a:endParaRPr lang="en-US" sz="1200" dirty="0"/>
          </a:p>
        </p:txBody>
      </p:sp>
      <p:sp>
        <p:nvSpPr>
          <p:cNvPr id="47" name="TextBox 46"/>
          <p:cNvSpPr txBox="1"/>
          <p:nvPr/>
        </p:nvSpPr>
        <p:spPr>
          <a:xfrm>
            <a:off x="4744779" y="3556373"/>
            <a:ext cx="656077" cy="276999"/>
          </a:xfrm>
          <a:prstGeom prst="rect">
            <a:avLst/>
          </a:prstGeom>
          <a:noFill/>
        </p:spPr>
        <p:txBody>
          <a:bodyPr wrap="none" rtlCol="0">
            <a:spAutoFit/>
          </a:bodyPr>
          <a:lstStyle/>
          <a:p>
            <a:r>
              <a:rPr lang="en-US" sz="1200" dirty="0" smtClean="0"/>
              <a:t>WFIRST</a:t>
            </a:r>
            <a:endParaRPr lang="en-US" sz="1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31314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59381"/>
            <a:ext cx="8229600" cy="5104707"/>
          </a:xfrm>
        </p:spPr>
        <p:txBody>
          <a:bodyPr>
            <a:noAutofit/>
          </a:bodyPr>
          <a:lstStyle/>
          <a:p>
            <a:r>
              <a:rPr lang="en-US" sz="1900" dirty="0" smtClean="0"/>
              <a:t>Continue </a:t>
            </a:r>
            <a:r>
              <a:rPr lang="en-US" sz="1900" dirty="0"/>
              <a:t>developing H4RG </a:t>
            </a:r>
            <a:r>
              <a:rPr lang="en-US" sz="1900" dirty="0" smtClean="0"/>
              <a:t>detectors; perform detailed characterization; package development </a:t>
            </a:r>
            <a:r>
              <a:rPr lang="en-US" sz="1900" dirty="0"/>
              <a:t>detectors into a large focal plane array </a:t>
            </a:r>
            <a:r>
              <a:rPr lang="en-US" sz="1900" dirty="0" smtClean="0"/>
              <a:t>and perform performance tests.  Most </a:t>
            </a:r>
            <a:r>
              <a:rPr lang="en-US" sz="1900" dirty="0"/>
              <a:t>critical </a:t>
            </a:r>
            <a:r>
              <a:rPr lang="en-US" sz="1900" dirty="0" smtClean="0"/>
              <a:t>area for </a:t>
            </a:r>
            <a:r>
              <a:rPr lang="en-US" sz="1900" dirty="0"/>
              <a:t>investment for minimizing overall risk of a WFIRST-2.4 mission</a:t>
            </a:r>
            <a:r>
              <a:rPr lang="en-US" sz="1900" dirty="0" smtClean="0"/>
              <a:t>.</a:t>
            </a:r>
          </a:p>
          <a:p>
            <a:r>
              <a:rPr lang="en-US" sz="1900" dirty="0" smtClean="0"/>
              <a:t>Assess </a:t>
            </a:r>
            <a:r>
              <a:rPr lang="en-US" sz="1900" dirty="0"/>
              <a:t>the potential for pushing the wavelength cutoff for the wide-field instrument further into the red.  </a:t>
            </a:r>
            <a:r>
              <a:rPr lang="en-US" sz="1900" dirty="0" smtClean="0"/>
              <a:t>Includes both telescope and </a:t>
            </a:r>
            <a:r>
              <a:rPr lang="en-US" sz="1900" dirty="0" err="1" smtClean="0"/>
              <a:t>widefield</a:t>
            </a:r>
            <a:r>
              <a:rPr lang="en-US" sz="1900" dirty="0" smtClean="0"/>
              <a:t> instrument. </a:t>
            </a:r>
            <a:endParaRPr lang="en-US" sz="1900" dirty="0"/>
          </a:p>
          <a:p>
            <a:r>
              <a:rPr lang="en-US" sz="1900" dirty="0" smtClean="0"/>
              <a:t>Determine </a:t>
            </a:r>
            <a:r>
              <a:rPr lang="en-US" sz="1900" dirty="0"/>
              <a:t>requirements for on-orbit calibration of the </a:t>
            </a:r>
            <a:r>
              <a:rPr lang="en-US" sz="1900" dirty="0" err="1"/>
              <a:t>widefield</a:t>
            </a:r>
            <a:r>
              <a:rPr lang="en-US" sz="1900" dirty="0"/>
              <a:t> instrument and investigate options for internal instrument calibration. </a:t>
            </a:r>
            <a:endParaRPr lang="en-US" sz="1900" dirty="0" smtClean="0"/>
          </a:p>
          <a:p>
            <a:r>
              <a:rPr lang="en-US" sz="1900" dirty="0" smtClean="0"/>
              <a:t>Optimize </a:t>
            </a:r>
            <a:r>
              <a:rPr lang="en-US" sz="1900" dirty="0"/>
              <a:t>and refine the wide-field instrument and spacecraft designs and perform end-to-end structural/optical/thermal analyses of the observatory.  </a:t>
            </a:r>
            <a:endParaRPr lang="en-US" sz="1900" dirty="0" smtClean="0"/>
          </a:p>
          <a:p>
            <a:r>
              <a:rPr lang="en-US" sz="1900" dirty="0" smtClean="0"/>
              <a:t>Assessing potential for utilizing existing spacecraft hardware that is surplus from industry. </a:t>
            </a:r>
          </a:p>
          <a:p>
            <a:r>
              <a:rPr lang="en-US" sz="1900" dirty="0" smtClean="0"/>
              <a:t>Continue to assess launch vehicle options for potential lower cost opportunities that might become available.</a:t>
            </a:r>
            <a:endParaRPr lang="en-US" sz="1900" dirty="0"/>
          </a:p>
        </p:txBody>
      </p:sp>
      <p:sp>
        <p:nvSpPr>
          <p:cNvPr id="3" name="Title 2"/>
          <p:cNvSpPr>
            <a:spLocks noGrp="1"/>
          </p:cNvSpPr>
          <p:nvPr>
            <p:ph type="title"/>
          </p:nvPr>
        </p:nvSpPr>
        <p:spPr>
          <a:xfrm>
            <a:off x="1631527" y="268288"/>
            <a:ext cx="5886873" cy="1143000"/>
          </a:xfrm>
        </p:spPr>
        <p:txBody>
          <a:bodyPr>
            <a:noAutofit/>
          </a:bodyPr>
          <a:lstStyle/>
          <a:p>
            <a:r>
              <a:rPr lang="en-US" sz="3200" dirty="0" smtClean="0"/>
              <a:t>Future Activities and Topics for Follow-on Study (1/2)</a:t>
            </a:r>
            <a:endParaRPr lang="en-US" sz="3200" dirty="0"/>
          </a:p>
        </p:txBody>
      </p:sp>
      <p:sp>
        <p:nvSpPr>
          <p:cNvPr id="4" name="Slide Number Placeholder 3"/>
          <p:cNvSpPr>
            <a:spLocks noGrp="1"/>
          </p:cNvSpPr>
          <p:nvPr>
            <p:ph type="sldNum" sz="quarter" idx="12"/>
          </p:nvPr>
        </p:nvSpPr>
        <p:spPr/>
        <p:txBody>
          <a:bodyPr/>
          <a:lstStyle/>
          <a:p>
            <a:fld id="{4636E928-EAC1-6145-BF75-3D5A899E7590}" type="slidenum">
              <a:rPr lang="en-US" smtClean="0"/>
              <a:pPr/>
              <a:t>72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3287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46582"/>
            <a:ext cx="8229600" cy="5104707"/>
          </a:xfrm>
        </p:spPr>
        <p:txBody>
          <a:bodyPr>
            <a:noAutofit/>
          </a:bodyPr>
          <a:lstStyle/>
          <a:p>
            <a:r>
              <a:rPr lang="en-US" sz="2000" dirty="0" smtClean="0"/>
              <a:t>Continue </a:t>
            </a:r>
            <a:r>
              <a:rPr lang="en-US" sz="2000" dirty="0"/>
              <a:t>assessing coronagraph options.  The requirements for </a:t>
            </a:r>
            <a:r>
              <a:rPr lang="en-US" sz="2000" dirty="0" err="1"/>
              <a:t>coronagraphy</a:t>
            </a:r>
            <a:r>
              <a:rPr lang="en-US" sz="2000" dirty="0"/>
              <a:t> with WFIRST-2.4m need to be refined, and a choice made of technology baseline architecture.  Development work is required to improve the TRL of the coronagraph. </a:t>
            </a:r>
            <a:endParaRPr lang="en-US" sz="2000" dirty="0" smtClean="0"/>
          </a:p>
          <a:p>
            <a:r>
              <a:rPr lang="en-US" sz="2000" dirty="0" smtClean="0"/>
              <a:t>Continue </a:t>
            </a:r>
            <a:r>
              <a:rPr lang="en-US" sz="2000" dirty="0"/>
              <a:t>to refine and optimize the DRM </a:t>
            </a:r>
            <a:r>
              <a:rPr lang="en-US" sz="2000" dirty="0" err="1"/>
              <a:t>strawman</a:t>
            </a:r>
            <a:r>
              <a:rPr lang="en-US" sz="2000" dirty="0"/>
              <a:t> ops concept to maximize the science yield of the observing program within the mission lifetime.</a:t>
            </a:r>
          </a:p>
          <a:p>
            <a:r>
              <a:rPr lang="en-US" sz="2000" dirty="0" smtClean="0"/>
              <a:t>Continue </a:t>
            </a:r>
            <a:r>
              <a:rPr lang="en-US" sz="2000" dirty="0"/>
              <a:t>refining the </a:t>
            </a:r>
            <a:r>
              <a:rPr lang="en-US" sz="2000" dirty="0" err="1"/>
              <a:t>microlensing</a:t>
            </a:r>
            <a:r>
              <a:rPr lang="en-US" sz="2000" dirty="0"/>
              <a:t> technique and studying the expected performance.  Observational and theoretical/modeling studies are needed of event rates. </a:t>
            </a:r>
            <a:endParaRPr lang="en-US" sz="2000" dirty="0" smtClean="0"/>
          </a:p>
          <a:p>
            <a:r>
              <a:rPr lang="en-US" sz="2000" dirty="0" smtClean="0"/>
              <a:t>Model </a:t>
            </a:r>
            <a:r>
              <a:rPr lang="en-US" sz="2000" dirty="0"/>
              <a:t>the performance of the </a:t>
            </a:r>
            <a:r>
              <a:rPr lang="en-US" sz="2000" dirty="0" err="1"/>
              <a:t>grism</a:t>
            </a:r>
            <a:r>
              <a:rPr lang="en-US" sz="2000" dirty="0"/>
              <a:t> survey.  The modeling work will aid in determining the resolution requirement, and effects of source confusion and cosmic rays.</a:t>
            </a:r>
          </a:p>
          <a:p>
            <a:r>
              <a:rPr lang="en-US" sz="2000" dirty="0" smtClean="0"/>
              <a:t>Study </a:t>
            </a:r>
            <a:r>
              <a:rPr lang="en-US" sz="2000" dirty="0"/>
              <a:t>joint LSST &amp; WFIRST science.   </a:t>
            </a:r>
            <a:r>
              <a:rPr lang="en-US" sz="2000" dirty="0" smtClean="0"/>
              <a:t>Study the science </a:t>
            </a:r>
            <a:r>
              <a:rPr lang="en-US" sz="2000" dirty="0"/>
              <a:t>that can be done by combining the LSST and WFIRST data sets. </a:t>
            </a:r>
            <a:r>
              <a:rPr lang="en-US" sz="2000" dirty="0" smtClean="0"/>
              <a:t>Develop </a:t>
            </a:r>
            <a:r>
              <a:rPr lang="en-US" sz="2000" dirty="0"/>
              <a:t>briefing materials to inform the </a:t>
            </a:r>
            <a:r>
              <a:rPr lang="en-US" sz="2000" dirty="0" smtClean="0"/>
              <a:t>broader scientific community.</a:t>
            </a:r>
            <a:endParaRPr lang="en-US" sz="2000" dirty="0"/>
          </a:p>
          <a:p>
            <a:endParaRPr lang="en-US" sz="2000" dirty="0" smtClean="0"/>
          </a:p>
        </p:txBody>
      </p:sp>
      <p:sp>
        <p:nvSpPr>
          <p:cNvPr id="3" name="Title 2"/>
          <p:cNvSpPr>
            <a:spLocks noGrp="1"/>
          </p:cNvSpPr>
          <p:nvPr>
            <p:ph type="title"/>
          </p:nvPr>
        </p:nvSpPr>
        <p:spPr>
          <a:xfrm>
            <a:off x="1529927" y="192088"/>
            <a:ext cx="5886873" cy="1143000"/>
          </a:xfrm>
        </p:spPr>
        <p:txBody>
          <a:bodyPr>
            <a:noAutofit/>
          </a:bodyPr>
          <a:lstStyle/>
          <a:p>
            <a:r>
              <a:rPr lang="en-US" sz="3600" dirty="0" smtClean="0"/>
              <a:t>Future Activities and Topics for Follow-on Study (2/2)</a:t>
            </a:r>
            <a:endParaRPr lang="en-US" sz="3600" dirty="0"/>
          </a:p>
        </p:txBody>
      </p:sp>
      <p:sp>
        <p:nvSpPr>
          <p:cNvPr id="4" name="Slide Number Placeholder 3"/>
          <p:cNvSpPr>
            <a:spLocks noGrp="1"/>
          </p:cNvSpPr>
          <p:nvPr>
            <p:ph type="sldNum" sz="quarter" idx="12"/>
          </p:nvPr>
        </p:nvSpPr>
        <p:spPr/>
        <p:txBody>
          <a:bodyPr/>
          <a:lstStyle/>
          <a:p>
            <a:fld id="{4636E928-EAC1-6145-BF75-3D5A899E7590}" type="slidenum">
              <a:rPr lang="en-US" smtClean="0"/>
              <a:pPr/>
              <a:t>73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717246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22897" y="369073"/>
            <a:ext cx="7702401" cy="584775"/>
          </a:xfrm>
          <a:prstGeom prst="rect">
            <a:avLst/>
          </a:prstGeom>
          <a:noFill/>
        </p:spPr>
        <p:txBody>
          <a:bodyPr wrap="square" rtlCol="0">
            <a:spAutoFit/>
          </a:bodyPr>
          <a:lstStyle/>
          <a:p>
            <a:pPr algn="ctr"/>
            <a:r>
              <a:rPr lang="en-US" sz="3200" b="1" dirty="0" smtClean="0"/>
              <a:t>Summary</a:t>
            </a:r>
            <a:endParaRPr lang="en-US" sz="3200" b="1" dirty="0"/>
          </a:p>
        </p:txBody>
      </p:sp>
      <p:sp>
        <p:nvSpPr>
          <p:cNvPr id="5" name="TextBox 4"/>
          <p:cNvSpPr txBox="1"/>
          <p:nvPr/>
        </p:nvSpPr>
        <p:spPr>
          <a:xfrm>
            <a:off x="495301" y="1290284"/>
            <a:ext cx="8191500" cy="5139869"/>
          </a:xfrm>
          <a:prstGeom prst="rect">
            <a:avLst/>
          </a:prstGeom>
          <a:noFill/>
        </p:spPr>
        <p:txBody>
          <a:bodyPr wrap="square" rtlCol="0">
            <a:spAutoFit/>
          </a:bodyPr>
          <a:lstStyle/>
          <a:p>
            <a:pPr marL="342900" indent="-342900">
              <a:buFont typeface="Arial" pitchFamily="34" charset="0"/>
              <a:buChar char="•"/>
            </a:pPr>
            <a:r>
              <a:rPr lang="en-US" sz="2400" b="1" i="1" dirty="0">
                <a:solidFill>
                  <a:srgbClr val="FF0000"/>
                </a:solidFill>
              </a:rPr>
              <a:t>AFTA-2.4m – Unique &amp; Exciting Opportunity!</a:t>
            </a:r>
          </a:p>
          <a:p>
            <a:pPr marL="342900" indent="-342900">
              <a:buFont typeface="Arial" pitchFamily="34" charset="0"/>
              <a:buChar char="•"/>
            </a:pPr>
            <a:r>
              <a:rPr lang="en-US" sz="2000" b="1" dirty="0" smtClean="0"/>
              <a:t>Extraordinary science reach – responsive to Decadal including a unique opportunity for </a:t>
            </a:r>
            <a:r>
              <a:rPr lang="en-US" sz="2000" b="1" dirty="0" err="1" smtClean="0"/>
              <a:t>coronagraphy</a:t>
            </a:r>
            <a:r>
              <a:rPr lang="en-US" sz="2000" b="1" dirty="0" smtClean="0"/>
              <a:t> technology advancement.</a:t>
            </a:r>
          </a:p>
          <a:p>
            <a:pPr marL="800100" lvl="1" indent="-342900">
              <a:buFont typeface="Calibri" pitchFamily="34" charset="0"/>
              <a:buChar char="-"/>
            </a:pPr>
            <a:r>
              <a:rPr lang="en-US" sz="2000" b="1" dirty="0" err="1" smtClean="0"/>
              <a:t>Exoplanets</a:t>
            </a:r>
            <a:r>
              <a:rPr lang="en-US" sz="2000" b="1" dirty="0" smtClean="0"/>
              <a:t>, dark energy, cosmic dawn, galaxy formation, quasar evolution, Milky Way, dark matter.	</a:t>
            </a:r>
          </a:p>
          <a:p>
            <a:pPr marL="342900" indent="-342900">
              <a:buFont typeface="Arial" pitchFamily="34" charset="0"/>
              <a:buChar char="•"/>
            </a:pPr>
            <a:r>
              <a:rPr lang="en-US" sz="2000" b="1" dirty="0" smtClean="0"/>
              <a:t>Low risk -</a:t>
            </a:r>
          </a:p>
          <a:p>
            <a:pPr marL="800100" lvl="1" indent="-342900">
              <a:buFont typeface="Calibri" pitchFamily="34" charset="0"/>
              <a:buChar char="-"/>
            </a:pPr>
            <a:r>
              <a:rPr lang="en-US" b="1" dirty="0" smtClean="0"/>
              <a:t>Existing optical telescope assembly.</a:t>
            </a:r>
          </a:p>
          <a:p>
            <a:pPr marL="800100" lvl="1" indent="-342900">
              <a:buFont typeface="Calibri" pitchFamily="34" charset="0"/>
              <a:buChar char="-"/>
            </a:pPr>
            <a:r>
              <a:rPr lang="en-US" b="1" dirty="0" smtClean="0"/>
              <a:t>Extensive heritage for spacecraft (GSFC, GEO SDO experience) and instrument (WFC3).</a:t>
            </a:r>
          </a:p>
          <a:p>
            <a:pPr marL="800100" lvl="1" indent="-342900">
              <a:buFont typeface="Calibri" pitchFamily="34" charset="0"/>
              <a:buChar char="-"/>
            </a:pPr>
            <a:r>
              <a:rPr lang="en-US" b="1" dirty="0" smtClean="0"/>
              <a:t>Minimal technology development, maturing H4RG (JWST).</a:t>
            </a:r>
          </a:p>
          <a:p>
            <a:pPr marL="457200" indent="-457200">
              <a:buFont typeface="Arial" pitchFamily="34" charset="0"/>
              <a:buChar char="•"/>
            </a:pPr>
            <a:r>
              <a:rPr lang="en-US" sz="2000" b="1" dirty="0" smtClean="0"/>
              <a:t>Moderate cost, in family with past IR survey DRM cost estimates (as expected).</a:t>
            </a:r>
          </a:p>
          <a:p>
            <a:pPr marL="800100" lvl="1" indent="-342900">
              <a:buFont typeface="Calibri" pitchFamily="34" charset="0"/>
              <a:buChar char="-"/>
            </a:pPr>
            <a:r>
              <a:rPr lang="en-US" b="1" dirty="0" smtClean="0"/>
              <a:t>Optional coronagraph would add moderately to this cost, while adding a revolutionary new science capability.</a:t>
            </a:r>
          </a:p>
          <a:p>
            <a:pPr marL="342900" indent="-342900">
              <a:buFont typeface="Arial" pitchFamily="34" charset="0"/>
              <a:buChar char="•"/>
            </a:pPr>
            <a:r>
              <a:rPr lang="en-US" b="1" dirty="0" smtClean="0"/>
              <a:t> </a:t>
            </a:r>
            <a:r>
              <a:rPr lang="en-US" sz="2000" b="1" dirty="0" smtClean="0"/>
              <a:t>Launch in 6 ½ years is feasible.</a:t>
            </a:r>
          </a:p>
          <a:p>
            <a:pPr marL="800100" lvl="1" indent="-342900">
              <a:buFont typeface="Calibri" pitchFamily="34" charset="0"/>
              <a:buChar char="-"/>
            </a:pPr>
            <a:r>
              <a:rPr lang="en-US" b="1" dirty="0" smtClean="0"/>
              <a:t>   Operations simultaneous with LSST and Euclid.</a:t>
            </a:r>
          </a:p>
          <a:p>
            <a:pPr marL="800100" lvl="1" indent="-342900">
              <a:buFont typeface="Calibri" pitchFamily="34" charset="0"/>
              <a:buChar char="-"/>
            </a:pPr>
            <a:r>
              <a:rPr lang="en-US" b="1" dirty="0" smtClean="0"/>
              <a:t>   Excellent synergy with JWST.</a:t>
            </a:r>
            <a:endParaRPr lang="en-US" b="1"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74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022166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636E928-EAC1-6145-BF75-3D5A899E7590}" type="slidenum">
              <a:rPr lang="en-US" smtClean="0"/>
              <a:pPr/>
              <a:t>75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3830146"/>
      </p:ext>
    </p:extLst>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9065"/>
            <a:ext cx="9144000" cy="676893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6140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91798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69930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636E928-EAC1-6145-BF75-3D5A899E7590}" type="slidenum">
              <a:rPr lang="en-US" smtClean="0"/>
              <a:pPr/>
              <a:t>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819198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889"/>
            <a:ext cx="8229600" cy="2832583"/>
          </a:xfrm>
        </p:spPr>
        <p:txBody>
          <a:bodyPr>
            <a:noAutofit/>
          </a:bodyPr>
          <a:lstStyle/>
          <a:p>
            <a:r>
              <a:rPr lang="en-US" sz="3600" dirty="0" smtClean="0"/>
              <a:t>“Discover how the universe works, explore how it began and evolved, and search for Earth-like planets”</a:t>
            </a:r>
            <a:br>
              <a:rPr lang="en-US" sz="3600" dirty="0" smtClean="0"/>
            </a:br>
            <a:r>
              <a:rPr lang="en-US" sz="3600" dirty="0"/>
              <a:t>	</a:t>
            </a:r>
            <a:r>
              <a:rPr lang="en-US" sz="3600" dirty="0" smtClean="0"/>
              <a:t>NASA Strategic Plan (p. 14) </a:t>
            </a:r>
            <a:br>
              <a:rPr lang="en-US" sz="3600" dirty="0" smtClean="0"/>
            </a:br>
            <a:endParaRPr lang="en-US" sz="3600" dirty="0"/>
          </a:p>
        </p:txBody>
      </p:sp>
      <p:sp>
        <p:nvSpPr>
          <p:cNvPr id="4" name="TextBox 3"/>
          <p:cNvSpPr txBox="1"/>
          <p:nvPr/>
        </p:nvSpPr>
        <p:spPr>
          <a:xfrm>
            <a:off x="73400" y="2791732"/>
            <a:ext cx="6000411" cy="3339376"/>
          </a:xfrm>
          <a:prstGeom prst="rect">
            <a:avLst/>
          </a:prstGeom>
          <a:noFill/>
          <a:ln w="25400">
            <a:solidFill>
              <a:schemeClr val="tx1"/>
            </a:solidFill>
          </a:ln>
        </p:spPr>
        <p:txBody>
          <a:bodyPr wrap="none" rtlCol="0">
            <a:spAutoFit/>
          </a:bodyPr>
          <a:lstStyle/>
          <a:p>
            <a:pPr>
              <a:spcAft>
                <a:spcPts val="600"/>
              </a:spcAft>
            </a:pPr>
            <a:r>
              <a:rPr lang="en-US" sz="2400" b="1" dirty="0" smtClean="0"/>
              <a:t> </a:t>
            </a:r>
            <a:r>
              <a:rPr lang="en-US" sz="2400" dirty="0" smtClean="0">
                <a:cs typeface="Calibri (Body)"/>
              </a:rPr>
              <a:t>AFTA-2.4m</a:t>
            </a:r>
          </a:p>
          <a:p>
            <a:r>
              <a:rPr lang="en-US" sz="2800" dirty="0" smtClean="0">
                <a:cs typeface="Calibri (Body)"/>
              </a:rPr>
              <a:t> -  Dark energy</a:t>
            </a:r>
          </a:p>
          <a:p>
            <a:r>
              <a:rPr lang="en-US" sz="2800" dirty="0" smtClean="0">
                <a:cs typeface="Calibri (Body)"/>
              </a:rPr>
              <a:t>	</a:t>
            </a:r>
            <a:r>
              <a:rPr lang="en-US" sz="2400" dirty="0" smtClean="0">
                <a:cs typeface="Calibri (Body)"/>
              </a:rPr>
              <a:t>* </a:t>
            </a:r>
            <a:r>
              <a:rPr lang="en-US" sz="2000" dirty="0" smtClean="0">
                <a:cs typeface="Calibri (Body)"/>
              </a:rPr>
              <a:t>Accelerating expansion of the universe</a:t>
            </a:r>
          </a:p>
          <a:p>
            <a:r>
              <a:rPr lang="en-US" sz="2000" dirty="0" smtClean="0">
                <a:cs typeface="Calibri (Body)"/>
              </a:rPr>
              <a:t>	* Growth of structure</a:t>
            </a:r>
          </a:p>
          <a:p>
            <a:r>
              <a:rPr lang="en-US" sz="2400" dirty="0" smtClean="0">
                <a:cs typeface="Calibri (Body)"/>
              </a:rPr>
              <a:t> -  </a:t>
            </a:r>
            <a:r>
              <a:rPr lang="en-US" sz="2400" dirty="0" err="1" smtClean="0">
                <a:cs typeface="Calibri (Body)"/>
              </a:rPr>
              <a:t>Exoplanet</a:t>
            </a:r>
            <a:r>
              <a:rPr lang="en-US" sz="2400" dirty="0" smtClean="0">
                <a:cs typeface="Calibri (Body)"/>
              </a:rPr>
              <a:t> </a:t>
            </a:r>
            <a:r>
              <a:rPr lang="en-US" sz="2400" dirty="0" err="1" smtClean="0">
                <a:cs typeface="Calibri (Body)"/>
              </a:rPr>
              <a:t>microlensing</a:t>
            </a:r>
            <a:endParaRPr lang="en-US" sz="2400" dirty="0" smtClean="0">
              <a:cs typeface="Calibri (Body)"/>
            </a:endParaRPr>
          </a:p>
          <a:p>
            <a:r>
              <a:rPr lang="en-US" sz="2400" dirty="0" smtClean="0">
                <a:cs typeface="Calibri (Body)"/>
              </a:rPr>
              <a:t> -  </a:t>
            </a:r>
            <a:r>
              <a:rPr lang="en-US" sz="2400" dirty="0" err="1" smtClean="0">
                <a:cs typeface="Calibri (Body)"/>
              </a:rPr>
              <a:t>Exoplanet</a:t>
            </a:r>
            <a:r>
              <a:rPr lang="en-US" sz="2400" dirty="0" smtClean="0">
                <a:cs typeface="Calibri (Body)"/>
              </a:rPr>
              <a:t> </a:t>
            </a:r>
            <a:r>
              <a:rPr lang="en-US" sz="2400" dirty="0" err="1" smtClean="0">
                <a:cs typeface="Calibri (Body)"/>
              </a:rPr>
              <a:t>coronagraphy</a:t>
            </a:r>
            <a:r>
              <a:rPr lang="en-US" sz="2400" dirty="0" smtClean="0">
                <a:cs typeface="Calibri (Body)"/>
              </a:rPr>
              <a:t> (optional)</a:t>
            </a:r>
          </a:p>
          <a:p>
            <a:r>
              <a:rPr lang="en-US" sz="2400" dirty="0" smtClean="0">
                <a:cs typeface="Calibri (Body)"/>
              </a:rPr>
              <a:t> -  Galactic and extragalactic astronomy</a:t>
            </a:r>
          </a:p>
          <a:p>
            <a:r>
              <a:rPr lang="en-US" sz="2400" dirty="0" smtClean="0">
                <a:cs typeface="Calibri (Body)"/>
              </a:rPr>
              <a:t> -  Guest Investigator  &amp; Observer program</a:t>
            </a:r>
          </a:p>
          <a:p>
            <a:endParaRPr lang="en-US" sz="900" dirty="0" smtClean="0"/>
          </a:p>
        </p:txBody>
      </p:sp>
      <p:sp>
        <p:nvSpPr>
          <p:cNvPr id="5" name="Slide Number Placeholder 4"/>
          <p:cNvSpPr>
            <a:spLocks noGrp="1"/>
          </p:cNvSpPr>
          <p:nvPr>
            <p:ph type="sldNum" sz="quarter" idx="12"/>
          </p:nvPr>
        </p:nvSpPr>
        <p:spPr/>
        <p:txBody>
          <a:bodyPr/>
          <a:lstStyle/>
          <a:p>
            <a:fld id="{4636E928-EAC1-6145-BF75-3D5A899E7590}" type="slidenum">
              <a:rPr lang="en-US" smtClean="0"/>
              <a:pPr/>
              <a:t>79</a:t>
            </a:fld>
            <a:endParaRPr lang="en-US"/>
          </a:p>
        </p:txBody>
      </p:sp>
      <p:pic>
        <p:nvPicPr>
          <p:cNvPr id="6" name="Picture 5"/>
          <p:cNvPicPr>
            <a:picLocks noChangeAspect="1" noChangeArrowheads="1"/>
          </p:cNvPicPr>
          <p:nvPr/>
        </p:nvPicPr>
        <p:blipFill>
          <a:blip r:embed="rId2"/>
          <a:srcRect/>
          <a:stretch>
            <a:fillRect/>
          </a:stretch>
        </p:blipFill>
        <p:spPr bwMode="auto">
          <a:xfrm rot="177591">
            <a:off x="7234341" y="2836193"/>
            <a:ext cx="1797467" cy="2918401"/>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8727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03850" y="305208"/>
            <a:ext cx="7341650" cy="610416"/>
          </a:xfrm>
        </p:spPr>
        <p:txBody>
          <a:bodyPr>
            <a:normAutofit fontScale="90000"/>
          </a:bodyPr>
          <a:lstStyle/>
          <a:p>
            <a:r>
              <a:rPr lang="en-US" sz="4000" dirty="0" smtClean="0"/>
              <a:t>Telescope parts available to NASA</a:t>
            </a:r>
            <a:endParaRPr lang="en-US" sz="4000" dirty="0"/>
          </a:p>
        </p:txBody>
      </p:sp>
      <p:sp>
        <p:nvSpPr>
          <p:cNvPr id="30" name="Slide Number Placeholder 29"/>
          <p:cNvSpPr>
            <a:spLocks noGrp="1"/>
          </p:cNvSpPr>
          <p:nvPr>
            <p:ph type="sldNum" sz="quarter" idx="4294967295"/>
          </p:nvPr>
        </p:nvSpPr>
        <p:spPr>
          <a:xfrm>
            <a:off x="6553200" y="6016285"/>
            <a:ext cx="2133600" cy="365125"/>
          </a:xfrm>
          <a:prstGeom prst="rect">
            <a:avLst/>
          </a:prstGeom>
        </p:spPr>
        <p:txBody>
          <a:bodyPr/>
          <a:lstStyle/>
          <a:p>
            <a:fld id="{4636E928-EAC1-6145-BF75-3D5A899E7590}" type="slidenum">
              <a:rPr lang="en-US" smtClean="0"/>
              <a:pPr/>
              <a:t>8</a:t>
            </a:fld>
            <a:endParaRPr lang="en-US" dirty="0"/>
          </a:p>
        </p:txBody>
      </p:sp>
      <p:pic>
        <p:nvPicPr>
          <p:cNvPr id="31" name="Picture 2" descr="C:\Users\dcontent\AppData\Local\Microsoft\Windows\Temporary Internet Files\Content.Outlook\6YRGIZ3S\AFTA - OBA Assy with E-Boxes - Iso - 2013-03-27.pn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 y="845388"/>
            <a:ext cx="1953701" cy="372177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4" name="TextBox 33"/>
          <p:cNvSpPr txBox="1"/>
          <p:nvPr/>
        </p:nvSpPr>
        <p:spPr>
          <a:xfrm>
            <a:off x="927100" y="4780511"/>
            <a:ext cx="1371600" cy="677108"/>
          </a:xfrm>
          <a:prstGeom prst="rect">
            <a:avLst/>
          </a:prstGeom>
          <a:noFill/>
        </p:spPr>
        <p:txBody>
          <a:bodyPr wrap="square" rtlCol="0">
            <a:spAutoFit/>
          </a:bodyPr>
          <a:lstStyle/>
          <a:p>
            <a:pPr algn="ctr"/>
            <a:r>
              <a:rPr lang="en-US" sz="1200" b="1" dirty="0" smtClean="0"/>
              <a:t>Aft Metering Structure     (AMS</a:t>
            </a:r>
            <a:r>
              <a:rPr lang="en-US" sz="1400" dirty="0" smtClean="0"/>
              <a:t>)</a:t>
            </a:r>
            <a:endParaRPr lang="en-US" sz="1400" dirty="0"/>
          </a:p>
        </p:txBody>
      </p:sp>
      <p:cxnSp>
        <p:nvCxnSpPr>
          <p:cNvPr id="35" name="Straight Arrow Connector 34"/>
          <p:cNvCxnSpPr/>
          <p:nvPr/>
        </p:nvCxnSpPr>
        <p:spPr bwMode="auto">
          <a:xfrm flipH="1">
            <a:off x="1844568" y="1676400"/>
            <a:ext cx="189972" cy="5334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nvGrpSpPr>
          <p:cNvPr id="3" name="Group 35"/>
          <p:cNvGrpSpPr/>
          <p:nvPr/>
        </p:nvGrpSpPr>
        <p:grpSpPr>
          <a:xfrm>
            <a:off x="1371600" y="1124719"/>
            <a:ext cx="7327900" cy="5286926"/>
            <a:chOff x="698500" y="1126865"/>
            <a:chExt cx="7327900" cy="5286926"/>
          </a:xfrm>
        </p:grpSpPr>
        <p:pic>
          <p:nvPicPr>
            <p:cNvPr id="37" name="Picture 4" descr="C:\Users\mlunderh\Desktop\WFIRST\Configuration Images 2-22-23\AFTA NRO telescope only iso view.png"/>
            <p:cNvPicPr>
              <a:picLocks noChangeAspect="1" noChangeArrowheads="1"/>
            </p:cNvPicPr>
            <p:nvPr/>
          </p:nvPicPr>
          <p:blipFill>
            <a:blip r:embed="rId3" cstate="print"/>
            <a:srcRect/>
            <a:stretch>
              <a:fillRect/>
            </a:stretch>
          </p:blipFill>
          <p:spPr bwMode="auto">
            <a:xfrm>
              <a:off x="2093012" y="1298362"/>
              <a:ext cx="3698188" cy="5115429"/>
            </a:xfrm>
            <a:prstGeom prst="rect">
              <a:avLst/>
            </a:prstGeom>
            <a:noFill/>
          </p:spPr>
        </p:pic>
        <p:cxnSp>
          <p:nvCxnSpPr>
            <p:cNvPr id="40" name="Straight Arrow Connector 39"/>
            <p:cNvCxnSpPr/>
            <p:nvPr/>
          </p:nvCxnSpPr>
          <p:spPr bwMode="auto">
            <a:xfrm flipH="1">
              <a:off x="5207000" y="4648944"/>
              <a:ext cx="377117" cy="234197"/>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43" name="TextBox 42"/>
            <p:cNvSpPr txBox="1"/>
            <p:nvPr/>
          </p:nvSpPr>
          <p:spPr>
            <a:xfrm>
              <a:off x="5473700" y="4456416"/>
              <a:ext cx="1701800" cy="646331"/>
            </a:xfrm>
            <a:prstGeom prst="rect">
              <a:avLst/>
            </a:prstGeom>
            <a:noFill/>
          </p:spPr>
          <p:txBody>
            <a:bodyPr wrap="square" rtlCol="0">
              <a:spAutoFit/>
            </a:bodyPr>
            <a:lstStyle/>
            <a:p>
              <a:pPr algn="ctr"/>
              <a:r>
                <a:rPr lang="en-US" sz="1200" b="1" dirty="0" smtClean="0">
                  <a:solidFill>
                    <a:srgbClr val="0000FF"/>
                  </a:solidFill>
                </a:rPr>
                <a:t>Main Mount Struts </a:t>
              </a:r>
              <a:r>
                <a:rPr lang="en-US" sz="1200" b="1" dirty="0" smtClean="0"/>
                <a:t>with passive isolation     (MM)</a:t>
              </a:r>
              <a:endParaRPr lang="en-US" sz="1200" b="1" dirty="0"/>
            </a:p>
          </p:txBody>
        </p:sp>
        <p:cxnSp>
          <p:nvCxnSpPr>
            <p:cNvPr id="44" name="Straight Arrow Connector 43"/>
            <p:cNvCxnSpPr/>
            <p:nvPr/>
          </p:nvCxnSpPr>
          <p:spPr bwMode="auto">
            <a:xfrm flipV="1">
              <a:off x="1409700" y="4267200"/>
              <a:ext cx="1409700" cy="763488"/>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45" name="Straight Arrow Connector 44"/>
            <p:cNvCxnSpPr/>
            <p:nvPr/>
          </p:nvCxnSpPr>
          <p:spPr bwMode="auto">
            <a:xfrm flipH="1" flipV="1">
              <a:off x="5181600" y="3853114"/>
              <a:ext cx="1054100" cy="185486"/>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46" name="TextBox 45"/>
            <p:cNvSpPr txBox="1"/>
            <p:nvPr/>
          </p:nvSpPr>
          <p:spPr>
            <a:xfrm>
              <a:off x="5892800" y="3810085"/>
              <a:ext cx="2133600" cy="646331"/>
            </a:xfrm>
            <a:prstGeom prst="rect">
              <a:avLst/>
            </a:prstGeom>
            <a:noFill/>
          </p:spPr>
          <p:txBody>
            <a:bodyPr wrap="square" rtlCol="0">
              <a:spAutoFit/>
            </a:bodyPr>
            <a:lstStyle/>
            <a:p>
              <a:pPr algn="ctr"/>
              <a:r>
                <a:rPr lang="en-US" sz="1200" b="1" dirty="0" smtClean="0"/>
                <a:t>Forward  Metering Structure    </a:t>
              </a:r>
            </a:p>
            <a:p>
              <a:pPr algn="ctr"/>
              <a:r>
                <a:rPr lang="en-US" sz="1200" b="1" dirty="0" smtClean="0"/>
                <a:t> (FMS)</a:t>
              </a:r>
              <a:endParaRPr lang="en-US" sz="1200" b="1" dirty="0"/>
            </a:p>
          </p:txBody>
        </p:sp>
        <p:cxnSp>
          <p:nvCxnSpPr>
            <p:cNvPr id="47" name="Straight Arrow Connector 46"/>
            <p:cNvCxnSpPr/>
            <p:nvPr/>
          </p:nvCxnSpPr>
          <p:spPr bwMode="auto">
            <a:xfrm flipH="1">
              <a:off x="4191000" y="3352800"/>
              <a:ext cx="17526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5791200" y="3200400"/>
              <a:ext cx="1981200" cy="461665"/>
            </a:xfrm>
            <a:prstGeom prst="rect">
              <a:avLst/>
            </a:prstGeom>
            <a:noFill/>
          </p:spPr>
          <p:txBody>
            <a:bodyPr wrap="square" rtlCol="0">
              <a:spAutoFit/>
            </a:bodyPr>
            <a:lstStyle/>
            <a:p>
              <a:pPr algn="ctr"/>
              <a:r>
                <a:rPr lang="en-US" sz="1200" b="1" dirty="0" smtClean="0">
                  <a:solidFill>
                    <a:srgbClr val="0000FF"/>
                  </a:solidFill>
                </a:rPr>
                <a:t>Primary Mirror Baffle</a:t>
              </a:r>
            </a:p>
            <a:p>
              <a:pPr algn="ctr"/>
              <a:r>
                <a:rPr lang="en-US" sz="1200" b="1" dirty="0" smtClean="0">
                  <a:solidFill>
                    <a:srgbClr val="0000FF"/>
                  </a:solidFill>
                </a:rPr>
                <a:t>(PMB)</a:t>
              </a:r>
              <a:endParaRPr lang="en-US" sz="1200" b="1" dirty="0">
                <a:solidFill>
                  <a:srgbClr val="0000FF"/>
                </a:solidFill>
              </a:endParaRPr>
            </a:p>
          </p:txBody>
        </p:sp>
        <p:cxnSp>
          <p:nvCxnSpPr>
            <p:cNvPr id="49" name="Straight Arrow Connector 48"/>
            <p:cNvCxnSpPr/>
            <p:nvPr/>
          </p:nvCxnSpPr>
          <p:spPr bwMode="auto">
            <a:xfrm>
              <a:off x="2552700" y="6045200"/>
              <a:ext cx="1041400" cy="0"/>
            </a:xfrm>
            <a:prstGeom prst="straightConnector1">
              <a:avLst/>
            </a:prstGeom>
            <a:ln>
              <a:solidFill>
                <a:srgbClr val="00B05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50" name="TextBox 49"/>
            <p:cNvSpPr txBox="1"/>
            <p:nvPr/>
          </p:nvSpPr>
          <p:spPr>
            <a:xfrm>
              <a:off x="698500" y="5865081"/>
              <a:ext cx="2263959" cy="461665"/>
            </a:xfrm>
            <a:prstGeom prst="rect">
              <a:avLst/>
            </a:prstGeom>
            <a:noFill/>
          </p:spPr>
          <p:txBody>
            <a:bodyPr wrap="square" rtlCol="0">
              <a:spAutoFit/>
            </a:bodyPr>
            <a:lstStyle/>
            <a:p>
              <a:pPr algn="ctr"/>
              <a:r>
                <a:rPr lang="en-US" sz="1200" b="1" dirty="0" smtClean="0">
                  <a:solidFill>
                    <a:srgbClr val="00B050"/>
                  </a:solidFill>
                </a:rPr>
                <a:t>Telescope Core </a:t>
              </a:r>
            </a:p>
            <a:p>
              <a:pPr algn="ctr"/>
              <a:r>
                <a:rPr lang="en-US" sz="1200" b="1" dirty="0" smtClean="0">
                  <a:solidFill>
                    <a:srgbClr val="00B050"/>
                  </a:solidFill>
                </a:rPr>
                <a:t>Electronics (TCM)</a:t>
              </a:r>
              <a:endParaRPr lang="en-US" sz="1200" b="1" dirty="0">
                <a:solidFill>
                  <a:srgbClr val="00B050"/>
                </a:solidFill>
              </a:endParaRPr>
            </a:p>
          </p:txBody>
        </p:sp>
        <p:cxnSp>
          <p:nvCxnSpPr>
            <p:cNvPr id="53" name="Straight Arrow Connector 52"/>
            <p:cNvCxnSpPr/>
            <p:nvPr/>
          </p:nvCxnSpPr>
          <p:spPr bwMode="auto">
            <a:xfrm flipH="1">
              <a:off x="4229100" y="1371513"/>
              <a:ext cx="1244600" cy="157037"/>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4" name="TextBox 53"/>
            <p:cNvSpPr txBox="1"/>
            <p:nvPr/>
          </p:nvSpPr>
          <p:spPr>
            <a:xfrm>
              <a:off x="5194300" y="1788467"/>
              <a:ext cx="1981200" cy="461665"/>
            </a:xfrm>
            <a:prstGeom prst="rect">
              <a:avLst/>
            </a:prstGeom>
            <a:noFill/>
          </p:spPr>
          <p:txBody>
            <a:bodyPr wrap="square" rtlCol="0">
              <a:spAutoFit/>
            </a:bodyPr>
            <a:lstStyle/>
            <a:p>
              <a:pPr algn="ctr"/>
              <a:r>
                <a:rPr lang="en-US" sz="1200" b="1" dirty="0" smtClean="0">
                  <a:solidFill>
                    <a:srgbClr val="0000FF"/>
                  </a:solidFill>
                </a:rPr>
                <a:t>Secondary Mirror Baffle</a:t>
              </a:r>
            </a:p>
            <a:p>
              <a:pPr algn="ctr"/>
              <a:r>
                <a:rPr lang="en-US" sz="1200" b="1" dirty="0" smtClean="0">
                  <a:solidFill>
                    <a:srgbClr val="0000FF"/>
                  </a:solidFill>
                </a:rPr>
                <a:t>(SMB)</a:t>
              </a:r>
              <a:endParaRPr lang="en-US" sz="1200" b="1" dirty="0">
                <a:solidFill>
                  <a:srgbClr val="0000FF"/>
                </a:solidFill>
              </a:endParaRPr>
            </a:p>
          </p:txBody>
        </p:sp>
        <p:cxnSp>
          <p:nvCxnSpPr>
            <p:cNvPr id="55" name="Straight Arrow Connector 54"/>
            <p:cNvCxnSpPr/>
            <p:nvPr/>
          </p:nvCxnSpPr>
          <p:spPr bwMode="auto">
            <a:xfrm flipH="1">
              <a:off x="4724400" y="2514600"/>
              <a:ext cx="859717" cy="762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6" name="TextBox 55"/>
            <p:cNvSpPr txBox="1"/>
            <p:nvPr/>
          </p:nvSpPr>
          <p:spPr>
            <a:xfrm>
              <a:off x="5384800" y="2323068"/>
              <a:ext cx="1790700" cy="646331"/>
            </a:xfrm>
            <a:prstGeom prst="rect">
              <a:avLst/>
            </a:prstGeom>
            <a:noFill/>
          </p:spPr>
          <p:txBody>
            <a:bodyPr wrap="square" rtlCol="0">
              <a:spAutoFit/>
            </a:bodyPr>
            <a:lstStyle/>
            <a:p>
              <a:pPr algn="ctr"/>
              <a:r>
                <a:rPr lang="en-US" sz="1200" b="1" dirty="0" smtClean="0"/>
                <a:t>Secondary Mirror Support Tubes</a:t>
              </a:r>
            </a:p>
            <a:p>
              <a:pPr algn="ctr"/>
              <a:r>
                <a:rPr lang="en-US" sz="1200" b="1" dirty="0" smtClean="0"/>
                <a:t>(SMB)</a:t>
              </a:r>
              <a:endParaRPr lang="en-US" sz="1200" b="1" dirty="0"/>
            </a:p>
          </p:txBody>
        </p:sp>
        <p:cxnSp>
          <p:nvCxnSpPr>
            <p:cNvPr id="57" name="Straight Arrow Connector 56"/>
            <p:cNvCxnSpPr/>
            <p:nvPr/>
          </p:nvCxnSpPr>
          <p:spPr bwMode="auto">
            <a:xfrm flipH="1">
              <a:off x="4279900" y="1943100"/>
              <a:ext cx="990600" cy="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5212080" y="1126865"/>
              <a:ext cx="2362200" cy="646331"/>
            </a:xfrm>
            <a:prstGeom prst="rect">
              <a:avLst/>
            </a:prstGeom>
            <a:noFill/>
          </p:spPr>
          <p:txBody>
            <a:bodyPr wrap="square" rtlCol="0">
              <a:spAutoFit/>
            </a:bodyPr>
            <a:lstStyle/>
            <a:p>
              <a:pPr algn="ctr"/>
              <a:r>
                <a:rPr lang="en-US" sz="1200" b="1" dirty="0" smtClean="0"/>
                <a:t>Secondary Mirror Support Structure w/ Cover</a:t>
              </a:r>
            </a:p>
            <a:p>
              <a:pPr algn="ctr"/>
              <a:r>
                <a:rPr lang="en-US" sz="1200" b="1" dirty="0" smtClean="0"/>
                <a:t>(PSMSS)</a:t>
              </a:r>
              <a:endParaRPr lang="en-US" sz="1200" b="1" dirty="0"/>
            </a:p>
          </p:txBody>
        </p:sp>
      </p:grpSp>
      <p:sp>
        <p:nvSpPr>
          <p:cNvPr id="59" name="TextBox 58"/>
          <p:cNvSpPr txBox="1"/>
          <p:nvPr/>
        </p:nvSpPr>
        <p:spPr>
          <a:xfrm>
            <a:off x="2209800" y="1790108"/>
            <a:ext cx="1282700" cy="646331"/>
          </a:xfrm>
          <a:prstGeom prst="rect">
            <a:avLst/>
          </a:prstGeom>
          <a:noFill/>
        </p:spPr>
        <p:txBody>
          <a:bodyPr wrap="square" rtlCol="0">
            <a:spAutoFit/>
          </a:bodyPr>
          <a:lstStyle/>
          <a:p>
            <a:pPr algn="ctr"/>
            <a:r>
              <a:rPr lang="en-US" sz="1200" b="1" dirty="0" smtClean="0"/>
              <a:t>Outer Barrel </a:t>
            </a:r>
          </a:p>
          <a:p>
            <a:pPr algn="ctr"/>
            <a:r>
              <a:rPr lang="en-US" sz="1200" b="1" dirty="0" smtClean="0"/>
              <a:t>Assembly </a:t>
            </a:r>
          </a:p>
          <a:p>
            <a:pPr algn="ctr"/>
            <a:r>
              <a:rPr lang="en-US" sz="1200" b="1" dirty="0" smtClean="0"/>
              <a:t>(OBA)</a:t>
            </a:r>
            <a:endParaRPr lang="en-US" sz="1200" b="1" dirty="0"/>
          </a:p>
        </p:txBody>
      </p:sp>
      <p:cxnSp>
        <p:nvCxnSpPr>
          <p:cNvPr id="60" name="Straight Arrow Connector 59"/>
          <p:cNvCxnSpPr/>
          <p:nvPr/>
        </p:nvCxnSpPr>
        <p:spPr bwMode="auto">
          <a:xfrm flipH="1">
            <a:off x="1844568" y="2247986"/>
            <a:ext cx="533399" cy="49349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61" name="TextBox 60"/>
          <p:cNvSpPr txBox="1"/>
          <p:nvPr/>
        </p:nvSpPr>
        <p:spPr>
          <a:xfrm>
            <a:off x="2034540" y="2518936"/>
            <a:ext cx="1447800" cy="646331"/>
          </a:xfrm>
          <a:prstGeom prst="rect">
            <a:avLst/>
          </a:prstGeom>
          <a:noFill/>
        </p:spPr>
        <p:txBody>
          <a:bodyPr wrap="square" rtlCol="0">
            <a:spAutoFit/>
          </a:bodyPr>
          <a:lstStyle/>
          <a:p>
            <a:pPr algn="ctr"/>
            <a:r>
              <a:rPr lang="en-US" sz="1200" b="1" dirty="0" smtClean="0">
                <a:solidFill>
                  <a:srgbClr val="0000FF"/>
                </a:solidFill>
              </a:rPr>
              <a:t>Outer Barrel </a:t>
            </a:r>
          </a:p>
          <a:p>
            <a:pPr algn="ctr"/>
            <a:r>
              <a:rPr lang="en-US" sz="1200" b="1" dirty="0" smtClean="0">
                <a:solidFill>
                  <a:srgbClr val="0000FF"/>
                </a:solidFill>
              </a:rPr>
              <a:t>Extension</a:t>
            </a:r>
          </a:p>
          <a:p>
            <a:pPr algn="ctr"/>
            <a:r>
              <a:rPr lang="en-US" sz="1200" b="1" dirty="0">
                <a:solidFill>
                  <a:srgbClr val="0000FF"/>
                </a:solidFill>
              </a:rPr>
              <a:t>(</a:t>
            </a:r>
            <a:r>
              <a:rPr lang="en-US" sz="1200" b="1" dirty="0" smtClean="0">
                <a:solidFill>
                  <a:srgbClr val="0000FF"/>
                </a:solidFill>
              </a:rPr>
              <a:t>OBE)</a:t>
            </a:r>
            <a:endParaRPr lang="en-US" sz="1200" b="1" dirty="0">
              <a:solidFill>
                <a:srgbClr val="0000FF"/>
              </a:solidFill>
            </a:endParaRPr>
          </a:p>
        </p:txBody>
      </p:sp>
      <p:cxnSp>
        <p:nvCxnSpPr>
          <p:cNvPr id="62" name="Straight Arrow Connector 61"/>
          <p:cNvCxnSpPr/>
          <p:nvPr/>
        </p:nvCxnSpPr>
        <p:spPr bwMode="auto">
          <a:xfrm flipH="1">
            <a:off x="1844567" y="2967253"/>
            <a:ext cx="533400" cy="293132"/>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64" name="TextBox 63"/>
          <p:cNvSpPr txBox="1"/>
          <p:nvPr/>
        </p:nvSpPr>
        <p:spPr>
          <a:xfrm>
            <a:off x="2034540" y="3260385"/>
            <a:ext cx="1130300" cy="646331"/>
          </a:xfrm>
          <a:prstGeom prst="rect">
            <a:avLst/>
          </a:prstGeom>
          <a:noFill/>
        </p:spPr>
        <p:txBody>
          <a:bodyPr wrap="square" rtlCol="0">
            <a:spAutoFit/>
          </a:bodyPr>
          <a:lstStyle/>
          <a:p>
            <a:pPr algn="ctr"/>
            <a:r>
              <a:rPr lang="en-US" sz="1200" b="1" dirty="0" smtClean="0">
                <a:solidFill>
                  <a:srgbClr val="00B050"/>
                </a:solidFill>
              </a:rPr>
              <a:t>Secondary mirror strut actuators (6)</a:t>
            </a:r>
            <a:endParaRPr lang="en-US" sz="1400" dirty="0">
              <a:solidFill>
                <a:srgbClr val="00B050"/>
              </a:solidFill>
            </a:endParaRPr>
          </a:p>
        </p:txBody>
      </p:sp>
      <p:cxnSp>
        <p:nvCxnSpPr>
          <p:cNvPr id="65" name="Straight Arrow Connector 64"/>
          <p:cNvCxnSpPr/>
          <p:nvPr/>
        </p:nvCxnSpPr>
        <p:spPr bwMode="auto">
          <a:xfrm flipH="1" flipV="1">
            <a:off x="1129250" y="1227492"/>
            <a:ext cx="533400" cy="136158"/>
          </a:xfrm>
          <a:prstGeom prst="straightConnector1">
            <a:avLst/>
          </a:prstGeom>
          <a:ln>
            <a:solidFill>
              <a:srgbClr val="0000FF"/>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66" name="TextBox 65"/>
          <p:cNvSpPr txBox="1"/>
          <p:nvPr/>
        </p:nvSpPr>
        <p:spPr>
          <a:xfrm>
            <a:off x="1516406" y="1236559"/>
            <a:ext cx="3098800" cy="553998"/>
          </a:xfrm>
          <a:prstGeom prst="rect">
            <a:avLst/>
          </a:prstGeom>
          <a:noFill/>
        </p:spPr>
        <p:txBody>
          <a:bodyPr wrap="square" rtlCol="0">
            <a:spAutoFit/>
          </a:bodyPr>
          <a:lstStyle/>
          <a:p>
            <a:pPr algn="ctr"/>
            <a:r>
              <a:rPr lang="en-US" sz="1200" b="1" dirty="0" smtClean="0">
                <a:solidFill>
                  <a:srgbClr val="0000FF"/>
                </a:solidFill>
              </a:rPr>
              <a:t>Outer Barrel Door Extension (OBDE)</a:t>
            </a:r>
          </a:p>
          <a:p>
            <a:pPr algn="ctr">
              <a:lnSpc>
                <a:spcPct val="150000"/>
              </a:lnSpc>
            </a:pPr>
            <a:r>
              <a:rPr lang="en-US" sz="1200" b="1" dirty="0"/>
              <a:t>Outer Barrel Door </a:t>
            </a:r>
            <a:r>
              <a:rPr lang="en-US" sz="1200" b="1" dirty="0" smtClean="0"/>
              <a:t>(2) (</a:t>
            </a:r>
            <a:r>
              <a:rPr lang="en-US" sz="1200" b="1" dirty="0"/>
              <a:t>OBD</a:t>
            </a:r>
            <a:r>
              <a:rPr lang="en-US" sz="1200" b="1" dirty="0" smtClean="0"/>
              <a:t>)</a:t>
            </a:r>
            <a:endParaRPr lang="en-US" sz="1200" b="1" dirty="0"/>
          </a:p>
        </p:txBody>
      </p:sp>
      <p:sp>
        <p:nvSpPr>
          <p:cNvPr id="5" name="TextBox 4"/>
          <p:cNvSpPr txBox="1"/>
          <p:nvPr/>
        </p:nvSpPr>
        <p:spPr>
          <a:xfrm>
            <a:off x="6484620" y="5201474"/>
            <a:ext cx="2559755" cy="1200329"/>
          </a:xfrm>
          <a:prstGeom prst="rect">
            <a:avLst/>
          </a:prstGeom>
          <a:solidFill>
            <a:srgbClr val="FFFFFF"/>
          </a:solidFill>
          <a:ln>
            <a:solidFill>
              <a:schemeClr val="tx1"/>
            </a:solidFill>
          </a:ln>
        </p:spPr>
        <p:txBody>
          <a:bodyPr wrap="square" rtlCol="0">
            <a:spAutoFit/>
          </a:bodyPr>
          <a:lstStyle/>
          <a:p>
            <a:r>
              <a:rPr lang="en-US" sz="1200" b="1" i="1" dirty="0" smtClean="0"/>
              <a:t>Font legend:</a:t>
            </a:r>
          </a:p>
          <a:p>
            <a:pPr>
              <a:tabLst>
                <a:tab pos="2286000" algn="r"/>
              </a:tabLst>
            </a:pPr>
            <a:r>
              <a:rPr lang="en-US" sz="1200" b="1" dirty="0" smtClean="0"/>
              <a:t>Existing H/W, reuse 	1188 kg</a:t>
            </a:r>
          </a:p>
          <a:p>
            <a:pPr>
              <a:tabLst>
                <a:tab pos="2286000" algn="r"/>
              </a:tabLst>
            </a:pPr>
            <a:r>
              <a:rPr lang="en-US" sz="1200" b="1" dirty="0" smtClean="0">
                <a:solidFill>
                  <a:srgbClr val="00B050"/>
                </a:solidFill>
              </a:rPr>
              <a:t>Not available, existing </a:t>
            </a:r>
          </a:p>
          <a:p>
            <a:pPr>
              <a:tabLst>
                <a:tab pos="2286000" algn="r"/>
              </a:tabLst>
            </a:pPr>
            <a:r>
              <a:rPr lang="en-US" sz="1200" b="1" dirty="0" smtClean="0">
                <a:solidFill>
                  <a:srgbClr val="00B050"/>
                </a:solidFill>
              </a:rPr>
              <a:t>design</a:t>
            </a:r>
            <a:r>
              <a:rPr lang="en-US" sz="1200" b="1" dirty="0">
                <a:solidFill>
                  <a:srgbClr val="00B050"/>
                </a:solidFill>
              </a:rPr>
              <a:t>, </a:t>
            </a:r>
            <a:r>
              <a:rPr lang="en-US" sz="1200" b="1" dirty="0" smtClean="0">
                <a:solidFill>
                  <a:srgbClr val="00B050"/>
                </a:solidFill>
              </a:rPr>
              <a:t>remake</a:t>
            </a:r>
            <a:r>
              <a:rPr lang="en-US" sz="1200" b="1" dirty="0">
                <a:solidFill>
                  <a:srgbClr val="00B050"/>
                </a:solidFill>
              </a:rPr>
              <a:t> 	</a:t>
            </a:r>
            <a:r>
              <a:rPr lang="en-US" sz="1200" b="1" dirty="0" smtClean="0">
                <a:solidFill>
                  <a:srgbClr val="00B050"/>
                </a:solidFill>
              </a:rPr>
              <a:t>153 </a:t>
            </a:r>
            <a:r>
              <a:rPr lang="en-US" sz="1200" b="1" dirty="0">
                <a:solidFill>
                  <a:srgbClr val="00B050"/>
                </a:solidFill>
              </a:rPr>
              <a:t>kg</a:t>
            </a:r>
          </a:p>
          <a:p>
            <a:pPr>
              <a:tabLst>
                <a:tab pos="2286000" algn="r"/>
              </a:tabLst>
            </a:pPr>
            <a:r>
              <a:rPr lang="en-US" sz="1200" b="1" dirty="0" smtClean="0">
                <a:solidFill>
                  <a:srgbClr val="0000FF"/>
                </a:solidFill>
              </a:rPr>
              <a:t>New design	254 kg</a:t>
            </a:r>
          </a:p>
          <a:p>
            <a:pPr>
              <a:tabLst>
                <a:tab pos="2286000" algn="r"/>
              </a:tabLst>
            </a:pPr>
            <a:r>
              <a:rPr lang="en-US" sz="1200" b="1" dirty="0" smtClean="0">
                <a:solidFill>
                  <a:srgbClr val="FF0000"/>
                </a:solidFill>
              </a:rPr>
              <a:t>TOTAL: 	1595 kg</a:t>
            </a:r>
            <a:endParaRPr lang="en-US" sz="1200" b="1" dirty="0">
              <a:solidFill>
                <a:srgbClr val="FF0000"/>
              </a:solidFill>
            </a:endParaRPr>
          </a:p>
        </p:txBody>
      </p:sp>
      <p:sp>
        <p:nvSpPr>
          <p:cNvPr id="4" name="TextBox 3"/>
          <p:cNvSpPr txBox="1"/>
          <p:nvPr/>
        </p:nvSpPr>
        <p:spPr>
          <a:xfrm>
            <a:off x="205552" y="6266712"/>
            <a:ext cx="6362191" cy="523220"/>
          </a:xfrm>
          <a:prstGeom prst="rect">
            <a:avLst/>
          </a:prstGeom>
          <a:noFill/>
        </p:spPr>
        <p:txBody>
          <a:bodyPr wrap="none" rtlCol="0">
            <a:spAutoFit/>
          </a:bodyPr>
          <a:lstStyle/>
          <a:p>
            <a:r>
              <a:rPr lang="en-US" sz="1400" b="1" dirty="0" smtClean="0"/>
              <a:t>100% of the existing telescope hardware is being re-used.  Minor PM &amp; SM refigure.</a:t>
            </a:r>
          </a:p>
          <a:p>
            <a:r>
              <a:rPr lang="en-US" sz="1400" b="1" dirty="0" smtClean="0"/>
              <a:t>Actuators, electronics and baffles not available and must be replaced</a:t>
            </a:r>
            <a:r>
              <a:rPr lang="en-US" sz="1400" dirty="0" smtClean="0"/>
              <a:t>.</a:t>
            </a:r>
            <a:endParaRPr lang="en-US" sz="1400" dirty="0"/>
          </a:p>
        </p:txBody>
      </p:sp>
      <p:sp>
        <p:nvSpPr>
          <p:cNvPr id="41" name="TextBox 40"/>
          <p:cNvSpPr txBox="1"/>
          <p:nvPr/>
        </p:nvSpPr>
        <p:spPr>
          <a:xfrm>
            <a:off x="1875790" y="3993621"/>
            <a:ext cx="1447800" cy="461665"/>
          </a:xfrm>
          <a:prstGeom prst="rect">
            <a:avLst/>
          </a:prstGeom>
          <a:noFill/>
        </p:spPr>
        <p:txBody>
          <a:bodyPr wrap="square" rtlCol="0">
            <a:spAutoFit/>
          </a:bodyPr>
          <a:lstStyle/>
          <a:p>
            <a:pPr algn="ctr"/>
            <a:r>
              <a:rPr lang="en-US" sz="1200" b="1" dirty="0" smtClean="0">
                <a:solidFill>
                  <a:srgbClr val="0000FF"/>
                </a:solidFill>
              </a:rPr>
              <a:t>OBA Mount Struts</a:t>
            </a:r>
            <a:endParaRPr lang="en-US" sz="1200" b="1" dirty="0">
              <a:solidFill>
                <a:srgbClr val="0000FF"/>
              </a:solidFill>
            </a:endParaRPr>
          </a:p>
        </p:txBody>
      </p:sp>
      <p:cxnSp>
        <p:nvCxnSpPr>
          <p:cNvPr id="42" name="Straight Arrow Connector 41"/>
          <p:cNvCxnSpPr/>
          <p:nvPr/>
        </p:nvCxnSpPr>
        <p:spPr bwMode="auto">
          <a:xfrm flipH="1" flipV="1">
            <a:off x="1836399" y="3826823"/>
            <a:ext cx="302260" cy="202854"/>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bwMode="auto">
          <a:xfrm>
            <a:off x="3117492" y="3807939"/>
            <a:ext cx="364848" cy="135772"/>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bwMode="auto">
          <a:xfrm flipH="1" flipV="1">
            <a:off x="1103850" y="1646505"/>
            <a:ext cx="930690" cy="2989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71668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p:nvPr/>
        </p:nvGrpSpPr>
        <p:grpSpPr>
          <a:xfrm>
            <a:off x="-95033" y="-77760"/>
            <a:ext cx="9433641" cy="7257600"/>
            <a:chOff x="204313" y="188464"/>
            <a:chExt cx="9131248" cy="6985220"/>
          </a:xfrm>
        </p:grpSpPr>
        <p:pic>
          <p:nvPicPr>
            <p:cNvPr id="3" name="Picture 2" descr="macs1206_Subaru_enhanced.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5278" b="8113"/>
            <a:stretch/>
          </p:blipFill>
          <p:spPr>
            <a:xfrm>
              <a:off x="204313" y="188464"/>
              <a:ext cx="9131248" cy="6985220"/>
            </a:xfrm>
            <a:prstGeom prst="rect">
              <a:avLst/>
            </a:prstGeom>
          </p:spPr>
        </p:pic>
        <p:pic>
          <p:nvPicPr>
            <p:cNvPr id="48" name="Picture 47" descr="MACS1206-CLASH_Adi.jp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8179" t="22859" r="17993" b="28520"/>
            <a:stretch/>
          </p:blipFill>
          <p:spPr>
            <a:xfrm>
              <a:off x="4532781" y="3415710"/>
              <a:ext cx="399973" cy="300159"/>
            </a:xfrm>
            <a:prstGeom prst="rect">
              <a:avLst/>
            </a:prstGeom>
            <a:ln>
              <a:solidFill>
                <a:srgbClr val="FFFFFF"/>
              </a:solidFill>
            </a:ln>
          </p:spPr>
        </p:pic>
      </p:grpSp>
      <p:pic>
        <p:nvPicPr>
          <p:cNvPr id="4" name="Picture 3" descr="macs1206_mass_profile.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72185" y="3786480"/>
            <a:ext cx="4250423" cy="3047760"/>
          </a:xfrm>
          <a:prstGeom prst="rect">
            <a:avLst/>
          </a:prstGeom>
        </p:spPr>
      </p:pic>
      <p:cxnSp>
        <p:nvCxnSpPr>
          <p:cNvPr id="12" name="Straight Connector 11"/>
          <p:cNvCxnSpPr/>
          <p:nvPr/>
        </p:nvCxnSpPr>
        <p:spPr>
          <a:xfrm flipV="1">
            <a:off x="4587659" y="77760"/>
            <a:ext cx="4556341" cy="3343680"/>
          </a:xfrm>
          <a:prstGeom prst="line">
            <a:avLst/>
          </a:prstGeom>
          <a:ln w="28575">
            <a:solidFill>
              <a:schemeClr val="bg1"/>
            </a:solidFill>
            <a:tailEnd type="arrow" w="med" len="lg"/>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9412126">
            <a:off x="6195079" y="1415413"/>
            <a:ext cx="1261884" cy="369332"/>
          </a:xfrm>
          <a:prstGeom prst="rect">
            <a:avLst/>
          </a:prstGeom>
          <a:noFill/>
        </p:spPr>
        <p:txBody>
          <a:bodyPr wrap="none" rtlCol="0">
            <a:spAutoFit/>
          </a:bodyPr>
          <a:lstStyle/>
          <a:p>
            <a:pPr algn="r"/>
            <a:r>
              <a:rPr lang="en-US" dirty="0" smtClean="0">
                <a:solidFill>
                  <a:schemeClr val="bg1"/>
                </a:solidFill>
              </a:rPr>
              <a:t>WFIRST-2.4</a:t>
            </a:r>
          </a:p>
        </p:txBody>
      </p:sp>
      <p:grpSp>
        <p:nvGrpSpPr>
          <p:cNvPr id="5" name="Group 17"/>
          <p:cNvGrpSpPr/>
          <p:nvPr/>
        </p:nvGrpSpPr>
        <p:grpSpPr>
          <a:xfrm>
            <a:off x="4287175" y="2927698"/>
            <a:ext cx="860144" cy="493742"/>
            <a:chOff x="4287175" y="2927698"/>
            <a:chExt cx="860144" cy="493742"/>
          </a:xfrm>
        </p:grpSpPr>
        <p:cxnSp>
          <p:nvCxnSpPr>
            <p:cNvPr id="17" name="Straight Connector 16"/>
            <p:cNvCxnSpPr/>
            <p:nvPr/>
          </p:nvCxnSpPr>
          <p:spPr>
            <a:xfrm flipV="1">
              <a:off x="4587659" y="3214080"/>
              <a:ext cx="276469" cy="207360"/>
            </a:xfrm>
            <a:prstGeom prst="line">
              <a:avLst/>
            </a:prstGeom>
            <a:ln w="28575">
              <a:solidFill>
                <a:schemeClr val="bg1"/>
              </a:solidFill>
              <a:tailEnd type="arrow" w="med" len="lg"/>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rot="19412126">
              <a:off x="4287175" y="2927698"/>
              <a:ext cx="860144" cy="369332"/>
            </a:xfrm>
            <a:prstGeom prst="rect">
              <a:avLst/>
            </a:prstGeom>
            <a:noFill/>
          </p:spPr>
          <p:txBody>
            <a:bodyPr wrap="none" rtlCol="0">
              <a:spAutoFit/>
            </a:bodyPr>
            <a:lstStyle/>
            <a:p>
              <a:pPr algn="r"/>
              <a:r>
                <a:rPr lang="en-US" dirty="0" smtClean="0">
                  <a:solidFill>
                    <a:schemeClr val="bg1"/>
                  </a:solidFill>
                </a:rPr>
                <a:t>Hubble</a:t>
              </a:r>
            </a:p>
          </p:txBody>
        </p:sp>
      </p:grpSp>
      <p:grpSp>
        <p:nvGrpSpPr>
          <p:cNvPr id="6" name="Group 6"/>
          <p:cNvGrpSpPr/>
          <p:nvPr/>
        </p:nvGrpSpPr>
        <p:grpSpPr>
          <a:xfrm>
            <a:off x="105831" y="5330450"/>
            <a:ext cx="4386062" cy="1417824"/>
            <a:chOff x="105831" y="5694948"/>
            <a:chExt cx="4386062" cy="1417824"/>
          </a:xfrm>
        </p:grpSpPr>
        <p:sp>
          <p:nvSpPr>
            <p:cNvPr id="11" name="TextBox 10"/>
            <p:cNvSpPr txBox="1"/>
            <p:nvPr/>
          </p:nvSpPr>
          <p:spPr>
            <a:xfrm>
              <a:off x="105831" y="5694948"/>
              <a:ext cx="4386062" cy="1417824"/>
            </a:xfrm>
            <a:prstGeom prst="rect">
              <a:avLst/>
            </a:prstGeom>
            <a:solidFill>
              <a:schemeClr val="tx1">
                <a:alpha val="50000"/>
              </a:schemeClr>
            </a:solidFill>
            <a:ln>
              <a:solidFill>
                <a:schemeClr val="bg1"/>
              </a:solidFill>
            </a:ln>
          </p:spPr>
          <p:txBody>
            <a:bodyPr wrap="square" rtlCol="0">
              <a:spAutoFit/>
            </a:bodyPr>
            <a:lstStyle/>
            <a:p>
              <a:r>
                <a:rPr lang="en-US" sz="1600" u="sng" dirty="0" smtClean="0">
                  <a:solidFill>
                    <a:schemeClr val="bg1"/>
                  </a:solidFill>
                  <a:latin typeface="Helvetica"/>
                  <a:cs typeface="Helvetica"/>
                </a:rPr>
                <a:t>WFIRST-2.4 </a:t>
              </a:r>
              <a:r>
                <a:rPr lang="en-US" sz="1600" u="sng" dirty="0" err="1" smtClean="0">
                  <a:solidFill>
                    <a:schemeClr val="bg1"/>
                  </a:solidFill>
                  <a:latin typeface="Helvetica"/>
                  <a:cs typeface="Helvetica"/>
                </a:rPr>
                <a:t>vs</a:t>
              </a:r>
              <a:r>
                <a:rPr lang="en-US" sz="1600" u="sng" dirty="0" smtClean="0">
                  <a:solidFill>
                    <a:schemeClr val="bg1"/>
                  </a:solidFill>
                  <a:latin typeface="Helvetica"/>
                  <a:cs typeface="Helvetica"/>
                </a:rPr>
                <a:t> Subaru</a:t>
              </a:r>
            </a:p>
            <a:p>
              <a:pPr>
                <a:lnSpc>
                  <a:spcPct val="110000"/>
                </a:lnSpc>
              </a:pPr>
              <a:r>
                <a:rPr lang="en-US" sz="1600" dirty="0" smtClean="0">
                  <a:solidFill>
                    <a:schemeClr val="bg1"/>
                  </a:solidFill>
                  <a:latin typeface="Helvetica Light"/>
                  <a:cs typeface="Helvetica Light"/>
                </a:rPr>
                <a:t> 30% larger field of view than </a:t>
              </a:r>
              <a:r>
                <a:rPr lang="en-US" sz="1600" dirty="0" err="1" smtClean="0">
                  <a:solidFill>
                    <a:schemeClr val="bg1"/>
                  </a:solidFill>
                  <a:latin typeface="Helvetica Light"/>
                  <a:cs typeface="Helvetica Light"/>
                </a:rPr>
                <a:t>SuprimeCam</a:t>
              </a:r>
              <a:r>
                <a:rPr lang="en-US" sz="1600" dirty="0" smtClean="0">
                  <a:solidFill>
                    <a:schemeClr val="bg1"/>
                  </a:solidFill>
                  <a:latin typeface="Helvetica Light"/>
                  <a:cs typeface="Helvetica Light"/>
                </a:rPr>
                <a:t> </a:t>
              </a:r>
            </a:p>
            <a:p>
              <a:pPr>
                <a:lnSpc>
                  <a:spcPct val="110000"/>
                </a:lnSpc>
              </a:pPr>
              <a:r>
                <a:rPr lang="en-US" sz="1600" dirty="0" smtClean="0">
                  <a:solidFill>
                    <a:schemeClr val="bg1"/>
                  </a:solidFill>
                  <a:latin typeface="Helvetica Light"/>
                  <a:cs typeface="Helvetica Light"/>
                </a:rPr>
                <a:t> 5x greater depth in 1/3 time</a:t>
              </a:r>
            </a:p>
            <a:p>
              <a:pPr>
                <a:lnSpc>
                  <a:spcPct val="110000"/>
                </a:lnSpc>
              </a:pPr>
              <a:r>
                <a:rPr lang="en-US" sz="1600" dirty="0" smtClean="0">
                  <a:solidFill>
                    <a:schemeClr val="bg1"/>
                  </a:solidFill>
                  <a:latin typeface="Helvetica Light"/>
                  <a:cs typeface="Helvetica Light"/>
                </a:rPr>
                <a:t> 10x image sharpness</a:t>
              </a:r>
            </a:p>
            <a:p>
              <a:pPr>
                <a:lnSpc>
                  <a:spcPct val="110000"/>
                </a:lnSpc>
              </a:pPr>
              <a:r>
                <a:rPr lang="en-US" sz="1600" dirty="0">
                  <a:solidFill>
                    <a:schemeClr val="bg1"/>
                  </a:solidFill>
                  <a:latin typeface="Helvetica Light"/>
                  <a:cs typeface="Helvetica Light"/>
                </a:rPr>
                <a:t> </a:t>
              </a:r>
              <a:r>
                <a:rPr lang="en-US" sz="1600" dirty="0" smtClean="0">
                  <a:solidFill>
                    <a:schemeClr val="bg1"/>
                  </a:solidFill>
                  <a:latin typeface="Helvetica Light"/>
                  <a:cs typeface="Helvetica Light"/>
                </a:rPr>
                <a:t>              unprecedented maps of dark matter</a:t>
              </a:r>
            </a:p>
          </p:txBody>
        </p:sp>
        <p:cxnSp>
          <p:nvCxnSpPr>
            <p:cNvPr id="13" name="Straight Connector 12"/>
            <p:cNvCxnSpPr/>
            <p:nvPr/>
          </p:nvCxnSpPr>
          <p:spPr>
            <a:xfrm>
              <a:off x="225880" y="6952203"/>
              <a:ext cx="738350" cy="0"/>
            </a:xfrm>
            <a:prstGeom prst="line">
              <a:avLst/>
            </a:prstGeom>
            <a:ln w="28575">
              <a:solidFill>
                <a:schemeClr val="bg1"/>
              </a:solidFill>
              <a:tailEnd type="arrow" w="med" len="lg"/>
            </a:ln>
            <a:effectLst/>
          </p:spPr>
          <p:style>
            <a:lnRef idx="2">
              <a:schemeClr val="accent1"/>
            </a:lnRef>
            <a:fillRef idx="0">
              <a:schemeClr val="accent1"/>
            </a:fillRef>
            <a:effectRef idx="1">
              <a:schemeClr val="accent1"/>
            </a:effectRef>
            <a:fontRef idx="minor">
              <a:schemeClr val="tx1"/>
            </a:fontRef>
          </p:style>
        </p:cxnSp>
      </p:grpSp>
      <p:sp>
        <p:nvSpPr>
          <p:cNvPr id="14" name="Slide Number Placeholder 13"/>
          <p:cNvSpPr>
            <a:spLocks noGrp="1"/>
          </p:cNvSpPr>
          <p:nvPr>
            <p:ph type="sldNum" sz="quarter" idx="12"/>
          </p:nvPr>
        </p:nvSpPr>
        <p:spPr/>
        <p:txBody>
          <a:bodyPr/>
          <a:lstStyle/>
          <a:p>
            <a:fld id="{4636E928-EAC1-6145-BF75-3D5A899E7590}" type="slidenum">
              <a:rPr lang="en-US" smtClean="0"/>
              <a:pPr/>
              <a:t>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532341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3"/>
          <p:cNvGrpSpPr/>
          <p:nvPr/>
        </p:nvGrpSpPr>
        <p:grpSpPr>
          <a:xfrm>
            <a:off x="413222" y="755065"/>
            <a:ext cx="8411330" cy="5613985"/>
            <a:chOff x="413222" y="742365"/>
            <a:chExt cx="8411330" cy="5613985"/>
          </a:xfrm>
        </p:grpSpPr>
        <p:sp>
          <p:nvSpPr>
            <p:cNvPr id="5" name="TextBox 4"/>
            <p:cNvSpPr txBox="1"/>
            <p:nvPr/>
          </p:nvSpPr>
          <p:spPr>
            <a:xfrm>
              <a:off x="3429000" y="742365"/>
              <a:ext cx="184731" cy="369332"/>
            </a:xfrm>
            <a:prstGeom prst="rect">
              <a:avLst/>
            </a:prstGeom>
            <a:noFill/>
          </p:spPr>
          <p:txBody>
            <a:bodyPr wrap="square" rtlCol="0">
              <a:spAutoFit/>
            </a:bodyPr>
            <a:lstStyle/>
            <a:p>
              <a:endParaRPr lang="en-US" dirty="0"/>
            </a:p>
          </p:txBody>
        </p:sp>
        <p:sp>
          <p:nvSpPr>
            <p:cNvPr id="13" name="Content Placeholder 2"/>
            <p:cNvSpPr txBox="1">
              <a:spLocks/>
            </p:cNvSpPr>
            <p:nvPr/>
          </p:nvSpPr>
          <p:spPr>
            <a:xfrm>
              <a:off x="413222" y="4215289"/>
              <a:ext cx="8411328" cy="2141061"/>
            </a:xfrm>
            <a:prstGeom prst="rect">
              <a:avLst/>
            </a:prstGeom>
            <a:solidFill>
              <a:schemeClr val="accent1">
                <a:lumMod val="20000"/>
                <a:lumOff val="80000"/>
              </a:schemeClr>
            </a:solidFill>
          </p:spPr>
          <p:txBody>
            <a:bodyPr>
              <a:noAutofit/>
            </a:bodyPr>
            <a:lstStyle/>
            <a:p>
              <a:pPr marL="514350" marR="0" lvl="0" indent="-514350" algn="l" defTabSz="914400" rtl="0" eaLnBrk="0" fontAlgn="base" latinLnBrk="0" hangingPunct="0">
                <a:lnSpc>
                  <a:spcPct val="100000"/>
                </a:lnSpc>
                <a:spcBef>
                  <a:spcPct val="20000"/>
                </a:spcBef>
                <a:spcAft>
                  <a:spcPct val="0"/>
                </a:spcAft>
                <a:buClrTx/>
                <a:buSzTx/>
                <a:buFont typeface="Wingdings" pitchFamily="2" charset="2"/>
                <a:buChar char="q"/>
                <a:tabLst/>
                <a:defRPr/>
              </a:pPr>
              <a:r>
                <a:rPr kumimoji="0" lang="en-US" sz="2000" b="1" i="0" u="none" strike="noStrike" kern="0" cap="none" spc="0" normalizeH="0" baseline="0" noProof="0" dirty="0" smtClean="0">
                  <a:ln>
                    <a:noFill/>
                  </a:ln>
                  <a:solidFill>
                    <a:srgbClr val="FF0000"/>
                  </a:solidFill>
                  <a:effectLst/>
                  <a:uLnTx/>
                  <a:uFillTx/>
                  <a:ea typeface="+mn-ea"/>
                  <a:cs typeface="Arial" pitchFamily="34" charset="0"/>
                </a:rPr>
                <a:t>2.4m AFTA</a:t>
              </a:r>
            </a:p>
            <a:p>
              <a:pPr marL="914400" marR="0" lvl="1" indent="-5143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2000" b="1" kern="0" dirty="0" smtClean="0">
                  <a:solidFill>
                    <a:srgbClr val="000000"/>
                  </a:solidFill>
                  <a:cs typeface="Arial" pitchFamily="34" charset="0"/>
                </a:rPr>
                <a:t>2.4 meter on-axis telescope</a:t>
              </a:r>
            </a:p>
            <a:p>
              <a:pPr marL="914400" marR="0" lvl="1" indent="-5143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2000" b="1" kern="0" dirty="0" smtClean="0">
                  <a:solidFill>
                    <a:srgbClr val="000000"/>
                  </a:solidFill>
                  <a:cs typeface="Arial" pitchFamily="34" charset="0"/>
                </a:rPr>
                <a:t>288 </a:t>
              </a:r>
              <a:r>
                <a:rPr lang="en-US" sz="2000" b="1" kern="0" dirty="0" err="1" smtClean="0">
                  <a:solidFill>
                    <a:srgbClr val="000000"/>
                  </a:solidFill>
                  <a:cs typeface="Arial" pitchFamily="34" charset="0"/>
                </a:rPr>
                <a:t>Mpixels</a:t>
              </a:r>
              <a:r>
                <a:rPr lang="en-US" sz="2000" b="1" kern="0" dirty="0" smtClean="0">
                  <a:solidFill>
                    <a:srgbClr val="000000"/>
                  </a:solidFill>
                  <a:cs typeface="Arial" pitchFamily="34" charset="0"/>
                </a:rPr>
                <a:t>, 0.3 deg</a:t>
              </a:r>
              <a:r>
                <a:rPr lang="en-US" sz="2000" b="1" kern="0" baseline="30000" dirty="0" smtClean="0">
                  <a:solidFill>
                    <a:srgbClr val="000000"/>
                  </a:solidFill>
                  <a:cs typeface="Arial" pitchFamily="34" charset="0"/>
                </a:rPr>
                <a:t>2</a:t>
              </a:r>
            </a:p>
            <a:p>
              <a:pPr marL="914400" marR="0" lvl="1" indent="-5143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2000" b="1" kern="0" dirty="0" smtClean="0">
                  <a:solidFill>
                    <a:srgbClr val="000000"/>
                  </a:solidFill>
                  <a:cs typeface="Arial" pitchFamily="34" charset="0"/>
                </a:rPr>
                <a:t>Additional IFU for SN slit spectroscopy</a:t>
              </a:r>
            </a:p>
            <a:p>
              <a:pPr marL="914400" marR="0" lvl="1" indent="-5143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2000" b="1" kern="0" dirty="0" smtClean="0">
                  <a:solidFill>
                    <a:srgbClr val="000000"/>
                  </a:solidFill>
                  <a:cs typeface="Arial" pitchFamily="34" charset="0"/>
                </a:rPr>
                <a:t>Additional coronagraph for </a:t>
              </a:r>
              <a:r>
                <a:rPr lang="en-US" sz="2000" b="1" kern="0" dirty="0" err="1" smtClean="0">
                  <a:solidFill>
                    <a:srgbClr val="000000"/>
                  </a:solidFill>
                  <a:cs typeface="Arial" pitchFamily="34" charset="0"/>
                </a:rPr>
                <a:t>exoplanet</a:t>
              </a:r>
              <a:r>
                <a:rPr lang="en-US" sz="2000" b="1" kern="0" dirty="0" smtClean="0">
                  <a:solidFill>
                    <a:srgbClr val="000000"/>
                  </a:solidFill>
                  <a:cs typeface="Arial" pitchFamily="34" charset="0"/>
                </a:rPr>
                <a:t> imaging</a:t>
              </a:r>
            </a:p>
            <a:p>
              <a:pPr marL="914400" marR="0" lvl="1" indent="-51435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000" b="1" i="0" u="none" strike="noStrike" kern="0" cap="none" spc="0" normalizeH="0" baseline="0" noProof="0" dirty="0" smtClean="0">
                  <a:ln>
                    <a:noFill/>
                  </a:ln>
                  <a:solidFill>
                    <a:srgbClr val="000000"/>
                  </a:solidFill>
                  <a:effectLst/>
                  <a:uLnTx/>
                  <a:uFillTx/>
                  <a:cs typeface="Arial" pitchFamily="34" charset="0"/>
                </a:rPr>
                <a:t>5</a:t>
              </a:r>
              <a:r>
                <a:rPr kumimoji="0" lang="en-US" sz="2000" b="1" i="0" u="none" strike="noStrike" kern="0" cap="none" spc="0" normalizeH="0" noProof="0" dirty="0" smtClean="0">
                  <a:ln>
                    <a:noFill/>
                  </a:ln>
                  <a:solidFill>
                    <a:srgbClr val="000000"/>
                  </a:solidFill>
                  <a:effectLst/>
                  <a:uLnTx/>
                  <a:uFillTx/>
                  <a:cs typeface="Arial" pitchFamily="34" charset="0"/>
                </a:rPr>
                <a:t> year mission (</a:t>
              </a:r>
              <a:r>
                <a:rPr lang="en-US" sz="2000" b="1" kern="0" dirty="0" smtClean="0">
                  <a:solidFill>
                    <a:srgbClr val="000000"/>
                  </a:solidFill>
                  <a:cs typeface="Arial" pitchFamily="34" charset="0"/>
                </a:rPr>
                <a:t>25</a:t>
              </a:r>
              <a:r>
                <a:rPr kumimoji="0" lang="en-US" sz="2000" b="1" i="0" u="none" strike="noStrike" kern="0" cap="none" spc="0" normalizeH="0" noProof="0" dirty="0" smtClean="0">
                  <a:ln>
                    <a:noFill/>
                  </a:ln>
                  <a:solidFill>
                    <a:srgbClr val="000000"/>
                  </a:solidFill>
                  <a:effectLst/>
                  <a:uLnTx/>
                  <a:uFillTx/>
                  <a:cs typeface="Arial" pitchFamily="34" charset="0"/>
                </a:rPr>
                <a:t>% GO time</a:t>
              </a:r>
              <a:r>
                <a:rPr lang="en-US" sz="2000" b="1" kern="0" dirty="0" smtClean="0">
                  <a:solidFill>
                    <a:srgbClr val="000000"/>
                  </a:solidFill>
                  <a:cs typeface="Arial" pitchFamily="34" charset="0"/>
                </a:rPr>
                <a:t>)</a:t>
              </a:r>
              <a:endParaRPr kumimoji="0" lang="en-US" sz="2000" b="1" i="0" u="none" strike="noStrike" kern="0" cap="none" spc="0" normalizeH="0" noProof="0" dirty="0" smtClean="0">
                <a:ln>
                  <a:noFill/>
                </a:ln>
                <a:solidFill>
                  <a:srgbClr val="000000"/>
                </a:solidFill>
                <a:effectLst/>
                <a:uLnTx/>
                <a:uFillTx/>
                <a:cs typeface="Arial" pitchFamily="34" charset="0"/>
              </a:endParaRPr>
            </a:p>
          </p:txBody>
        </p:sp>
        <p:sp>
          <p:nvSpPr>
            <p:cNvPr id="15" name="Content Placeholder 2"/>
            <p:cNvSpPr txBox="1">
              <a:spLocks/>
            </p:cNvSpPr>
            <p:nvPr/>
          </p:nvSpPr>
          <p:spPr>
            <a:xfrm>
              <a:off x="418626" y="991245"/>
              <a:ext cx="8405925" cy="1584655"/>
            </a:xfrm>
            <a:prstGeom prst="rect">
              <a:avLst/>
            </a:prstGeom>
            <a:solidFill>
              <a:srgbClr val="3590AA"/>
            </a:solidFill>
          </p:spPr>
          <p:txBody>
            <a:bodyPr>
              <a:normAutofit/>
            </a:bodyPr>
            <a:lstStyle/>
            <a:p>
              <a:pPr marL="514350" marR="0" lvl="0" indent="-514350" algn="l" defTabSz="914400" rtl="0" eaLnBrk="0" fontAlgn="base" latinLnBrk="0" hangingPunct="0">
                <a:lnSpc>
                  <a:spcPct val="100000"/>
                </a:lnSpc>
                <a:spcBef>
                  <a:spcPct val="20000"/>
                </a:spcBef>
                <a:spcAft>
                  <a:spcPct val="0"/>
                </a:spcAft>
                <a:buClrTx/>
                <a:buSzTx/>
                <a:buFont typeface="Wingdings" pitchFamily="2" charset="2"/>
                <a:buChar char="q"/>
                <a:tabLst/>
                <a:defRPr/>
              </a:pPr>
              <a:r>
                <a:rPr kumimoji="0" lang="en-US" sz="1800" b="1" i="0" u="none" strike="noStrike" kern="0" cap="none" spc="0" normalizeH="0" baseline="0" noProof="0" dirty="0" smtClean="0">
                  <a:ln>
                    <a:noFill/>
                  </a:ln>
                  <a:effectLst/>
                  <a:uLnTx/>
                  <a:uFillTx/>
                  <a:ea typeface="+mn-ea"/>
                  <a:cs typeface="Arial" pitchFamily="34" charset="0"/>
                </a:rPr>
                <a:t>DRM1 </a:t>
              </a:r>
            </a:p>
            <a:p>
              <a:pPr marL="971550" marR="0" lvl="1" indent="-5143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600" b="1" kern="0" dirty="0" smtClean="0">
                  <a:cs typeface="Arial" pitchFamily="34" charset="0"/>
                </a:rPr>
                <a:t>1.3 meter off-axis telescope</a:t>
              </a:r>
              <a:endParaRPr kumimoji="0" lang="en-US" sz="1600" b="1" i="0" u="none" strike="noStrike" kern="0" cap="none" spc="0" normalizeH="0" baseline="0" noProof="0" dirty="0" smtClean="0">
                <a:ln>
                  <a:noFill/>
                </a:ln>
                <a:effectLst/>
                <a:uLnTx/>
                <a:uFillTx/>
                <a:cs typeface="Arial" pitchFamily="34" charset="0"/>
              </a:endParaRPr>
            </a:p>
            <a:p>
              <a:pPr marL="971550" marR="0" lvl="1" indent="-5143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600" b="1" kern="0" dirty="0" smtClean="0">
                  <a:cs typeface="Arial" pitchFamily="34" charset="0"/>
                </a:rPr>
                <a:t>150 </a:t>
              </a:r>
              <a:r>
                <a:rPr lang="en-US" sz="1600" b="1" kern="0" dirty="0" err="1" smtClean="0">
                  <a:cs typeface="Arial" pitchFamily="34" charset="0"/>
                </a:rPr>
                <a:t>Mpixels</a:t>
              </a:r>
              <a:r>
                <a:rPr lang="en-US" sz="1600" b="1" kern="0" dirty="0" smtClean="0">
                  <a:cs typeface="Arial" pitchFamily="34" charset="0"/>
                </a:rPr>
                <a:t>, 0.4 deg</a:t>
              </a:r>
              <a:r>
                <a:rPr lang="en-US" sz="1600" b="1" kern="0" baseline="30000" dirty="0" smtClean="0">
                  <a:cs typeface="Arial" pitchFamily="34" charset="0"/>
                </a:rPr>
                <a:t>2</a:t>
              </a:r>
              <a:endParaRPr kumimoji="0" lang="en-US" sz="1600" b="1" i="0" u="none" strike="noStrike" kern="0" cap="none" spc="0" normalizeH="0" baseline="30000" noProof="0" dirty="0" smtClean="0">
                <a:ln>
                  <a:noFill/>
                </a:ln>
                <a:effectLst/>
                <a:uLnTx/>
                <a:uFillTx/>
                <a:cs typeface="Arial" pitchFamily="34" charset="0"/>
              </a:endParaRPr>
            </a:p>
            <a:p>
              <a:pPr marL="971550" marR="0" lvl="1" indent="-5143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600" b="1" kern="0" dirty="0" smtClean="0">
                  <a:cs typeface="Arial" pitchFamily="34" charset="0"/>
                </a:rPr>
                <a:t>5 year mission (15% GO time)</a:t>
              </a:r>
            </a:p>
          </p:txBody>
        </p:sp>
        <p:sp>
          <p:nvSpPr>
            <p:cNvPr id="16" name="Content Placeholder 2"/>
            <p:cNvSpPr txBox="1">
              <a:spLocks/>
            </p:cNvSpPr>
            <p:nvPr/>
          </p:nvSpPr>
          <p:spPr>
            <a:xfrm>
              <a:off x="418626" y="2575900"/>
              <a:ext cx="8405926" cy="1638683"/>
            </a:xfrm>
            <a:prstGeom prst="rect">
              <a:avLst/>
            </a:prstGeom>
            <a:solidFill>
              <a:schemeClr val="accent6">
                <a:lumMod val="20000"/>
                <a:lumOff val="80000"/>
              </a:schemeClr>
            </a:solidFill>
          </p:spPr>
          <p:txBody>
            <a:bodyPr>
              <a:normAutofit/>
            </a:bodyPr>
            <a:lstStyle/>
            <a:p>
              <a:pPr marL="514350" marR="0" lvl="0" indent="-514350" algn="l" defTabSz="914400" rtl="0" eaLnBrk="0" fontAlgn="base" latinLnBrk="0" hangingPunct="0">
                <a:lnSpc>
                  <a:spcPct val="100000"/>
                </a:lnSpc>
                <a:spcBef>
                  <a:spcPct val="20000"/>
                </a:spcBef>
                <a:spcAft>
                  <a:spcPct val="0"/>
                </a:spcAft>
                <a:buClrTx/>
                <a:buSzTx/>
                <a:buFont typeface="Wingdings" pitchFamily="2" charset="2"/>
                <a:buChar char="q"/>
                <a:tabLst/>
                <a:defRPr/>
              </a:pPr>
              <a:r>
                <a:rPr kumimoji="0" lang="en-US" sz="1800" b="1" i="0" u="none" strike="noStrike" kern="0" cap="none" spc="0" normalizeH="0" baseline="0" noProof="0" dirty="0" smtClean="0">
                  <a:ln>
                    <a:noFill/>
                  </a:ln>
                  <a:solidFill>
                    <a:srgbClr val="000000"/>
                  </a:solidFill>
                  <a:effectLst/>
                  <a:uLnTx/>
                  <a:uFillTx/>
                  <a:ea typeface="+mn-ea"/>
                  <a:cs typeface="Arial" pitchFamily="34" charset="0"/>
                </a:rPr>
                <a:t>DRM2</a:t>
              </a:r>
            </a:p>
            <a:p>
              <a:pPr marL="971550" marR="0" lvl="1" indent="-514350" algn="l" defTabSz="914400" rtl="0" eaLnBrk="0" fontAlgn="base" latinLnBrk="0" hangingPunct="0">
                <a:lnSpc>
                  <a:spcPct val="100000"/>
                </a:lnSpc>
                <a:spcBef>
                  <a:spcPct val="20000"/>
                </a:spcBef>
                <a:spcAft>
                  <a:spcPct val="0"/>
                </a:spcAft>
                <a:buClrTx/>
                <a:buSzPct val="110000"/>
                <a:buFont typeface="Wingdings" pitchFamily="2" charset="2"/>
                <a:buChar char="§"/>
                <a:tabLst/>
                <a:defRPr/>
              </a:pPr>
              <a:r>
                <a:rPr lang="en-US" sz="1600" b="1" kern="0" dirty="0" smtClean="0">
                  <a:solidFill>
                    <a:srgbClr val="000000"/>
                  </a:solidFill>
                  <a:cs typeface="Arial" pitchFamily="34" charset="0"/>
                </a:rPr>
                <a:t>1.1 meter off-axis telescope</a:t>
              </a:r>
            </a:p>
            <a:p>
              <a:pPr marL="971550" marR="0" lvl="1" indent="-514350" algn="l" defTabSz="914400" rtl="0" eaLnBrk="0" fontAlgn="base" latinLnBrk="0" hangingPunct="0">
                <a:lnSpc>
                  <a:spcPct val="100000"/>
                </a:lnSpc>
                <a:spcBef>
                  <a:spcPct val="20000"/>
                </a:spcBef>
                <a:spcAft>
                  <a:spcPct val="0"/>
                </a:spcAft>
                <a:buClrTx/>
                <a:buSzPct val="110000"/>
                <a:buFont typeface="Wingdings" pitchFamily="2" charset="2"/>
                <a:buChar char="§"/>
                <a:tabLst/>
                <a:defRPr/>
              </a:pPr>
              <a:r>
                <a:rPr kumimoji="0" lang="en-US" sz="1600" b="1" i="0" u="none" strike="noStrike" kern="0" cap="none" spc="0" normalizeH="0" baseline="0" noProof="0" dirty="0" smtClean="0">
                  <a:ln>
                    <a:noFill/>
                  </a:ln>
                  <a:solidFill>
                    <a:srgbClr val="000000"/>
                  </a:solidFill>
                  <a:effectLst/>
                  <a:uLnTx/>
                  <a:uFillTx/>
                  <a:cs typeface="Arial" pitchFamily="34" charset="0"/>
                </a:rPr>
                <a:t>234 </a:t>
              </a:r>
              <a:r>
                <a:rPr kumimoji="0" lang="en-US" sz="1600" b="1" i="0" u="none" strike="noStrike" kern="0" cap="none" spc="0" normalizeH="0" baseline="0" noProof="0" dirty="0" err="1" smtClean="0">
                  <a:ln>
                    <a:noFill/>
                  </a:ln>
                  <a:solidFill>
                    <a:srgbClr val="000000"/>
                  </a:solidFill>
                  <a:effectLst/>
                  <a:uLnTx/>
                  <a:uFillTx/>
                  <a:cs typeface="Arial" pitchFamily="34" charset="0"/>
                </a:rPr>
                <a:t>Mpixels</a:t>
              </a:r>
              <a:r>
                <a:rPr kumimoji="0" lang="en-US" sz="1600" b="1" i="0" u="none" strike="noStrike" kern="0" cap="none" spc="0" normalizeH="0" baseline="0" noProof="0" dirty="0" smtClean="0">
                  <a:ln>
                    <a:noFill/>
                  </a:ln>
                  <a:solidFill>
                    <a:srgbClr val="000000"/>
                  </a:solidFill>
                  <a:effectLst/>
                  <a:uLnTx/>
                  <a:uFillTx/>
                  <a:cs typeface="Arial" pitchFamily="34" charset="0"/>
                </a:rPr>
                <a:t>, 0.6 deg</a:t>
              </a:r>
              <a:r>
                <a:rPr kumimoji="0" lang="en-US" sz="1600" b="1" i="0" u="none" strike="noStrike" kern="0" cap="none" spc="0" normalizeH="0" baseline="30000" noProof="0" dirty="0" smtClean="0">
                  <a:ln>
                    <a:noFill/>
                  </a:ln>
                  <a:solidFill>
                    <a:srgbClr val="000000"/>
                  </a:solidFill>
                  <a:effectLst/>
                  <a:uLnTx/>
                  <a:uFillTx/>
                  <a:cs typeface="Arial" pitchFamily="34" charset="0"/>
                </a:rPr>
                <a:t>2</a:t>
              </a:r>
            </a:p>
            <a:p>
              <a:pPr marL="971550" marR="0" lvl="1" indent="-514350" algn="l" defTabSz="914400" rtl="0" eaLnBrk="0" fontAlgn="base" latinLnBrk="0" hangingPunct="0">
                <a:lnSpc>
                  <a:spcPct val="100000"/>
                </a:lnSpc>
                <a:spcBef>
                  <a:spcPct val="20000"/>
                </a:spcBef>
                <a:spcAft>
                  <a:spcPct val="0"/>
                </a:spcAft>
                <a:buClrTx/>
                <a:buSzPct val="110000"/>
                <a:buFont typeface="Wingdings" pitchFamily="2" charset="2"/>
                <a:buChar char="§"/>
                <a:tabLst/>
                <a:defRPr/>
              </a:pPr>
              <a:r>
                <a:rPr lang="en-US" sz="1600" b="1" kern="0" baseline="0" dirty="0" smtClean="0">
                  <a:solidFill>
                    <a:srgbClr val="000000"/>
                  </a:solidFill>
                  <a:cs typeface="Arial" pitchFamily="34" charset="0"/>
                </a:rPr>
                <a:t>3</a:t>
              </a:r>
              <a:r>
                <a:rPr lang="en-US" sz="1600" b="1" kern="0" dirty="0" smtClean="0">
                  <a:solidFill>
                    <a:srgbClr val="000000"/>
                  </a:solidFill>
                  <a:cs typeface="Arial" pitchFamily="34" charset="0"/>
                </a:rPr>
                <a:t> year mission (15% GO time)</a:t>
              </a:r>
            </a:p>
          </p:txBody>
        </p:sp>
        <p:pic>
          <p:nvPicPr>
            <p:cNvPr id="1027" name="Picture 3"/>
            <p:cNvPicPr>
              <a:picLocks noChangeAspect="1" noChangeArrowheads="1"/>
            </p:cNvPicPr>
            <p:nvPr/>
          </p:nvPicPr>
          <p:blipFill>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852586" y="1297626"/>
              <a:ext cx="2035923" cy="96390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918414" y="2725840"/>
              <a:ext cx="2276475" cy="1447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17" name="Rectangle 16"/>
          <p:cNvSpPr>
            <a:spLocks noChangeArrowheads="1"/>
          </p:cNvSpPr>
          <p:nvPr/>
        </p:nvSpPr>
        <p:spPr bwMode="auto">
          <a:xfrm>
            <a:off x="397846" y="138715"/>
            <a:ext cx="8327921" cy="646331"/>
          </a:xfrm>
          <a:prstGeom prst="rect">
            <a:avLst/>
          </a:prstGeom>
          <a:noFill/>
          <a:ln w="9525">
            <a:noFill/>
            <a:miter lim="800000"/>
            <a:headEnd/>
            <a:tailEnd/>
          </a:ln>
        </p:spPr>
        <p:txBody>
          <a:bodyPr wrap="none">
            <a:prstTxWarp prst="textNoShape">
              <a:avLst/>
            </a:prstTxWarp>
            <a:spAutoFit/>
          </a:bodyPr>
          <a:lstStyle/>
          <a:p>
            <a:r>
              <a:rPr lang="en-US" sz="3600" dirty="0" smtClean="0"/>
              <a:t>Evolution of WFIRST Concepts to AFTA</a:t>
            </a:r>
            <a:endParaRPr lang="en-US" sz="3600" dirty="0"/>
          </a:p>
        </p:txBody>
      </p:sp>
      <p:sp>
        <p:nvSpPr>
          <p:cNvPr id="3" name="Slide Number Placeholder 2"/>
          <p:cNvSpPr>
            <a:spLocks noGrp="1"/>
          </p:cNvSpPr>
          <p:nvPr>
            <p:ph type="sldNum" sz="quarter" idx="12"/>
          </p:nvPr>
        </p:nvSpPr>
        <p:spPr/>
        <p:txBody>
          <a:bodyPr/>
          <a:lstStyle/>
          <a:p>
            <a:fld id="{4636E928-EAC1-6145-BF75-3D5A899E7590}" type="slidenum">
              <a:rPr lang="en-US" smtClean="0"/>
              <a:pPr/>
              <a:t>81</a:t>
            </a:fld>
            <a:endParaRPr lang="en-US"/>
          </a:p>
        </p:txBody>
      </p:sp>
      <p:pic>
        <p:nvPicPr>
          <p:cNvPr id="12" name="Picture 2" descr="C:\Users\dcontent\AppData\Local\Microsoft\Windows\Temporary Internet Files\Content.Outlook\6YRGIZ3S\AFTA - Obs Assy - Iso 01 - 2013-03-14 (2).png"/>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rot="4800000">
            <a:off x="6444435" y="3967357"/>
            <a:ext cx="1576205" cy="247199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770832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22897" y="369073"/>
            <a:ext cx="7702401" cy="584775"/>
          </a:xfrm>
          <a:prstGeom prst="rect">
            <a:avLst/>
          </a:prstGeom>
          <a:noFill/>
        </p:spPr>
        <p:txBody>
          <a:bodyPr wrap="square" rtlCol="0">
            <a:spAutoFit/>
          </a:bodyPr>
          <a:lstStyle/>
          <a:p>
            <a:pPr algn="ctr"/>
            <a:r>
              <a:rPr lang="en-US" sz="3200" b="1" dirty="0" smtClean="0"/>
              <a:t>Summary</a:t>
            </a:r>
            <a:endParaRPr lang="en-US" sz="3200" b="1" dirty="0"/>
          </a:p>
        </p:txBody>
      </p:sp>
      <p:sp>
        <p:nvSpPr>
          <p:cNvPr id="5" name="TextBox 4"/>
          <p:cNvSpPr txBox="1"/>
          <p:nvPr/>
        </p:nvSpPr>
        <p:spPr>
          <a:xfrm>
            <a:off x="495301" y="1290284"/>
            <a:ext cx="8191500" cy="5139869"/>
          </a:xfrm>
          <a:prstGeom prst="rect">
            <a:avLst/>
          </a:prstGeom>
          <a:noFill/>
        </p:spPr>
        <p:txBody>
          <a:bodyPr wrap="square" rtlCol="0">
            <a:spAutoFit/>
          </a:bodyPr>
          <a:lstStyle/>
          <a:p>
            <a:pPr marL="342900" indent="-342900">
              <a:buFont typeface="Arial" pitchFamily="34" charset="0"/>
              <a:buChar char="•"/>
            </a:pPr>
            <a:r>
              <a:rPr lang="en-US" sz="2400" b="1" i="1" dirty="0" smtClean="0">
                <a:solidFill>
                  <a:srgbClr val="FF0000"/>
                </a:solidFill>
              </a:rPr>
              <a:t>AFTA </a:t>
            </a:r>
            <a:r>
              <a:rPr lang="en-US" sz="2400" b="1" i="1" dirty="0">
                <a:solidFill>
                  <a:srgbClr val="FF0000"/>
                </a:solidFill>
              </a:rPr>
              <a:t>– Unique &amp; Exciting Opportunity!</a:t>
            </a:r>
          </a:p>
          <a:p>
            <a:pPr marL="342900" indent="-342900">
              <a:buFont typeface="Arial" pitchFamily="34" charset="0"/>
              <a:buChar char="•"/>
            </a:pPr>
            <a:r>
              <a:rPr lang="en-US" sz="2000" b="1" dirty="0" smtClean="0">
                <a:solidFill>
                  <a:srgbClr val="0070C0"/>
                </a:solidFill>
              </a:rPr>
              <a:t>Extraordinary science reach – responsive to Decadal including a unique opportunity for </a:t>
            </a:r>
            <a:r>
              <a:rPr lang="en-US" sz="2000" b="1" dirty="0" err="1" smtClean="0">
                <a:solidFill>
                  <a:srgbClr val="0070C0"/>
                </a:solidFill>
              </a:rPr>
              <a:t>coronagraphy</a:t>
            </a:r>
            <a:r>
              <a:rPr lang="en-US" sz="2000" b="1" dirty="0" smtClean="0">
                <a:solidFill>
                  <a:srgbClr val="0070C0"/>
                </a:solidFill>
              </a:rPr>
              <a:t> technology advancement.</a:t>
            </a:r>
          </a:p>
          <a:p>
            <a:pPr marL="800100" lvl="1" indent="-342900">
              <a:buFont typeface="Arial" pitchFamily="34" charset="0"/>
              <a:buChar char="•"/>
            </a:pPr>
            <a:r>
              <a:rPr lang="en-US" sz="2000" dirty="0" err="1" smtClean="0"/>
              <a:t>Exoplanets</a:t>
            </a:r>
            <a:r>
              <a:rPr lang="en-US" sz="2000" dirty="0" smtClean="0"/>
              <a:t>, dark energy, cosmic dawn, galaxy formation, quasar evolution, Milky Way, dark matter.</a:t>
            </a:r>
          </a:p>
          <a:p>
            <a:pPr marL="457200" indent="-457200">
              <a:buFont typeface="Arial" pitchFamily="34" charset="0"/>
              <a:buChar char="•"/>
            </a:pPr>
            <a:r>
              <a:rPr lang="en-US" sz="2000" b="1" dirty="0" smtClean="0">
                <a:solidFill>
                  <a:srgbClr val="0070C0"/>
                </a:solidFill>
              </a:rPr>
              <a:t> Low risk -</a:t>
            </a:r>
          </a:p>
          <a:p>
            <a:pPr marL="800100" lvl="1" indent="-342900">
              <a:buFont typeface="Arial" pitchFamily="34" charset="0"/>
              <a:buChar char="•"/>
            </a:pPr>
            <a:r>
              <a:rPr lang="en-US" dirty="0" smtClean="0"/>
              <a:t>Existing optical telescope assembly.</a:t>
            </a:r>
          </a:p>
          <a:p>
            <a:pPr marL="800100" lvl="1" indent="-342900">
              <a:buFont typeface="Arial" pitchFamily="34" charset="0"/>
              <a:buChar char="•"/>
            </a:pPr>
            <a:r>
              <a:rPr lang="en-US" dirty="0" smtClean="0"/>
              <a:t>Extensive heritage for spacecraft (GSFC, GEO SDO experience) and instrument (WFC3).</a:t>
            </a:r>
          </a:p>
          <a:p>
            <a:pPr marL="800100" lvl="1" indent="-342900">
              <a:buFont typeface="Arial" pitchFamily="34" charset="0"/>
              <a:buChar char="•"/>
            </a:pPr>
            <a:r>
              <a:rPr lang="en-US" dirty="0" smtClean="0"/>
              <a:t>Minimal technology development, maturing H4RG (JWST).</a:t>
            </a:r>
          </a:p>
          <a:p>
            <a:pPr marL="457200" indent="-457200">
              <a:buFont typeface="Arial" pitchFamily="34" charset="0"/>
              <a:buChar char="•"/>
            </a:pPr>
            <a:r>
              <a:rPr lang="en-US" sz="2000" b="1" dirty="0" smtClean="0">
                <a:solidFill>
                  <a:srgbClr val="0070C0"/>
                </a:solidFill>
              </a:rPr>
              <a:t>Moderate cost, in family with past IR survey DRM cost estimates (as expected).</a:t>
            </a:r>
          </a:p>
          <a:p>
            <a:pPr marL="800100" lvl="1" indent="-342900">
              <a:buFont typeface="Arial" pitchFamily="34" charset="0"/>
              <a:buChar char="•"/>
            </a:pPr>
            <a:r>
              <a:rPr lang="en-US" dirty="0" smtClean="0"/>
              <a:t>Optional coronagraph would add moderately to this cost, while adding a revolutionary new science capability.</a:t>
            </a:r>
          </a:p>
          <a:p>
            <a:pPr marL="342900" indent="-342900">
              <a:buFont typeface="Arial" pitchFamily="34" charset="0"/>
              <a:buChar char="•"/>
            </a:pPr>
            <a:r>
              <a:rPr lang="en-US" b="1" dirty="0" smtClean="0">
                <a:solidFill>
                  <a:srgbClr val="0070C0"/>
                </a:solidFill>
              </a:rPr>
              <a:t> </a:t>
            </a:r>
            <a:r>
              <a:rPr lang="en-US" sz="2000" b="1" dirty="0" smtClean="0">
                <a:solidFill>
                  <a:srgbClr val="0070C0"/>
                </a:solidFill>
              </a:rPr>
              <a:t>Launch in 6 ½ years is feasible.</a:t>
            </a:r>
          </a:p>
          <a:p>
            <a:pPr marL="800100" lvl="1" indent="-342900">
              <a:buFont typeface="Arial" pitchFamily="34" charset="0"/>
              <a:buChar char="•"/>
            </a:pPr>
            <a:r>
              <a:rPr lang="en-US" dirty="0" smtClean="0"/>
              <a:t>   Operations simultaneous with LSST and Euclid.</a:t>
            </a:r>
          </a:p>
          <a:p>
            <a:pPr marL="800100" lvl="1" indent="-342900">
              <a:buFont typeface="Arial" pitchFamily="34" charset="0"/>
              <a:buChar char="•"/>
            </a:pPr>
            <a:r>
              <a:rPr lang="en-US" dirty="0" smtClean="0"/>
              <a:t>   Excellent synergy with JWST.</a:t>
            </a:r>
            <a:endParaRPr lang="en-US" dirty="0"/>
          </a:p>
        </p:txBody>
      </p:sp>
      <p:sp>
        <p:nvSpPr>
          <p:cNvPr id="6" name="Slide Number Placeholder 5"/>
          <p:cNvSpPr>
            <a:spLocks noGrp="1"/>
          </p:cNvSpPr>
          <p:nvPr>
            <p:ph type="sldNum" sz="quarter" idx="12"/>
          </p:nvPr>
        </p:nvSpPr>
        <p:spPr/>
        <p:txBody>
          <a:bodyPr/>
          <a:lstStyle/>
          <a:p>
            <a:fld id="{4636E928-EAC1-6145-BF75-3D5A899E7590}"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4470" y="0"/>
            <a:ext cx="8875059" cy="6858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17978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AFTA can survey both deep and wide!</a:t>
            </a:r>
            <a:endParaRPr lang="en-US" dirty="0"/>
          </a:p>
        </p:txBody>
      </p:sp>
      <p:sp>
        <p:nvSpPr>
          <p:cNvPr id="4" name="Slide Number Placeholder 3"/>
          <p:cNvSpPr>
            <a:spLocks noGrp="1"/>
          </p:cNvSpPr>
          <p:nvPr>
            <p:ph type="sldNum" sz="quarter" idx="12"/>
          </p:nvPr>
        </p:nvSpPr>
        <p:spPr/>
        <p:txBody>
          <a:bodyPr/>
          <a:lstStyle/>
          <a:p>
            <a:fld id="{4636E928-EAC1-6145-BF75-3D5A899E7590}" type="slidenum">
              <a:rPr lang="en-US" smtClean="0"/>
              <a:pPr/>
              <a:t>84</a:t>
            </a:fld>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618" r="-3618"/>
          <a:stretch/>
        </p:blipFill>
        <p:spPr bwMode="auto">
          <a:xfrm>
            <a:off x="4177886" y="1151189"/>
            <a:ext cx="6704115" cy="8328292"/>
          </a:xfrm>
          <a:prstGeom prst="rect">
            <a:avLst/>
          </a:prstGeom>
          <a:ln>
            <a:noFill/>
          </a:ln>
          <a:extLst>
            <a:ext uri="{53640926-AAD7-44d8-BBD7-CCE9431645EC}">
              <a14:shadowObscured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p:spPr>
      </p:pic>
      <p:sp>
        <p:nvSpPr>
          <p:cNvPr id="6" name="TextBox 5"/>
          <p:cNvSpPr txBox="1"/>
          <p:nvPr/>
        </p:nvSpPr>
        <p:spPr>
          <a:xfrm>
            <a:off x="457200" y="2896374"/>
            <a:ext cx="3119070" cy="2031325"/>
          </a:xfrm>
          <a:prstGeom prst="rect">
            <a:avLst/>
          </a:prstGeom>
          <a:solidFill>
            <a:schemeClr val="accent2">
              <a:lumMod val="20000"/>
              <a:lumOff val="80000"/>
            </a:schemeClr>
          </a:solidFill>
        </p:spPr>
        <p:txBody>
          <a:bodyPr wrap="square" rtlCol="0">
            <a:spAutoFit/>
          </a:bodyPr>
          <a:lstStyle/>
          <a:p>
            <a:r>
              <a:rPr lang="en-US" dirty="0" smtClean="0"/>
              <a:t>If early results suggest intriguing new insights into dark energy, AFTA is capable of doing even more dark energy science in extended operations by increasing sky coverage.</a:t>
            </a:r>
          </a:p>
          <a:p>
            <a:endParaRPr lang="en-US" dirty="0" smtClean="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05389" y="1817176"/>
            <a:ext cx="3111820" cy="463141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 name="Title 1"/>
          <p:cNvSpPr>
            <a:spLocks noGrp="1"/>
          </p:cNvSpPr>
          <p:nvPr>
            <p:ph type="title"/>
          </p:nvPr>
        </p:nvSpPr>
        <p:spPr>
          <a:xfrm>
            <a:off x="1720427" y="39688"/>
            <a:ext cx="6495625" cy="1143000"/>
          </a:xfrm>
        </p:spPr>
        <p:txBody>
          <a:bodyPr>
            <a:normAutofit/>
          </a:bodyPr>
          <a:lstStyle/>
          <a:p>
            <a:pPr lvl="2" algn="ctr" rtl="0">
              <a:spcBef>
                <a:spcPct val="0"/>
              </a:spcBef>
            </a:pPr>
            <a:r>
              <a:rPr lang="en-US" sz="3200" kern="1200" dirty="0" err="1" smtClean="0">
                <a:solidFill>
                  <a:schemeClr val="tx1"/>
                </a:solidFill>
              </a:rPr>
              <a:t>Widefield</a:t>
            </a:r>
            <a:r>
              <a:rPr lang="en-US" sz="3200" kern="1200" dirty="0" smtClean="0">
                <a:solidFill>
                  <a:schemeClr val="tx1"/>
                </a:solidFill>
              </a:rPr>
              <a:t> Instrument Layout</a:t>
            </a:r>
            <a:endParaRPr lang="en-US" sz="3200" dirty="0"/>
          </a:p>
        </p:txBody>
      </p:sp>
      <p:sp>
        <p:nvSpPr>
          <p:cNvPr id="17" name="Line 145"/>
          <p:cNvSpPr>
            <a:spLocks noChangeShapeType="1"/>
          </p:cNvSpPr>
          <p:nvPr/>
        </p:nvSpPr>
        <p:spPr bwMode="auto">
          <a:xfrm flipH="1">
            <a:off x="6349323" y="1756394"/>
            <a:ext cx="693188" cy="1120194"/>
          </a:xfrm>
          <a:prstGeom prst="line">
            <a:avLst/>
          </a:prstGeom>
          <a:noFill/>
          <a:ln w="12700">
            <a:solidFill>
              <a:schemeClr val="tx1"/>
            </a:solidFill>
            <a:round/>
            <a:headEnd type="none" w="sm" len="sm"/>
            <a:tailEnd type="triangle" w="lg" len="lg"/>
          </a:ln>
          <a:effectLst/>
        </p:spPr>
        <p:txBody>
          <a:bodyPr/>
          <a:lstStyle/>
          <a:p>
            <a:endParaRPr lang="en-US" dirty="0"/>
          </a:p>
        </p:txBody>
      </p:sp>
      <p:sp>
        <p:nvSpPr>
          <p:cNvPr id="27" name="Line 145"/>
          <p:cNvSpPr>
            <a:spLocks noChangeShapeType="1"/>
          </p:cNvSpPr>
          <p:nvPr/>
        </p:nvSpPr>
        <p:spPr bwMode="auto">
          <a:xfrm flipH="1">
            <a:off x="6508767" y="2405757"/>
            <a:ext cx="1325060" cy="748867"/>
          </a:xfrm>
          <a:prstGeom prst="line">
            <a:avLst/>
          </a:prstGeom>
          <a:noFill/>
          <a:ln w="12700">
            <a:solidFill>
              <a:schemeClr val="tx1"/>
            </a:solidFill>
            <a:round/>
            <a:headEnd type="none" w="sm" len="sm"/>
            <a:tailEnd type="triangle" w="lg" len="lg"/>
          </a:ln>
          <a:effectLst/>
        </p:spPr>
        <p:txBody>
          <a:bodyPr/>
          <a:lstStyle/>
          <a:p>
            <a:endParaRPr lang="en-US" dirty="0"/>
          </a:p>
        </p:txBody>
      </p:sp>
      <p:sp>
        <p:nvSpPr>
          <p:cNvPr id="28" name="Rectangle 10"/>
          <p:cNvSpPr>
            <a:spLocks noChangeArrowheads="1"/>
          </p:cNvSpPr>
          <p:nvPr/>
        </p:nvSpPr>
        <p:spPr bwMode="auto">
          <a:xfrm>
            <a:off x="7031781" y="1511201"/>
            <a:ext cx="1616919" cy="582211"/>
          </a:xfrm>
          <a:prstGeom prst="rect">
            <a:avLst/>
          </a:prstGeom>
          <a:noFill/>
          <a:ln w="9525" algn="ctr">
            <a:noFill/>
            <a:miter lim="800000"/>
            <a:headEnd/>
            <a:tailEnd/>
          </a:ln>
          <a:effectLst/>
        </p:spPr>
        <p:txBody>
          <a:bodyPr wrap="square" lIns="90487" tIns="44450" rIns="90487" bIns="44450">
            <a:spAutoFit/>
          </a:bodyPr>
          <a:lstStyle/>
          <a:p>
            <a:pPr eaLnBrk="1" fontAlgn="b" hangingPunct="1">
              <a:lnSpc>
                <a:spcPct val="100000"/>
              </a:lnSpc>
            </a:pPr>
            <a:r>
              <a:rPr lang="en-US" sz="1600" b="1" dirty="0" smtClean="0">
                <a:latin typeface="+mn-lt"/>
              </a:rPr>
              <a:t>Focal Plane Assembly</a:t>
            </a:r>
            <a:endParaRPr lang="en-US" sz="1600" b="1" dirty="0">
              <a:latin typeface="+mn-lt"/>
            </a:endParaRPr>
          </a:p>
        </p:txBody>
      </p:sp>
      <p:sp>
        <p:nvSpPr>
          <p:cNvPr id="30" name="Rectangle 10"/>
          <p:cNvSpPr>
            <a:spLocks noChangeArrowheads="1"/>
          </p:cNvSpPr>
          <p:nvPr/>
        </p:nvSpPr>
        <p:spPr bwMode="auto">
          <a:xfrm>
            <a:off x="7999770" y="3154624"/>
            <a:ext cx="963256" cy="582211"/>
          </a:xfrm>
          <a:prstGeom prst="rect">
            <a:avLst/>
          </a:prstGeom>
          <a:noFill/>
          <a:ln w="9525" algn="ctr">
            <a:noFill/>
            <a:miter lim="800000"/>
            <a:headEnd/>
            <a:tailEnd/>
          </a:ln>
          <a:effectLst/>
        </p:spPr>
        <p:txBody>
          <a:bodyPr wrap="square" lIns="90487" tIns="44450" rIns="90487" bIns="44450">
            <a:spAutoFit/>
          </a:bodyPr>
          <a:lstStyle/>
          <a:p>
            <a:pPr eaLnBrk="1" fontAlgn="b" hangingPunct="1">
              <a:lnSpc>
                <a:spcPct val="100000"/>
              </a:lnSpc>
            </a:pPr>
            <a:r>
              <a:rPr lang="en-US" sz="1600" b="1" dirty="0" smtClean="0">
                <a:latin typeface="+mn-lt"/>
              </a:rPr>
              <a:t>Optical Bench</a:t>
            </a:r>
            <a:endParaRPr lang="en-US" sz="1600" b="1" dirty="0">
              <a:latin typeface="+mn-lt"/>
            </a:endParaRPr>
          </a:p>
        </p:txBody>
      </p:sp>
      <p:sp>
        <p:nvSpPr>
          <p:cNvPr id="31" name="Line 145"/>
          <p:cNvSpPr>
            <a:spLocks noChangeShapeType="1"/>
          </p:cNvSpPr>
          <p:nvPr/>
        </p:nvSpPr>
        <p:spPr bwMode="auto">
          <a:xfrm flipH="1">
            <a:off x="6972449" y="3321606"/>
            <a:ext cx="1027320" cy="188338"/>
          </a:xfrm>
          <a:prstGeom prst="line">
            <a:avLst/>
          </a:prstGeom>
          <a:noFill/>
          <a:ln w="12700">
            <a:solidFill>
              <a:schemeClr val="tx1"/>
            </a:solidFill>
            <a:round/>
            <a:headEnd type="none" w="sm" len="sm"/>
            <a:tailEnd type="triangle" w="lg" len="lg"/>
          </a:ln>
          <a:effectLst/>
        </p:spPr>
        <p:txBody>
          <a:bodyPr/>
          <a:lstStyle/>
          <a:p>
            <a:endParaRPr lang="en-US" dirty="0"/>
          </a:p>
        </p:txBody>
      </p:sp>
      <p:sp>
        <p:nvSpPr>
          <p:cNvPr id="22" name="Rectangle 10"/>
          <p:cNvSpPr>
            <a:spLocks noChangeArrowheads="1"/>
          </p:cNvSpPr>
          <p:nvPr/>
        </p:nvSpPr>
        <p:spPr bwMode="auto">
          <a:xfrm>
            <a:off x="7833826" y="2214733"/>
            <a:ext cx="1310174" cy="582211"/>
          </a:xfrm>
          <a:prstGeom prst="rect">
            <a:avLst/>
          </a:prstGeom>
          <a:noFill/>
          <a:ln w="9525" algn="ctr">
            <a:noFill/>
            <a:miter lim="800000"/>
            <a:headEnd/>
            <a:tailEnd/>
          </a:ln>
          <a:effectLst/>
        </p:spPr>
        <p:txBody>
          <a:bodyPr wrap="square" lIns="90487" tIns="44450" rIns="90487" bIns="44450">
            <a:spAutoFit/>
          </a:bodyPr>
          <a:lstStyle/>
          <a:p>
            <a:pPr eaLnBrk="1" fontAlgn="b" hangingPunct="1">
              <a:lnSpc>
                <a:spcPct val="100000"/>
              </a:lnSpc>
            </a:pPr>
            <a:r>
              <a:rPr lang="en-US" sz="1600" b="1" dirty="0" smtClean="0">
                <a:latin typeface="+mn-lt"/>
              </a:rPr>
              <a:t>Cold Electronics</a:t>
            </a:r>
            <a:endParaRPr lang="en-US" sz="1600" b="1" dirty="0">
              <a:latin typeface="+mn-lt"/>
            </a:endParaRPr>
          </a:p>
        </p:txBody>
      </p:sp>
      <p:sp>
        <p:nvSpPr>
          <p:cNvPr id="3" name="TextBox 2"/>
          <p:cNvSpPr txBox="1"/>
          <p:nvPr/>
        </p:nvSpPr>
        <p:spPr>
          <a:xfrm>
            <a:off x="266700" y="1264977"/>
            <a:ext cx="3263901" cy="4493538"/>
          </a:xfrm>
          <a:prstGeom prst="rect">
            <a:avLst/>
          </a:prstGeom>
          <a:noFill/>
        </p:spPr>
        <p:txBody>
          <a:bodyPr wrap="square" rtlCol="0">
            <a:spAutoFit/>
          </a:bodyPr>
          <a:lstStyle/>
          <a:p>
            <a:pPr marL="342900" indent="-342900">
              <a:buFont typeface="Arial" pitchFamily="34" charset="0"/>
              <a:buChar char="•"/>
            </a:pPr>
            <a:r>
              <a:rPr lang="en-US" sz="2200" dirty="0" smtClean="0"/>
              <a:t>Single </a:t>
            </a:r>
            <a:r>
              <a:rPr lang="en-US" sz="2200" dirty="0" err="1" smtClean="0"/>
              <a:t>widefield</a:t>
            </a:r>
            <a:r>
              <a:rPr lang="en-US" sz="2200" dirty="0" smtClean="0"/>
              <a:t> channel instrument</a:t>
            </a:r>
          </a:p>
          <a:p>
            <a:pPr marL="342900" indent="-342900">
              <a:buFont typeface="Arial" pitchFamily="34" charset="0"/>
              <a:buChar char="•"/>
            </a:pPr>
            <a:r>
              <a:rPr lang="en-US" sz="2200" dirty="0" smtClean="0"/>
              <a:t>3 mirrors, 1 powered</a:t>
            </a:r>
          </a:p>
          <a:p>
            <a:pPr marL="342900" indent="-342900">
              <a:buFont typeface="Arial" pitchFamily="34" charset="0"/>
              <a:buChar char="•"/>
            </a:pPr>
            <a:r>
              <a:rPr lang="en-US" sz="2200" dirty="0" smtClean="0"/>
              <a:t>18 4K x 4K </a:t>
            </a:r>
            <a:r>
              <a:rPr lang="en-US" sz="2200" dirty="0" err="1" smtClean="0"/>
              <a:t>HgCdTe</a:t>
            </a:r>
            <a:r>
              <a:rPr lang="en-US" sz="2200" dirty="0" smtClean="0"/>
              <a:t> detectors</a:t>
            </a:r>
          </a:p>
          <a:p>
            <a:pPr marL="342900" indent="-342900">
              <a:buFont typeface="Arial" pitchFamily="34" charset="0"/>
              <a:buChar char="•"/>
            </a:pPr>
            <a:r>
              <a:rPr lang="en-US" sz="2200" dirty="0" smtClean="0"/>
              <a:t>0.11 arc-sec plate scale</a:t>
            </a:r>
          </a:p>
          <a:p>
            <a:pPr marL="342900" indent="-342900">
              <a:buFont typeface="Arial" pitchFamily="34" charset="0"/>
              <a:buChar char="•"/>
            </a:pPr>
            <a:r>
              <a:rPr lang="en-US" sz="2200" dirty="0" smtClean="0"/>
              <a:t>IFU for </a:t>
            </a:r>
            <a:r>
              <a:rPr lang="en-US" sz="2200" dirty="0" err="1" smtClean="0"/>
              <a:t>SNe</a:t>
            </a:r>
            <a:r>
              <a:rPr lang="en-US" sz="2200" dirty="0" smtClean="0"/>
              <a:t> spectra, single </a:t>
            </a:r>
            <a:r>
              <a:rPr lang="en-US" sz="2200" dirty="0" err="1" smtClean="0"/>
              <a:t>HgCdTe</a:t>
            </a:r>
            <a:r>
              <a:rPr lang="en-US" sz="2200" dirty="0" smtClean="0"/>
              <a:t> detector</a:t>
            </a:r>
          </a:p>
          <a:p>
            <a:pPr marL="342900" indent="-342900">
              <a:buFont typeface="Arial" pitchFamily="34" charset="0"/>
              <a:buChar char="•"/>
            </a:pPr>
            <a:r>
              <a:rPr lang="en-US" sz="2200" dirty="0" smtClean="0"/>
              <a:t>Single filter wheel</a:t>
            </a:r>
          </a:p>
          <a:p>
            <a:pPr marL="342900" indent="-342900">
              <a:buFont typeface="Arial" pitchFamily="34" charset="0"/>
              <a:buChar char="•"/>
            </a:pPr>
            <a:r>
              <a:rPr lang="en-US" sz="2200" dirty="0" err="1" smtClean="0"/>
              <a:t>Grism</a:t>
            </a:r>
            <a:r>
              <a:rPr lang="en-US" sz="2200" dirty="0" smtClean="0"/>
              <a:t> used for GRS survey</a:t>
            </a:r>
          </a:p>
          <a:p>
            <a:pPr marL="342900" indent="-342900">
              <a:buFont typeface="Arial" pitchFamily="34" charset="0"/>
              <a:buChar char="•"/>
            </a:pPr>
            <a:r>
              <a:rPr lang="en-US" sz="2200" dirty="0" smtClean="0"/>
              <a:t>Thermal control – passive radiator</a:t>
            </a:r>
            <a:endParaRPr lang="en-US" sz="2200" dirty="0"/>
          </a:p>
        </p:txBody>
      </p:sp>
      <p:sp>
        <p:nvSpPr>
          <p:cNvPr id="13" name="Line 145"/>
          <p:cNvSpPr>
            <a:spLocks noChangeShapeType="1"/>
          </p:cNvSpPr>
          <p:nvPr/>
        </p:nvSpPr>
        <p:spPr bwMode="auto">
          <a:xfrm>
            <a:off x="5136405" y="1970300"/>
            <a:ext cx="956076" cy="997084"/>
          </a:xfrm>
          <a:prstGeom prst="line">
            <a:avLst/>
          </a:prstGeom>
          <a:noFill/>
          <a:ln w="12700">
            <a:solidFill>
              <a:schemeClr val="tx1"/>
            </a:solidFill>
            <a:round/>
            <a:headEnd type="none" w="sm" len="sm"/>
            <a:tailEnd type="triangle" w="lg" len="lg"/>
          </a:ln>
          <a:effectLst/>
        </p:spPr>
        <p:txBody>
          <a:bodyPr/>
          <a:lstStyle/>
          <a:p>
            <a:endParaRPr lang="en-US" dirty="0"/>
          </a:p>
        </p:txBody>
      </p:sp>
      <p:sp>
        <p:nvSpPr>
          <p:cNvPr id="14" name="Line 145"/>
          <p:cNvSpPr>
            <a:spLocks noChangeShapeType="1"/>
          </p:cNvSpPr>
          <p:nvPr/>
        </p:nvSpPr>
        <p:spPr bwMode="auto">
          <a:xfrm>
            <a:off x="4668939" y="2502155"/>
            <a:ext cx="1492360" cy="652470"/>
          </a:xfrm>
          <a:prstGeom prst="line">
            <a:avLst/>
          </a:prstGeom>
          <a:noFill/>
          <a:ln w="12700">
            <a:solidFill>
              <a:schemeClr val="tx1"/>
            </a:solidFill>
            <a:round/>
            <a:headEnd type="none" w="sm" len="sm"/>
            <a:tailEnd type="triangle" w="lg" len="lg"/>
          </a:ln>
          <a:effectLst/>
        </p:spPr>
        <p:txBody>
          <a:bodyPr/>
          <a:lstStyle/>
          <a:p>
            <a:endParaRPr lang="en-US" dirty="0"/>
          </a:p>
        </p:txBody>
      </p:sp>
      <p:sp>
        <p:nvSpPr>
          <p:cNvPr id="15" name="Rectangle 10"/>
          <p:cNvSpPr>
            <a:spLocks noChangeArrowheads="1"/>
          </p:cNvSpPr>
          <p:nvPr/>
        </p:nvSpPr>
        <p:spPr bwMode="auto">
          <a:xfrm>
            <a:off x="3479289" y="1388089"/>
            <a:ext cx="1838091" cy="582211"/>
          </a:xfrm>
          <a:prstGeom prst="rect">
            <a:avLst/>
          </a:prstGeom>
          <a:noFill/>
          <a:ln w="9525" algn="ctr">
            <a:noFill/>
            <a:miter lim="800000"/>
            <a:headEnd/>
            <a:tailEnd/>
          </a:ln>
          <a:effectLst/>
        </p:spPr>
        <p:txBody>
          <a:bodyPr wrap="square" lIns="90487" tIns="44450" rIns="90487" bIns="44450">
            <a:spAutoFit/>
          </a:bodyPr>
          <a:lstStyle/>
          <a:p>
            <a:pPr eaLnBrk="1" fontAlgn="b" hangingPunct="1">
              <a:lnSpc>
                <a:spcPct val="100000"/>
              </a:lnSpc>
            </a:pPr>
            <a:r>
              <a:rPr lang="en-US" sz="1600" b="1" dirty="0" smtClean="0">
                <a:latin typeface="+mn-lt"/>
              </a:rPr>
              <a:t>Cold Optics Radiation Shield</a:t>
            </a:r>
            <a:endParaRPr lang="en-US" sz="1600" b="1" dirty="0">
              <a:latin typeface="+mn-lt"/>
            </a:endParaRPr>
          </a:p>
        </p:txBody>
      </p:sp>
      <p:sp>
        <p:nvSpPr>
          <p:cNvPr id="16" name="Rectangle 10"/>
          <p:cNvSpPr>
            <a:spLocks noChangeArrowheads="1"/>
          </p:cNvSpPr>
          <p:nvPr/>
        </p:nvSpPr>
        <p:spPr bwMode="auto">
          <a:xfrm>
            <a:off x="3776509" y="2114308"/>
            <a:ext cx="1036046" cy="582211"/>
          </a:xfrm>
          <a:prstGeom prst="rect">
            <a:avLst/>
          </a:prstGeom>
          <a:noFill/>
          <a:ln w="9525" algn="ctr">
            <a:noFill/>
            <a:miter lim="800000"/>
            <a:headEnd/>
            <a:tailEnd/>
          </a:ln>
          <a:effectLst/>
        </p:spPr>
        <p:txBody>
          <a:bodyPr wrap="square" lIns="90487" tIns="44450" rIns="90487" bIns="44450">
            <a:spAutoFit/>
          </a:bodyPr>
          <a:lstStyle/>
          <a:p>
            <a:pPr eaLnBrk="1" fontAlgn="b" hangingPunct="1">
              <a:lnSpc>
                <a:spcPct val="100000"/>
              </a:lnSpc>
            </a:pPr>
            <a:r>
              <a:rPr lang="en-US" sz="1600" b="1" dirty="0" smtClean="0">
                <a:latin typeface="+mn-lt"/>
              </a:rPr>
              <a:t>Element Wheel</a:t>
            </a:r>
            <a:endParaRPr lang="en-US" sz="1600" b="1" dirty="0">
              <a:latin typeface="+mn-lt"/>
            </a:endParaRPr>
          </a:p>
        </p:txBody>
      </p:sp>
      <p:sp>
        <p:nvSpPr>
          <p:cNvPr id="18" name="Slide Number Placeholder 17"/>
          <p:cNvSpPr>
            <a:spLocks noGrp="1"/>
          </p:cNvSpPr>
          <p:nvPr>
            <p:ph type="sldNum" sz="quarter" idx="12"/>
          </p:nvPr>
        </p:nvSpPr>
        <p:spPr/>
        <p:txBody>
          <a:bodyPr/>
          <a:lstStyle/>
          <a:p>
            <a:fld id="{4636E928-EAC1-6145-BF75-3D5A899E7590}" type="slidenum">
              <a:rPr lang="en-US" smtClean="0"/>
              <a:pPr/>
              <a:t>85</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9" name="Rectangle 4"/>
          <p:cNvSpPr>
            <a:spLocks noChangeArrowheads="1"/>
          </p:cNvSpPr>
          <p:nvPr/>
        </p:nvSpPr>
        <p:spPr bwMode="auto">
          <a:xfrm>
            <a:off x="753156" y="953282"/>
            <a:ext cx="7772400" cy="1470025"/>
          </a:xfrm>
          <a:prstGeom prst="rect">
            <a:avLst/>
          </a:prstGeom>
          <a:noFill/>
          <a:ln w="9525">
            <a:noFill/>
            <a:miter lim="800000"/>
            <a:headEnd/>
            <a:tailEnd/>
          </a:ln>
        </p:spPr>
        <p:txBody>
          <a:bodyPr anchor="ctr"/>
          <a:lstStyle/>
          <a:p>
            <a:pPr algn="ctr"/>
            <a:r>
              <a:rPr lang="en-US" sz="2000" b="1" dirty="0"/>
              <a:t/>
            </a:r>
            <a:br>
              <a:rPr lang="en-US" sz="2000" b="1" dirty="0"/>
            </a:br>
            <a:endParaRPr lang="en-US" sz="2000" b="1" dirty="0"/>
          </a:p>
        </p:txBody>
      </p:sp>
      <p:sp>
        <p:nvSpPr>
          <p:cNvPr id="6" name="Title 5"/>
          <p:cNvSpPr>
            <a:spLocks noGrp="1"/>
          </p:cNvSpPr>
          <p:nvPr>
            <p:ph type="ctrTitle"/>
          </p:nvPr>
        </p:nvSpPr>
        <p:spPr>
          <a:xfrm>
            <a:off x="0" y="353239"/>
            <a:ext cx="9057766" cy="1200086"/>
          </a:xfrm>
        </p:spPr>
        <p:txBody>
          <a:bodyPr>
            <a:noAutofit/>
          </a:bodyPr>
          <a:lstStyle/>
          <a:p>
            <a:r>
              <a:rPr lang="en-US" sz="3600" b="1" i="1" dirty="0" smtClean="0"/>
              <a:t>Astrophysics Focused Telescope Assets (AFTA</a:t>
            </a:r>
            <a:r>
              <a:rPr lang="en-US" sz="3600" dirty="0" smtClean="0"/>
              <a:t>)</a:t>
            </a:r>
            <a:br>
              <a:rPr lang="en-US" sz="3600" dirty="0" smtClean="0"/>
            </a:br>
            <a:endParaRPr lang="en-US" sz="3600" dirty="0"/>
          </a:p>
        </p:txBody>
      </p:sp>
      <p:sp>
        <p:nvSpPr>
          <p:cNvPr id="7" name="Subtitle 6"/>
          <p:cNvSpPr>
            <a:spLocks noGrp="1"/>
          </p:cNvSpPr>
          <p:nvPr>
            <p:ph type="subTitle" idx="1"/>
          </p:nvPr>
        </p:nvSpPr>
        <p:spPr>
          <a:xfrm>
            <a:off x="1409700" y="953282"/>
            <a:ext cx="6400800" cy="870496"/>
          </a:xfrm>
        </p:spPr>
        <p:txBody>
          <a:bodyPr>
            <a:noAutofit/>
          </a:bodyPr>
          <a:lstStyle/>
          <a:p>
            <a:r>
              <a:rPr lang="en-US" sz="1600" i="1" dirty="0" smtClean="0">
                <a:solidFill>
                  <a:schemeClr val="tx1"/>
                </a:solidFill>
              </a:rPr>
              <a:t>Presentation to P. Hertz   April 19, 2013</a:t>
            </a:r>
            <a:endParaRPr lang="en-US" sz="1600" i="1" dirty="0">
              <a:solidFill>
                <a:schemeClr val="tx1"/>
              </a:solidFill>
            </a:endParaRPr>
          </a:p>
        </p:txBody>
      </p:sp>
      <p:sp>
        <p:nvSpPr>
          <p:cNvPr id="11" name="Title 5"/>
          <p:cNvSpPr txBox="1">
            <a:spLocks/>
          </p:cNvSpPr>
          <p:nvPr/>
        </p:nvSpPr>
        <p:spPr bwMode="auto">
          <a:xfrm>
            <a:off x="0" y="891191"/>
            <a:ext cx="8457538" cy="2781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sz="2400" kern="0" noProof="0" dirty="0" smtClean="0">
                <a:latin typeface="+mj-lt"/>
                <a:ea typeface="ヒラギノ角ゴ Pro W3" pitchFamily="-65" charset="-128"/>
                <a:cs typeface="ヒラギノ角ゴ Pro W3" pitchFamily="-65" charset="-128"/>
              </a:rPr>
              <a:t>	</a:t>
            </a:r>
            <a:r>
              <a:rPr kumimoji="0" lang="en-US" i="0" u="none" strike="noStrike" kern="0" cap="none" spc="0" normalizeH="0" baseline="0" noProof="0" dirty="0" smtClean="0">
                <a:ln>
                  <a:noFill/>
                </a:ln>
                <a:solidFill>
                  <a:schemeClr val="tx1"/>
                </a:solidFill>
                <a:effectLst/>
                <a:uLnTx/>
                <a:uFillTx/>
                <a:latin typeface="+mj-lt"/>
                <a:ea typeface="ヒラギノ角ゴ Pro W3" pitchFamily="-65" charset="-128"/>
                <a:cs typeface="ヒラギノ角ゴ Pro W3" pitchFamily="-65" charset="-128"/>
              </a:rPr>
              <a:t>Neil </a:t>
            </a:r>
            <a:r>
              <a:rPr kumimoji="0" lang="en-US" i="0" u="none" strike="noStrike" kern="0" cap="none" spc="0" normalizeH="0" baseline="0" noProof="0" dirty="0" err="1" smtClean="0">
                <a:ln>
                  <a:noFill/>
                </a:ln>
                <a:solidFill>
                  <a:schemeClr val="tx1"/>
                </a:solidFill>
                <a:effectLst/>
                <a:uLnTx/>
                <a:uFillTx/>
                <a:latin typeface="+mj-lt"/>
                <a:ea typeface="ヒラギノ角ゴ Pro W3" pitchFamily="-65" charset="-128"/>
                <a:cs typeface="ヒラギノ角ゴ Pro W3" pitchFamily="-65" charset="-128"/>
              </a:rPr>
              <a:t>Gehrels</a:t>
            </a:r>
            <a:r>
              <a:rPr kumimoji="0" lang="en-US" i="0" u="none" strike="noStrike" kern="0" cap="none" spc="0" normalizeH="0" baseline="0" noProof="0" dirty="0" smtClean="0">
                <a:ln>
                  <a:noFill/>
                </a:ln>
                <a:solidFill>
                  <a:schemeClr val="tx1"/>
                </a:solidFill>
                <a:effectLst/>
                <a:uLnTx/>
                <a:uFillTx/>
                <a:latin typeface="+mj-lt"/>
                <a:ea typeface="ヒラギノ角ゴ Pro W3" pitchFamily="-65" charset="-128"/>
                <a:cs typeface="ヒラギノ角ゴ Pro W3" pitchFamily="-65" charset="-128"/>
              </a:rPr>
              <a:t> (GSFC)</a:t>
            </a:r>
            <a:r>
              <a:rPr kumimoji="0" lang="en-US" i="0" u="none" strike="noStrike" kern="0" cap="none" spc="0" normalizeH="0" noProof="0" dirty="0" smtClean="0">
                <a:ln>
                  <a:noFill/>
                </a:ln>
                <a:solidFill>
                  <a:schemeClr val="tx1"/>
                </a:solidFill>
                <a:effectLst/>
                <a:uLnTx/>
                <a:uFillTx/>
                <a:latin typeface="+mj-lt"/>
                <a:ea typeface="ヒラギノ角ゴ Pro W3" pitchFamily="-65" charset="-128"/>
                <a:cs typeface="ヒラギノ角ゴ Pro W3" pitchFamily="-65" charset="-128"/>
              </a:rPr>
              <a:t>  		SDT </a:t>
            </a:r>
            <a:r>
              <a:rPr lang="en-US" kern="0" dirty="0" smtClean="0">
                <a:latin typeface="+mj-lt"/>
                <a:ea typeface="ヒラギノ角ゴ Pro W3" pitchFamily="-65" charset="-128"/>
                <a:cs typeface="ヒラギノ角ゴ Pro W3" pitchFamily="-65" charset="-128"/>
              </a:rPr>
              <a:t>Co-Chair</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solidFill>
                  <a:schemeClr val="tx1"/>
                </a:solidFill>
                <a:effectLst/>
                <a:uLnTx/>
                <a:uFillTx/>
                <a:latin typeface="+mj-lt"/>
                <a:ea typeface="ヒラギノ角ゴ Pro W3" pitchFamily="-65" charset="-128"/>
                <a:cs typeface="ヒラギノ角ゴ Pro W3" pitchFamily="-65" charset="-128"/>
              </a:rPr>
              <a:t>	David </a:t>
            </a:r>
            <a:r>
              <a:rPr kumimoji="0" lang="en-US" i="0" u="none" strike="noStrike" kern="0" cap="none" spc="0" normalizeH="0" baseline="0" noProof="0" dirty="0" err="1" smtClean="0">
                <a:ln>
                  <a:noFill/>
                </a:ln>
                <a:solidFill>
                  <a:schemeClr val="tx1"/>
                </a:solidFill>
                <a:effectLst/>
                <a:uLnTx/>
                <a:uFillTx/>
                <a:latin typeface="+mj-lt"/>
                <a:ea typeface="ヒラギノ角ゴ Pro W3" pitchFamily="-65" charset="-128"/>
                <a:cs typeface="ヒラギノ角ゴ Pro W3" pitchFamily="-65" charset="-128"/>
              </a:rPr>
              <a:t>Spergel</a:t>
            </a:r>
            <a:r>
              <a:rPr kumimoji="0" lang="en-US" i="0" u="none" strike="noStrike" kern="0" cap="none" spc="0" normalizeH="0" noProof="0" dirty="0" smtClean="0">
                <a:ln>
                  <a:noFill/>
                </a:ln>
                <a:solidFill>
                  <a:schemeClr val="tx1"/>
                </a:solidFill>
                <a:effectLst/>
                <a:uLnTx/>
                <a:uFillTx/>
                <a:latin typeface="+mj-lt"/>
                <a:ea typeface="ヒラギノ角ゴ Pro W3" pitchFamily="-65" charset="-128"/>
                <a:cs typeface="ヒラギノ角ゴ Pro W3" pitchFamily="-65" charset="-128"/>
              </a:rPr>
              <a:t> (Princeton) </a:t>
            </a:r>
            <a:r>
              <a:rPr lang="en-US" kern="0" dirty="0" smtClean="0">
                <a:latin typeface="+mj-lt"/>
                <a:ea typeface="ヒラギノ角ゴ Pro W3" pitchFamily="-65" charset="-128"/>
                <a:cs typeface="ヒラギノ角ゴ Pro W3" pitchFamily="-65" charset="-128"/>
              </a:rPr>
              <a:t>		</a:t>
            </a:r>
            <a:r>
              <a:rPr kumimoji="0" lang="en-US" i="0" u="none" strike="noStrike" kern="0" cap="none" spc="0" normalizeH="0" noProof="0" dirty="0" smtClean="0">
                <a:ln>
                  <a:noFill/>
                </a:ln>
                <a:solidFill>
                  <a:schemeClr val="tx1"/>
                </a:solidFill>
                <a:effectLst/>
                <a:uLnTx/>
                <a:uFillTx/>
                <a:latin typeface="+mj-lt"/>
                <a:ea typeface="ヒラギノ角ゴ Pro W3" pitchFamily="-65" charset="-128"/>
                <a:cs typeface="ヒラギノ角ゴ Pro W3" pitchFamily="-65" charset="-128"/>
              </a:rPr>
              <a:t>SDT Co-Chair</a:t>
            </a:r>
          </a:p>
          <a:p>
            <a:pPr marL="0" marR="0" lvl="0" indent="0" defTabSz="914400" rtl="0" eaLnBrk="0" fontAlgn="base" latinLnBrk="0" hangingPunct="0">
              <a:lnSpc>
                <a:spcPct val="100000"/>
              </a:lnSpc>
              <a:spcBef>
                <a:spcPct val="0"/>
              </a:spcBef>
              <a:spcAft>
                <a:spcPct val="0"/>
              </a:spcAft>
              <a:buClrTx/>
              <a:buSzTx/>
              <a:buFontTx/>
              <a:buNone/>
              <a:tabLst/>
              <a:defRPr/>
            </a:pPr>
            <a:r>
              <a:rPr lang="en-US" kern="0" dirty="0" smtClean="0">
                <a:latin typeface="+mj-lt"/>
                <a:ea typeface="ヒラギノ角ゴ Pro W3" pitchFamily="-65" charset="-128"/>
                <a:cs typeface="ヒラギノ角ゴ Pro W3" pitchFamily="-65" charset="-128"/>
              </a:rPr>
              <a:t>	Kevin Grady (GSFC)		Study Manager </a:t>
            </a:r>
            <a:r>
              <a:rPr lang="en-US" kern="0" baseline="0" dirty="0" smtClean="0">
                <a:latin typeface="+mj-lt"/>
                <a:ea typeface="ヒラギノ角ゴ Pro W3" pitchFamily="-65" charset="-128"/>
                <a:cs typeface="ヒラギノ角ゴ Pro W3" pitchFamily="-65" charset="-128"/>
              </a:rPr>
              <a:t>&amp; </a:t>
            </a:r>
            <a:r>
              <a:rPr lang="en-US" kern="0" dirty="0" smtClean="0">
                <a:latin typeface="+mj-lt"/>
                <a:ea typeface="ヒラギノ角ゴ Pro W3" pitchFamily="-65" charset="-128"/>
                <a:cs typeface="ヒラギノ角ゴ Pro W3" pitchFamily="-65" charset="-128"/>
              </a:rPr>
              <a:t>Project Team</a:t>
            </a:r>
          </a:p>
        </p:txBody>
      </p:sp>
      <p:sp>
        <p:nvSpPr>
          <p:cNvPr id="10" name="TextBox 9"/>
          <p:cNvSpPr txBox="1"/>
          <p:nvPr/>
        </p:nvSpPr>
        <p:spPr>
          <a:xfrm>
            <a:off x="5525160" y="2848822"/>
            <a:ext cx="3238500" cy="3785651"/>
          </a:xfrm>
          <a:prstGeom prst="rect">
            <a:avLst/>
          </a:prstGeom>
          <a:noFill/>
          <a:ln>
            <a:solidFill>
              <a:srgbClr val="4F81BD"/>
            </a:solidFill>
          </a:ln>
          <a:effectLst>
            <a:glow rad="101600">
              <a:schemeClr val="tx2">
                <a:alpha val="75000"/>
              </a:schemeClr>
            </a:glow>
          </a:effectLst>
        </p:spPr>
        <p:txBody>
          <a:bodyPr wrap="square" rtlCol="0">
            <a:spAutoFit/>
          </a:bodyPr>
          <a:lstStyle/>
          <a:p>
            <a:pPr algn="l"/>
            <a:endParaRPr lang="en-US" sz="1200" dirty="0" smtClean="0"/>
          </a:p>
          <a:p>
            <a:pPr algn="l"/>
            <a:r>
              <a:rPr lang="en-US" sz="1200" b="1" i="1" dirty="0" smtClean="0">
                <a:ln>
                  <a:solidFill>
                    <a:schemeClr val="tx1"/>
                  </a:solidFill>
                </a:ln>
              </a:rPr>
              <a:t>SCIENCE DEFINITION TEAM</a:t>
            </a:r>
          </a:p>
          <a:p>
            <a:pPr algn="l"/>
            <a:r>
              <a:rPr lang="en-US" sz="1200" dirty="0" smtClean="0"/>
              <a:t>James Breckinridge, Caltech</a:t>
            </a:r>
          </a:p>
          <a:p>
            <a:pPr algn="l"/>
            <a:r>
              <a:rPr lang="en-US" sz="1200" dirty="0" smtClean="0"/>
              <a:t>Megan Donahue, Michigan State Univ.</a:t>
            </a:r>
          </a:p>
          <a:p>
            <a:pPr algn="l"/>
            <a:r>
              <a:rPr lang="en-US" sz="1200" dirty="0" smtClean="0"/>
              <a:t>Alan Dressler, Carnegie Observatories</a:t>
            </a:r>
          </a:p>
          <a:p>
            <a:pPr algn="l"/>
            <a:r>
              <a:rPr lang="en-US" sz="1200" dirty="0" smtClean="0"/>
              <a:t>Chris Hirata, Caltech</a:t>
            </a:r>
          </a:p>
          <a:p>
            <a:pPr algn="l"/>
            <a:r>
              <a:rPr lang="en-US" sz="1200" dirty="0" smtClean="0"/>
              <a:t>Scott Gaudi, Ohio State Univ.</a:t>
            </a:r>
          </a:p>
          <a:p>
            <a:pPr algn="l"/>
            <a:r>
              <a:rPr lang="en-US" sz="1200" dirty="0" smtClean="0"/>
              <a:t>Thomas Greene, Ames</a:t>
            </a:r>
          </a:p>
          <a:p>
            <a:pPr algn="l"/>
            <a:r>
              <a:rPr lang="en-US" sz="1200" dirty="0" smtClean="0"/>
              <a:t>Olivier </a:t>
            </a:r>
            <a:r>
              <a:rPr lang="en-US" sz="1200" dirty="0" err="1" smtClean="0"/>
              <a:t>Guyon</a:t>
            </a:r>
            <a:r>
              <a:rPr lang="en-US" sz="1200" dirty="0" smtClean="0"/>
              <a:t>, Univ. Arizona</a:t>
            </a:r>
          </a:p>
          <a:p>
            <a:r>
              <a:rPr lang="en-US" sz="1200" dirty="0" smtClean="0"/>
              <a:t>Jason </a:t>
            </a:r>
            <a:r>
              <a:rPr lang="en-US" sz="1200" dirty="0" err="1" smtClean="0"/>
              <a:t>Kalirai</a:t>
            </a:r>
            <a:r>
              <a:rPr lang="en-US" sz="1200" dirty="0" smtClean="0"/>
              <a:t>, </a:t>
            </a:r>
            <a:r>
              <a:rPr lang="en-US" sz="1200" dirty="0" err="1" smtClean="0"/>
              <a:t>STScI</a:t>
            </a:r>
            <a:endParaRPr lang="en-US" sz="1200" dirty="0" smtClean="0"/>
          </a:p>
          <a:p>
            <a:r>
              <a:rPr lang="en-US" sz="1200" dirty="0" smtClean="0"/>
              <a:t>Jeremy </a:t>
            </a:r>
            <a:r>
              <a:rPr lang="en-US" sz="1200" dirty="0" err="1" smtClean="0"/>
              <a:t>Kasdin</a:t>
            </a:r>
            <a:r>
              <a:rPr lang="en-US" sz="1200" dirty="0" smtClean="0"/>
              <a:t>, Princeton</a:t>
            </a:r>
          </a:p>
          <a:p>
            <a:r>
              <a:rPr lang="en-US" sz="1200" dirty="0" smtClean="0"/>
              <a:t>Warren Moos, Johns Hopkins</a:t>
            </a:r>
          </a:p>
          <a:p>
            <a:r>
              <a:rPr lang="en-US" sz="1200" dirty="0" smtClean="0"/>
              <a:t>Saul </a:t>
            </a:r>
            <a:r>
              <a:rPr lang="en-US" sz="1200" dirty="0" err="1" smtClean="0"/>
              <a:t>Perlmutter</a:t>
            </a:r>
            <a:r>
              <a:rPr lang="en-US" sz="1200" dirty="0" smtClean="0"/>
              <a:t>, UC Berkeley / LBNL</a:t>
            </a:r>
          </a:p>
          <a:p>
            <a:r>
              <a:rPr lang="en-US" sz="1200" dirty="0" smtClean="0"/>
              <a:t>Marc Postman, </a:t>
            </a:r>
            <a:r>
              <a:rPr lang="en-US" sz="1200" dirty="0" err="1" smtClean="0"/>
              <a:t>STScI</a:t>
            </a:r>
            <a:endParaRPr lang="en-US" sz="1200" dirty="0" smtClean="0"/>
          </a:p>
          <a:p>
            <a:r>
              <a:rPr lang="en-US" sz="1200" dirty="0" smtClean="0"/>
              <a:t>Bernard Rauscher, GSFC</a:t>
            </a:r>
          </a:p>
          <a:p>
            <a:r>
              <a:rPr lang="en-US" sz="1200" dirty="0" smtClean="0"/>
              <a:t>Jason Rhodes, JPL</a:t>
            </a:r>
          </a:p>
          <a:p>
            <a:r>
              <a:rPr lang="en-US" sz="1200" dirty="0" err="1" smtClean="0"/>
              <a:t>Yun</a:t>
            </a:r>
            <a:r>
              <a:rPr lang="en-US" sz="1200" dirty="0" smtClean="0"/>
              <a:t> Wang, Univ. Oklahoma</a:t>
            </a:r>
          </a:p>
          <a:p>
            <a:r>
              <a:rPr lang="en-US" sz="1200" dirty="0" smtClean="0"/>
              <a:t>David Weinberg, Ohio State U.</a:t>
            </a:r>
          </a:p>
          <a:p>
            <a:r>
              <a:rPr lang="en-US" sz="1200" dirty="0"/>
              <a:t>J</a:t>
            </a:r>
            <a:r>
              <a:rPr lang="en-US" sz="1200" dirty="0" smtClean="0"/>
              <a:t>oan </a:t>
            </a:r>
            <a:r>
              <a:rPr lang="en-US" sz="1200" dirty="0" err="1" smtClean="0"/>
              <a:t>Centrella</a:t>
            </a:r>
            <a:r>
              <a:rPr lang="en-US" sz="1200" dirty="0" smtClean="0"/>
              <a:t>, NASA HQ Ex-Officio</a:t>
            </a:r>
          </a:p>
          <a:p>
            <a:r>
              <a:rPr lang="en-US" sz="1200" dirty="0" smtClean="0"/>
              <a:t>Wes </a:t>
            </a:r>
            <a:r>
              <a:rPr lang="en-US" sz="1200" dirty="0" err="1" smtClean="0"/>
              <a:t>Traub</a:t>
            </a:r>
            <a:r>
              <a:rPr lang="en-US" sz="1200" dirty="0" smtClean="0"/>
              <a:t>, JPL  Ex-Officio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TotalTime>
  <Words>7342</Words>
  <Application>Microsoft Macintosh PowerPoint</Application>
  <PresentationFormat>On-screen Show (4:3)</PresentationFormat>
  <Paragraphs>1023</Paragraphs>
  <Slides>85</Slides>
  <Notes>23</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85</vt:i4>
      </vt:variant>
    </vt:vector>
  </HeadingPairs>
  <TitlesOfParts>
    <vt:vector size="88" baseType="lpstr">
      <vt:lpstr>Office Theme</vt:lpstr>
      <vt:lpstr>1_Office Theme</vt:lpstr>
      <vt:lpstr>Microsoft Excel Sheet</vt:lpstr>
      <vt:lpstr>Slide 1</vt:lpstr>
      <vt:lpstr>Three Surprises….</vt:lpstr>
      <vt:lpstr>The universe is accelerating…</vt:lpstr>
      <vt:lpstr>The discovery of the accelerating universe fundamentally challenged our notions of gravity</vt:lpstr>
      <vt:lpstr>Our Galaxy is teeming with planets</vt:lpstr>
      <vt:lpstr>Big Questions in Exoplanet Science</vt:lpstr>
      <vt:lpstr>NRO Telescopes</vt:lpstr>
      <vt:lpstr>Telescope parts available to NASA</vt:lpstr>
      <vt:lpstr>Astrophysics Focused Telescope Assets (AFTA) </vt:lpstr>
      <vt:lpstr>AFTA Instruments</vt:lpstr>
      <vt:lpstr>Slide 11</vt:lpstr>
      <vt:lpstr>Slide 12</vt:lpstr>
      <vt:lpstr>Slide 13</vt:lpstr>
      <vt:lpstr>Slide 14</vt:lpstr>
      <vt:lpstr>AFTA is well matched to the WFIRST Requirements</vt:lpstr>
      <vt:lpstr>Slide 16</vt:lpstr>
      <vt:lpstr>Toward the “Pale Blue Dot”</vt:lpstr>
      <vt:lpstr>Exoplanet Microlensing Survey</vt:lpstr>
      <vt:lpstr>Frontiers of Knowledge</vt:lpstr>
      <vt:lpstr>Slide 20</vt:lpstr>
      <vt:lpstr>Slide 21</vt:lpstr>
      <vt:lpstr>Understanding Our Origins</vt:lpstr>
      <vt:lpstr>Slide 23</vt:lpstr>
      <vt:lpstr>Slide 24</vt:lpstr>
      <vt:lpstr>Slide 25</vt:lpstr>
      <vt:lpstr>Slide 26</vt:lpstr>
      <vt:lpstr>LSST/AFTA/Euclid Combined Survey: Community Guest Investigator Program</vt:lpstr>
      <vt:lpstr>LSST/AFTA/Euclid Combined Survey: Community Guest Investigator Program</vt:lpstr>
      <vt:lpstr>Rich Community Science </vt:lpstr>
      <vt:lpstr>Slide 30</vt:lpstr>
      <vt:lpstr>Slide 31</vt:lpstr>
      <vt:lpstr>Back-up</vt:lpstr>
      <vt:lpstr>Slide 33</vt:lpstr>
      <vt:lpstr>AFTA Telescope Address Many of the Enduring Questions of Astrophysics</vt:lpstr>
      <vt:lpstr>AFTA is a more capable dark energy mission than previous DRMs</vt:lpstr>
      <vt:lpstr>Slide 36</vt:lpstr>
      <vt:lpstr>Slide 37</vt:lpstr>
      <vt:lpstr>Slide 38</vt:lpstr>
      <vt:lpstr>AFTA Exoplanet Science</vt:lpstr>
      <vt:lpstr>Exoplanet Direct Imaging</vt:lpstr>
      <vt:lpstr>Debris Disk Imaging</vt:lpstr>
      <vt:lpstr>3. Understanding Our Origins</vt:lpstr>
      <vt:lpstr> Understanding Our Origins</vt:lpstr>
      <vt:lpstr>Slide 44</vt:lpstr>
      <vt:lpstr>Slide 45</vt:lpstr>
      <vt:lpstr>Slide 46</vt:lpstr>
      <vt:lpstr>Understanding Our Origins</vt:lpstr>
      <vt:lpstr>4. Cosmic Order</vt:lpstr>
      <vt:lpstr>Discovery Science &amp; Cosmic Order</vt:lpstr>
      <vt:lpstr>Project</vt:lpstr>
      <vt:lpstr>AFTA Payload Design Concept</vt:lpstr>
      <vt:lpstr>Slide 52</vt:lpstr>
      <vt:lpstr>Widefield Instrument Shares Architecture and Heritage with HST/WFC3</vt:lpstr>
      <vt:lpstr>Spacecraft Concept</vt:lpstr>
      <vt:lpstr>Cost &amp; Schedule</vt:lpstr>
      <vt:lpstr>Cost Assumptions</vt:lpstr>
      <vt:lpstr>Comparison of Complexity/Risk/Cost of AFTA to Previous IR Survey DRMs (1/2)</vt:lpstr>
      <vt:lpstr>Comparison of Complexity/Risk/Cost of AFTA to Previous IR Survey DRMs (2/2)</vt:lpstr>
      <vt:lpstr>Slide 59</vt:lpstr>
      <vt:lpstr>AFTA Mission Functional Elements</vt:lpstr>
      <vt:lpstr>AFTA Life Cycle Cost Scenarios</vt:lpstr>
      <vt:lpstr>Study Options</vt:lpstr>
      <vt:lpstr>Slide 63</vt:lpstr>
      <vt:lpstr>Observatory Performance Required  by Coronagraph</vt:lpstr>
      <vt:lpstr>Coronagraph Costs</vt:lpstr>
      <vt:lpstr>WFIRST-AFTA Coronagraph Technology Development Path to TRL 6 by PDR (2018)</vt:lpstr>
      <vt:lpstr>Approach to developing AFTA Coronagraph on Accelerated Schedule (PDR 7/15)</vt:lpstr>
      <vt:lpstr>Cost of Serviciability</vt:lpstr>
      <vt:lpstr>Cost of Serviceability</vt:lpstr>
      <vt:lpstr>Optical Comm Option</vt:lpstr>
      <vt:lpstr>AFTA Laser Comm Options</vt:lpstr>
      <vt:lpstr>Future Activities and Topics for Follow-on Study (1/2)</vt:lpstr>
      <vt:lpstr>Future Activities and Topics for Follow-on Study (2/2)</vt:lpstr>
      <vt:lpstr>Slide 74</vt:lpstr>
      <vt:lpstr>Back-up</vt:lpstr>
      <vt:lpstr>Slide 76</vt:lpstr>
      <vt:lpstr>Slide 77</vt:lpstr>
      <vt:lpstr>Back-up</vt:lpstr>
      <vt:lpstr>“Discover how the universe works, explore how it began and evolved, and search for Earth-like planets”  NASA Strategic Plan (p. 14)  </vt:lpstr>
      <vt:lpstr>Slide 80</vt:lpstr>
      <vt:lpstr>Slide 81</vt:lpstr>
      <vt:lpstr>Slide 82</vt:lpstr>
      <vt:lpstr>Slide 83</vt:lpstr>
      <vt:lpstr>AFTA can survey both deep and wide!</vt:lpstr>
      <vt:lpstr>Widefield Instrument Layout</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Spergel</dc:creator>
  <cp:lastModifiedBy>David Spergel</cp:lastModifiedBy>
  <cp:revision>3</cp:revision>
  <dcterms:created xsi:type="dcterms:W3CDTF">2013-04-24T12:37:54Z</dcterms:created>
  <dcterms:modified xsi:type="dcterms:W3CDTF">2013-04-24T15:38:07Z</dcterms:modified>
</cp:coreProperties>
</file>