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7" r:id="rId2"/>
    <p:sldId id="363" r:id="rId3"/>
    <p:sldId id="389" r:id="rId4"/>
    <p:sldId id="380" r:id="rId5"/>
    <p:sldId id="347" r:id="rId6"/>
    <p:sldId id="346" r:id="rId7"/>
    <p:sldId id="345" r:id="rId8"/>
    <p:sldId id="348" r:id="rId9"/>
    <p:sldId id="354" r:id="rId10"/>
    <p:sldId id="382" r:id="rId11"/>
    <p:sldId id="390" r:id="rId12"/>
    <p:sldId id="392" r:id="rId1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EAEA"/>
  </p:clrMru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5" autoAdjust="0"/>
    <p:restoredTop sz="98789" autoAdjust="0"/>
  </p:normalViewPr>
  <p:slideViewPr>
    <p:cSldViewPr snapToGrid="0" snapToObjects="1">
      <p:cViewPr varScale="1">
        <p:scale>
          <a:sx n="102" d="100"/>
          <a:sy n="102" d="100"/>
        </p:scale>
        <p:origin x="-376" y="-104"/>
      </p:cViewPr>
      <p:guideLst>
        <p:guide orient="horz" pos="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276" y="-108"/>
      </p:cViewPr>
      <p:guideLst>
        <p:guide orient="horz" pos="294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518" cy="46815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952" y="0"/>
            <a:ext cx="3066518" cy="46815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FD533230-FAF6-4234-96B9-7C1DD77D85FA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318"/>
            <a:ext cx="3066518" cy="46815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952" y="8893318"/>
            <a:ext cx="3066518" cy="46815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3CC7D06F-D30F-4C59-BA7A-682BBFCD0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8414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518" cy="46815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952" y="0"/>
            <a:ext cx="3066518" cy="468154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51B496C4-B15D-446E-8941-4AF7DA037DDB}" type="datetimeFigureOut">
              <a:rPr lang="en-US" smtClean="0"/>
              <a:pPr/>
              <a:t>9/4/12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0" tIns="46200" rIns="92400" bIns="462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30" y="4447461"/>
            <a:ext cx="5661018" cy="4213384"/>
          </a:xfrm>
          <a:prstGeom prst="rect">
            <a:avLst/>
          </a:prstGeom>
        </p:spPr>
        <p:txBody>
          <a:bodyPr vert="horz" lIns="92400" tIns="46200" rIns="92400" bIns="462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318"/>
            <a:ext cx="3066518" cy="46815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952" y="8893318"/>
            <a:ext cx="3066518" cy="468154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3977BCF9-00EA-42A7-8902-FC66DAA1C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8796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BCF9-00EA-42A7-8902-FC66DAA1CD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9699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FA389-1F00-482A-8274-62161B23FF7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9675" y="708025"/>
            <a:ext cx="4662488" cy="349726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2539" y="4447462"/>
            <a:ext cx="5191999" cy="421178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13" tIns="44413" rIns="90413" bIns="44413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687420"/>
            <a:ext cx="8231187" cy="1177361"/>
          </a:xfrm>
        </p:spPr>
        <p:txBody>
          <a:bodyPr/>
          <a:lstStyle>
            <a:lvl1pPr>
              <a:lnSpc>
                <a:spcPct val="90000"/>
              </a:lnSpc>
              <a:defRPr sz="3600">
                <a:solidFill>
                  <a:srgbClr val="E3520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2872206"/>
            <a:ext cx="8231187" cy="898279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rgbClr val="E352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140116" cy="6858000"/>
            <a:chOff x="0" y="0"/>
            <a:chExt cx="9140116" cy="6858000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0" y="0"/>
              <a:ext cx="9140116" cy="6858000"/>
              <a:chOff x="0" y="0"/>
              <a:chExt cx="9140116" cy="6858000"/>
            </a:xfrm>
          </p:grpSpPr>
          <p:grpSp>
            <p:nvGrpSpPr>
              <p:cNvPr id="21" name="Group 20"/>
              <p:cNvGrpSpPr/>
              <p:nvPr userDrawn="1"/>
            </p:nvGrpSpPr>
            <p:grpSpPr>
              <a:xfrm>
                <a:off x="0" y="1368400"/>
                <a:ext cx="9140116" cy="4115047"/>
                <a:chOff x="0" y="1368400"/>
                <a:chExt cx="9140116" cy="4115047"/>
              </a:xfrm>
            </p:grpSpPr>
            <p:cxnSp>
              <p:nvCxnSpPr>
                <p:cNvPr id="9" name="Straight Connector 8"/>
                <p:cNvCxnSpPr/>
                <p:nvPr userDrawn="1"/>
              </p:nvCxnSpPr>
              <p:spPr>
                <a:xfrm>
                  <a:off x="0" y="1368400"/>
                  <a:ext cx="9136231" cy="0"/>
                </a:xfrm>
                <a:prstGeom prst="line">
                  <a:avLst/>
                </a:prstGeom>
                <a:ln w="9525" cmpd="sng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 userDrawn="1"/>
              </p:nvCxnSpPr>
              <p:spPr>
                <a:xfrm>
                  <a:off x="3885" y="5483447"/>
                  <a:ext cx="9136231" cy="0"/>
                </a:xfrm>
                <a:prstGeom prst="line">
                  <a:avLst/>
                </a:prstGeom>
                <a:ln w="9525" cmpd="sng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692150" y="0"/>
                <a:ext cx="2746375" cy="6858000"/>
                <a:chOff x="692150" y="0"/>
                <a:chExt cx="2746375" cy="6858000"/>
              </a:xfrm>
            </p:grpSpPr>
            <p:grpSp>
              <p:nvGrpSpPr>
                <p:cNvPr id="17" name="Group 16"/>
                <p:cNvGrpSpPr/>
                <p:nvPr userDrawn="1"/>
              </p:nvGrpSpPr>
              <p:grpSpPr>
                <a:xfrm>
                  <a:off x="692150" y="0"/>
                  <a:ext cx="2746375" cy="1368425"/>
                  <a:chOff x="692150" y="0"/>
                  <a:chExt cx="2746375" cy="1368425"/>
                </a:xfrm>
              </p:grpSpPr>
              <p:cxnSp>
                <p:nvCxnSpPr>
                  <p:cNvPr id="14" name="Straight Connector 13"/>
                  <p:cNvCxnSpPr/>
                  <p:nvPr userDrawn="1"/>
                </p:nvCxnSpPr>
                <p:spPr>
                  <a:xfrm>
                    <a:off x="692150" y="0"/>
                    <a:ext cx="1368425" cy="1368425"/>
                  </a:xfrm>
                  <a:prstGeom prst="line">
                    <a:avLst/>
                  </a:prstGeom>
                  <a:ln w="9525" cmpd="sng">
                    <a:solidFill>
                      <a:schemeClr val="bg2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 userDrawn="1"/>
                </p:nvCxnSpPr>
                <p:spPr>
                  <a:xfrm flipH="1">
                    <a:off x="2070100" y="0"/>
                    <a:ext cx="1368425" cy="1368425"/>
                  </a:xfrm>
                  <a:prstGeom prst="line">
                    <a:avLst/>
                  </a:prstGeom>
                  <a:ln w="9525" cmpd="sng">
                    <a:solidFill>
                      <a:schemeClr val="bg2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/>
                <p:cNvGrpSpPr/>
                <p:nvPr userDrawn="1"/>
              </p:nvGrpSpPr>
              <p:grpSpPr>
                <a:xfrm flipV="1">
                  <a:off x="692150" y="5489575"/>
                  <a:ext cx="2746375" cy="1368425"/>
                  <a:chOff x="692150" y="0"/>
                  <a:chExt cx="2746375" cy="1368425"/>
                </a:xfrm>
              </p:grpSpPr>
              <p:cxnSp>
                <p:nvCxnSpPr>
                  <p:cNvPr id="19" name="Straight Connector 18"/>
                  <p:cNvCxnSpPr/>
                  <p:nvPr userDrawn="1"/>
                </p:nvCxnSpPr>
                <p:spPr>
                  <a:xfrm>
                    <a:off x="692150" y="0"/>
                    <a:ext cx="1368425" cy="1368425"/>
                  </a:xfrm>
                  <a:prstGeom prst="line">
                    <a:avLst/>
                  </a:prstGeom>
                  <a:ln w="9525" cmpd="sng">
                    <a:solidFill>
                      <a:schemeClr val="bg2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 userDrawn="1"/>
                </p:nvCxnSpPr>
                <p:spPr>
                  <a:xfrm flipH="1">
                    <a:off x="2070100" y="0"/>
                    <a:ext cx="1368425" cy="1368425"/>
                  </a:xfrm>
                  <a:prstGeom prst="line">
                    <a:avLst/>
                  </a:prstGeom>
                  <a:ln w="9525" cmpd="sng">
                    <a:solidFill>
                      <a:schemeClr val="bg2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25" name="Picture 24" descr="Exelis_4c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/>
                </a:ext>
              </a:extLst>
            </a:blip>
            <a:stretch>
              <a:fillRect/>
            </a:stretch>
          </p:blipFill>
          <p:spPr>
            <a:xfrm>
              <a:off x="6926915" y="361926"/>
              <a:ext cx="1865376" cy="317240"/>
            </a:xfrm>
            <a:prstGeom prst="rect">
              <a:avLst/>
            </a:prstGeom>
          </p:spPr>
        </p:pic>
      </p:grpSp>
      <p:sp>
        <p:nvSpPr>
          <p:cNvPr id="24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504641" y="6490468"/>
            <a:ext cx="4153743" cy="365125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endParaRPr lang="en-US" dirty="0"/>
          </a:p>
        </p:txBody>
      </p:sp>
      <p:sp>
        <p:nvSpPr>
          <p:cNvPr id="26" name="Footer Placeholder 4"/>
          <p:cNvSpPr txBox="1">
            <a:spLocks/>
          </p:cNvSpPr>
          <p:nvPr userDrawn="1"/>
        </p:nvSpPr>
        <p:spPr>
          <a:xfrm>
            <a:off x="2500613" y="6232860"/>
            <a:ext cx="4153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Document is ITAR </a:t>
            </a:r>
            <a:r>
              <a:rPr lang="en-US" sz="1200" b="1" dirty="0" smtClean="0">
                <a:solidFill>
                  <a:srgbClr val="000000"/>
                </a:solidFill>
              </a:rPr>
              <a:t>Controlled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8870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870221"/>
            <a:ext cx="8229600" cy="4883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Primary Mirror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711200" cy="644525"/>
        </p:xfrm>
        <a:graphic>
          <a:graphicData uri="http://schemas.openxmlformats.org/presentationml/2006/ole">
            <p:oleObj spid="_x0000_s2062" name="Photo Editor Photo" r:id="rId3" imgW="1523810" imgH="138095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2150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2438" y="1490664"/>
            <a:ext cx="4873973" cy="451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18620" y="1604963"/>
            <a:ext cx="3425380" cy="4114800"/>
          </a:xfrm>
        </p:spPr>
        <p:txBody>
          <a:bodyPr lIns="91440" anchor="ctr">
            <a:normAutofit/>
          </a:bodyPr>
          <a:lstStyle>
            <a:lvl1pPr algn="ctr"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5331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907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907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23999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796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1772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796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772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6566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855663" y="3168978"/>
            <a:ext cx="7432675" cy="523220"/>
          </a:xfrm>
        </p:spPr>
        <p:txBody>
          <a:bodyPr lIns="182880" rIns="182880" anchor="ctr" anchorCtr="0">
            <a:spAutoFit/>
          </a:bodyPr>
          <a:lstStyle>
            <a:lvl1pPr>
              <a:defRPr sz="2800">
                <a:solidFill>
                  <a:srgbClr val="E35205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43522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3520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3608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6359525"/>
          </a:xfrm>
        </p:spPr>
        <p:txBody>
          <a:bodyPr lIns="91440" anchor="ctr"/>
          <a:lstStyle>
            <a:lvl1pPr algn="ct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4424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500613" y="6232860"/>
            <a:ext cx="4153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Document is ITAR </a:t>
            </a:r>
            <a:r>
              <a:rPr lang="en-US" sz="1200" b="1" dirty="0" smtClean="0">
                <a:solidFill>
                  <a:srgbClr val="000000"/>
                </a:solidFill>
              </a:rPr>
              <a:t>Controlled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2813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398"/>
            <a:ext cx="8229600" cy="1005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7201" y="1477963"/>
            <a:ext cx="8228837" cy="45370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7105562" y="6440590"/>
            <a:ext cx="12619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2945230" y="6440590"/>
            <a:ext cx="4153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504641" y="6490468"/>
            <a:ext cx="4153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Contains ITT Exelis Proprietary Information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500613" y="6232860"/>
            <a:ext cx="4153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Document is ITAR </a:t>
            </a:r>
            <a:r>
              <a:rPr lang="en-US" sz="1200" b="1" dirty="0" smtClean="0">
                <a:solidFill>
                  <a:srgbClr val="000000"/>
                </a:solidFill>
              </a:rPr>
              <a:t>Controlled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32822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52438" y="1219200"/>
            <a:ext cx="8231187" cy="4791076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D6A814-2C63-49AF-8923-92ADC645E4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215072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687420"/>
            <a:ext cx="8231187" cy="11773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2872206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0116" cy="6858000"/>
            <a:chOff x="0" y="0"/>
            <a:chExt cx="9140116" cy="6858000"/>
          </a:xfrm>
        </p:grpSpPr>
        <p:pic>
          <p:nvPicPr>
            <p:cNvPr id="4" name="Picture 3" descr="Exelis_w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/>
                </a:ext>
              </a:extLst>
            </a:blip>
            <a:stretch>
              <a:fillRect/>
            </a:stretch>
          </p:blipFill>
          <p:spPr>
            <a:xfrm>
              <a:off x="6931226" y="367217"/>
              <a:ext cx="1865376" cy="31724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 userDrawn="1"/>
          </p:nvGrpSpPr>
          <p:grpSpPr>
            <a:xfrm>
              <a:off x="0" y="0"/>
              <a:ext cx="9140116" cy="6858000"/>
              <a:chOff x="0" y="0"/>
              <a:chExt cx="9140116" cy="6858000"/>
            </a:xfrm>
          </p:grpSpPr>
          <p:grpSp>
            <p:nvGrpSpPr>
              <p:cNvPr id="21" name="Group 20"/>
              <p:cNvGrpSpPr/>
              <p:nvPr userDrawn="1"/>
            </p:nvGrpSpPr>
            <p:grpSpPr>
              <a:xfrm>
                <a:off x="0" y="1368400"/>
                <a:ext cx="9140116" cy="4115047"/>
                <a:chOff x="0" y="1368400"/>
                <a:chExt cx="9140116" cy="4115047"/>
              </a:xfrm>
            </p:grpSpPr>
            <p:cxnSp>
              <p:nvCxnSpPr>
                <p:cNvPr id="9" name="Straight Connector 8"/>
                <p:cNvCxnSpPr/>
                <p:nvPr userDrawn="1"/>
              </p:nvCxnSpPr>
              <p:spPr>
                <a:xfrm>
                  <a:off x="0" y="1368400"/>
                  <a:ext cx="9136231" cy="0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 userDrawn="1"/>
              </p:nvCxnSpPr>
              <p:spPr>
                <a:xfrm>
                  <a:off x="3885" y="5483447"/>
                  <a:ext cx="9136231" cy="0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692150" y="0"/>
                <a:ext cx="2746375" cy="6858000"/>
                <a:chOff x="692150" y="0"/>
                <a:chExt cx="2746375" cy="6858000"/>
              </a:xfrm>
            </p:grpSpPr>
            <p:grpSp>
              <p:nvGrpSpPr>
                <p:cNvPr id="17" name="Group 16"/>
                <p:cNvGrpSpPr/>
                <p:nvPr userDrawn="1"/>
              </p:nvGrpSpPr>
              <p:grpSpPr>
                <a:xfrm>
                  <a:off x="692150" y="0"/>
                  <a:ext cx="2746375" cy="1368425"/>
                  <a:chOff x="692150" y="0"/>
                  <a:chExt cx="2746375" cy="1368425"/>
                </a:xfrm>
              </p:grpSpPr>
              <p:cxnSp>
                <p:nvCxnSpPr>
                  <p:cNvPr id="14" name="Straight Connector 13"/>
                  <p:cNvCxnSpPr/>
                  <p:nvPr userDrawn="1"/>
                </p:nvCxnSpPr>
                <p:spPr>
                  <a:xfrm>
                    <a:off x="692150" y="0"/>
                    <a:ext cx="1368425" cy="1368425"/>
                  </a:xfrm>
                  <a:prstGeom prst="line">
                    <a:avLst/>
                  </a:prstGeom>
                  <a:ln w="9525" cmpd="sng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 userDrawn="1"/>
                </p:nvCxnSpPr>
                <p:spPr>
                  <a:xfrm flipH="1">
                    <a:off x="2070100" y="0"/>
                    <a:ext cx="1368425" cy="1368425"/>
                  </a:xfrm>
                  <a:prstGeom prst="line">
                    <a:avLst/>
                  </a:prstGeom>
                  <a:ln w="9525" cmpd="sng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/>
                <p:cNvGrpSpPr/>
                <p:nvPr userDrawn="1"/>
              </p:nvGrpSpPr>
              <p:grpSpPr>
                <a:xfrm flipV="1">
                  <a:off x="692150" y="5489575"/>
                  <a:ext cx="2746375" cy="1368425"/>
                  <a:chOff x="692150" y="0"/>
                  <a:chExt cx="2746375" cy="1368425"/>
                </a:xfrm>
              </p:grpSpPr>
              <p:cxnSp>
                <p:nvCxnSpPr>
                  <p:cNvPr id="19" name="Straight Connector 18"/>
                  <p:cNvCxnSpPr/>
                  <p:nvPr userDrawn="1"/>
                </p:nvCxnSpPr>
                <p:spPr>
                  <a:xfrm>
                    <a:off x="692150" y="0"/>
                    <a:ext cx="1368425" cy="1368425"/>
                  </a:xfrm>
                  <a:prstGeom prst="line">
                    <a:avLst/>
                  </a:prstGeom>
                  <a:ln w="9525" cmpd="sng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 userDrawn="1"/>
                </p:nvCxnSpPr>
                <p:spPr>
                  <a:xfrm flipH="1">
                    <a:off x="2070100" y="0"/>
                    <a:ext cx="1368425" cy="1368425"/>
                  </a:xfrm>
                  <a:prstGeom prst="line">
                    <a:avLst/>
                  </a:prstGeom>
                  <a:ln w="9525" cmpd="sng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882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687420"/>
            <a:ext cx="8231187" cy="1177361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2872206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140116" cy="6858000"/>
            <a:chOff x="0" y="0"/>
            <a:chExt cx="9140116" cy="685800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216835" y="0"/>
              <a:ext cx="2746375" cy="6858000"/>
              <a:chOff x="692150" y="0"/>
              <a:chExt cx="2746375" cy="6858000"/>
            </a:xfrm>
          </p:grpSpPr>
          <p:grpSp>
            <p:nvGrpSpPr>
              <p:cNvPr id="17" name="Group 16"/>
              <p:cNvGrpSpPr/>
              <p:nvPr userDrawn="1"/>
            </p:nvGrpSpPr>
            <p:grpSpPr>
              <a:xfrm>
                <a:off x="692150" y="0"/>
                <a:ext cx="2746375" cy="1368425"/>
                <a:chOff x="692150" y="0"/>
                <a:chExt cx="2746375" cy="1368425"/>
              </a:xfrm>
            </p:grpSpPr>
            <p:cxnSp>
              <p:nvCxnSpPr>
                <p:cNvPr id="14" name="Straight Connector 13"/>
                <p:cNvCxnSpPr/>
                <p:nvPr userDrawn="1"/>
              </p:nvCxnSpPr>
              <p:spPr>
                <a:xfrm>
                  <a:off x="69215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>
                <a:xfrm flipH="1">
                  <a:off x="207010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 flipV="1">
                <a:off x="692150" y="5489575"/>
                <a:ext cx="2746375" cy="1368425"/>
                <a:chOff x="692150" y="0"/>
                <a:chExt cx="2746375" cy="1368425"/>
              </a:xfrm>
            </p:grpSpPr>
            <p:cxnSp>
              <p:nvCxnSpPr>
                <p:cNvPr id="19" name="Straight Connector 18"/>
                <p:cNvCxnSpPr/>
                <p:nvPr userDrawn="1"/>
              </p:nvCxnSpPr>
              <p:spPr>
                <a:xfrm>
                  <a:off x="69215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 userDrawn="1"/>
              </p:nvCxnSpPr>
              <p:spPr>
                <a:xfrm flipH="1">
                  <a:off x="207010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 userDrawn="1"/>
          </p:nvGrpSpPr>
          <p:grpSpPr>
            <a:xfrm>
              <a:off x="0" y="361926"/>
              <a:ext cx="9140116" cy="5121521"/>
              <a:chOff x="0" y="361926"/>
              <a:chExt cx="9140116" cy="5121521"/>
            </a:xfrm>
          </p:grpSpPr>
          <p:grpSp>
            <p:nvGrpSpPr>
              <p:cNvPr id="21" name="Group 20"/>
              <p:cNvGrpSpPr/>
              <p:nvPr userDrawn="1"/>
            </p:nvGrpSpPr>
            <p:grpSpPr>
              <a:xfrm>
                <a:off x="0" y="1368400"/>
                <a:ext cx="9140116" cy="4115047"/>
                <a:chOff x="0" y="1368400"/>
                <a:chExt cx="9140116" cy="4115047"/>
              </a:xfrm>
            </p:grpSpPr>
            <p:cxnSp>
              <p:nvCxnSpPr>
                <p:cNvPr id="9" name="Straight Connector 8"/>
                <p:cNvCxnSpPr/>
                <p:nvPr userDrawn="1"/>
              </p:nvCxnSpPr>
              <p:spPr>
                <a:xfrm>
                  <a:off x="0" y="1368400"/>
                  <a:ext cx="9136231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 userDrawn="1"/>
              </p:nvCxnSpPr>
              <p:spPr>
                <a:xfrm>
                  <a:off x="3885" y="5483447"/>
                  <a:ext cx="9136231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 descr="Exelis_4c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/>
                  </a:ext>
                </a:extLst>
              </a:blip>
              <a:stretch>
                <a:fillRect/>
              </a:stretch>
            </p:blipFill>
            <p:spPr>
              <a:xfrm>
                <a:off x="6926915" y="361926"/>
                <a:ext cx="1865376" cy="317240"/>
              </a:xfrm>
              <a:prstGeom prst="rect">
                <a:avLst/>
              </a:prstGeom>
            </p:spPr>
          </p:pic>
        </p:grpSp>
      </p:grpSp>
      <p:sp>
        <p:nvSpPr>
          <p:cNvPr id="24" name="Text Box 6"/>
          <p:cNvSpPr txBox="1">
            <a:spLocks noChangeArrowheads="1"/>
          </p:cNvSpPr>
          <p:nvPr userDrawn="1"/>
        </p:nvSpPr>
        <p:spPr bwMode="auto">
          <a:xfrm>
            <a:off x="6150168" y="1680121"/>
            <a:ext cx="2640073" cy="250296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Select an image that relates to the presentation subject.</a:t>
            </a:r>
          </a:p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Do not use more than one image!</a:t>
            </a:r>
          </a:p>
          <a:p>
            <a:endParaRPr lang="en-US" sz="1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Changing </a:t>
            </a:r>
            <a:r>
              <a:rPr lang="en-US" sz="10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 photo </a:t>
            </a:r>
            <a:r>
              <a:rPr lang="en-US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 the image area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 your menu bar select “View” &gt; “Master” &gt; “Slide Master”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Go to the Title Slide Master you wish to change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Select 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 image and 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delete 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Insert</a:t>
            </a:r>
            <a:r>
              <a:rPr lang="en-US" sz="1000" baseline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new image/photo on page and crop/resize to fit image area</a:t>
            </a:r>
            <a:endParaRPr lang="en-US" sz="10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Once the new image placement is finalized, select 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Arrange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&gt; </a:t>
            </a:r>
            <a:r>
              <a:rPr lang="ja-JP" altLang="en-US" sz="10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Send to back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endParaRPr lang="en-US" altLang="ja-JP" sz="1000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endParaRPr lang="en-US" sz="9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Delete these instructions before final use.</a:t>
            </a:r>
            <a:endParaRPr lang="en-US" sz="1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7327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687420"/>
            <a:ext cx="8231187" cy="1177361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2872206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140116" cy="6858000"/>
            <a:chOff x="0" y="0"/>
            <a:chExt cx="9140116" cy="685800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216835" y="0"/>
              <a:ext cx="2746375" cy="6858000"/>
              <a:chOff x="692150" y="0"/>
              <a:chExt cx="2746375" cy="6858000"/>
            </a:xfrm>
          </p:grpSpPr>
          <p:grpSp>
            <p:nvGrpSpPr>
              <p:cNvPr id="17" name="Group 16"/>
              <p:cNvGrpSpPr/>
              <p:nvPr userDrawn="1"/>
            </p:nvGrpSpPr>
            <p:grpSpPr>
              <a:xfrm>
                <a:off x="692150" y="0"/>
                <a:ext cx="2746375" cy="1368425"/>
                <a:chOff x="692150" y="0"/>
                <a:chExt cx="2746375" cy="1368425"/>
              </a:xfrm>
            </p:grpSpPr>
            <p:cxnSp>
              <p:nvCxnSpPr>
                <p:cNvPr id="14" name="Straight Connector 13"/>
                <p:cNvCxnSpPr/>
                <p:nvPr userDrawn="1"/>
              </p:nvCxnSpPr>
              <p:spPr>
                <a:xfrm>
                  <a:off x="69215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 userDrawn="1"/>
              </p:nvCxnSpPr>
              <p:spPr>
                <a:xfrm flipH="1">
                  <a:off x="207010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 flipV="1">
                <a:off x="692150" y="5489575"/>
                <a:ext cx="2746375" cy="1368425"/>
                <a:chOff x="692150" y="0"/>
                <a:chExt cx="2746375" cy="1368425"/>
              </a:xfrm>
            </p:grpSpPr>
            <p:cxnSp>
              <p:nvCxnSpPr>
                <p:cNvPr id="19" name="Straight Connector 18"/>
                <p:cNvCxnSpPr/>
                <p:nvPr userDrawn="1"/>
              </p:nvCxnSpPr>
              <p:spPr>
                <a:xfrm>
                  <a:off x="69215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 userDrawn="1"/>
              </p:nvCxnSpPr>
              <p:spPr>
                <a:xfrm flipH="1">
                  <a:off x="207010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 userDrawn="1"/>
          </p:nvGrpSpPr>
          <p:grpSpPr>
            <a:xfrm>
              <a:off x="0" y="367217"/>
              <a:ext cx="9140116" cy="5116230"/>
              <a:chOff x="0" y="367217"/>
              <a:chExt cx="9140116" cy="5116230"/>
            </a:xfrm>
          </p:grpSpPr>
          <p:grpSp>
            <p:nvGrpSpPr>
              <p:cNvPr id="21" name="Group 20"/>
              <p:cNvGrpSpPr/>
              <p:nvPr userDrawn="1"/>
            </p:nvGrpSpPr>
            <p:grpSpPr>
              <a:xfrm>
                <a:off x="0" y="1368400"/>
                <a:ext cx="9140116" cy="4115047"/>
                <a:chOff x="0" y="1368400"/>
                <a:chExt cx="9140116" cy="4115047"/>
              </a:xfrm>
            </p:grpSpPr>
            <p:cxnSp>
              <p:nvCxnSpPr>
                <p:cNvPr id="9" name="Straight Connector 8"/>
                <p:cNvCxnSpPr/>
                <p:nvPr userDrawn="1"/>
              </p:nvCxnSpPr>
              <p:spPr>
                <a:xfrm>
                  <a:off x="0" y="1368400"/>
                  <a:ext cx="9136231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 userDrawn="1"/>
              </p:nvCxnSpPr>
              <p:spPr>
                <a:xfrm>
                  <a:off x="3885" y="5483447"/>
                  <a:ext cx="9136231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 descr="Exelis_w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/>
                  </a:ext>
                </a:extLst>
              </a:blip>
              <a:stretch>
                <a:fillRect/>
              </a:stretch>
            </p:blipFill>
            <p:spPr>
              <a:xfrm>
                <a:off x="6931226" y="367217"/>
                <a:ext cx="1865376" cy="317241"/>
              </a:xfrm>
              <a:prstGeom prst="rect">
                <a:avLst/>
              </a:prstGeom>
            </p:spPr>
          </p:pic>
        </p:grpSp>
      </p:grpSp>
      <p:sp>
        <p:nvSpPr>
          <p:cNvPr id="25" name="Text Box 6"/>
          <p:cNvSpPr txBox="1">
            <a:spLocks noChangeArrowheads="1"/>
          </p:cNvSpPr>
          <p:nvPr userDrawn="1"/>
        </p:nvSpPr>
        <p:spPr bwMode="auto">
          <a:xfrm>
            <a:off x="6150168" y="1680121"/>
            <a:ext cx="2640073" cy="250296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Select an image that relates to the presentation subject.</a:t>
            </a:r>
          </a:p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Do not use more than one image!</a:t>
            </a:r>
          </a:p>
          <a:p>
            <a:endParaRPr lang="en-US" sz="1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Changing </a:t>
            </a:r>
            <a:r>
              <a:rPr lang="en-US" sz="10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 photo </a:t>
            </a:r>
            <a:r>
              <a:rPr lang="en-US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 the image area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 your menu bar select “View” &gt; “Master” &gt; “Slide Master”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Go to the Title Slide Master you wish to change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Select 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 image and 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delete 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Insert</a:t>
            </a:r>
            <a:r>
              <a:rPr lang="en-US" sz="1000" baseline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new image/photo on page and crop/resize to fit image area</a:t>
            </a:r>
            <a:endParaRPr lang="en-US" sz="10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Once the new image placement is finalized, select 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Arrange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&gt; </a:t>
            </a:r>
            <a:r>
              <a:rPr lang="ja-JP" altLang="en-US" sz="10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Send to back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endParaRPr lang="en-US" altLang="ja-JP" sz="1000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endParaRPr lang="en-US" sz="9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Delete these instructions before final use.</a:t>
            </a:r>
            <a:endParaRPr lang="en-US" sz="1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4444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687420"/>
            <a:ext cx="8231187" cy="1177361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2872206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ext Box 6"/>
          <p:cNvSpPr txBox="1">
            <a:spLocks noChangeArrowheads="1"/>
          </p:cNvSpPr>
          <p:nvPr userDrawn="1"/>
        </p:nvSpPr>
        <p:spPr bwMode="auto">
          <a:xfrm>
            <a:off x="6150168" y="1680121"/>
            <a:ext cx="2640073" cy="250296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Select an image that relates to the presentation subject.</a:t>
            </a:r>
          </a:p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Do not use more than one image!</a:t>
            </a:r>
          </a:p>
          <a:p>
            <a:endParaRPr lang="en-US" sz="1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Changing </a:t>
            </a:r>
            <a:r>
              <a:rPr lang="en-US" sz="10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 photo </a:t>
            </a:r>
            <a:r>
              <a:rPr lang="en-US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 the image area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 your menu bar select “View” &gt; “Master” &gt; “Slide Master”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Go to the Title Slide Master you wish to change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Select 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 image and 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delete 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Insert</a:t>
            </a:r>
            <a:r>
              <a:rPr lang="en-US" sz="1000" baseline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new image/photo on page and crop/resize to fit image area</a:t>
            </a:r>
            <a:endParaRPr lang="en-US" sz="10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Once the new image placement is finalized, select 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Arrange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&gt; </a:t>
            </a:r>
            <a:r>
              <a:rPr lang="ja-JP" altLang="en-US" sz="10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Send to back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endParaRPr lang="en-US" altLang="ja-JP" sz="1000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endParaRPr lang="en-US" sz="9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Delete these instructions before final use.</a:t>
            </a:r>
            <a:endParaRPr lang="en-US" sz="1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6115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687420"/>
            <a:ext cx="8231187" cy="1177361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2872206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ext Box 6"/>
          <p:cNvSpPr txBox="1">
            <a:spLocks noChangeArrowheads="1"/>
          </p:cNvSpPr>
          <p:nvPr userDrawn="1"/>
        </p:nvSpPr>
        <p:spPr bwMode="auto">
          <a:xfrm>
            <a:off x="6150168" y="1680121"/>
            <a:ext cx="2640073" cy="250296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Select an image that relates to the presentation subject.</a:t>
            </a:r>
          </a:p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Do not use more than one image!</a:t>
            </a:r>
          </a:p>
          <a:p>
            <a:endParaRPr lang="en-US" sz="1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Changing </a:t>
            </a:r>
            <a:r>
              <a:rPr lang="en-US" sz="1000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 photo </a:t>
            </a:r>
            <a:r>
              <a:rPr lang="en-US" sz="1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 the image area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 your menu bar select “View” &gt; “Master” &gt; “Slide Master”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Go to the Title Slide Master you wish to change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Select 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 image and 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delete </a:t>
            </a:r>
          </a:p>
          <a:p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Insert</a:t>
            </a:r>
            <a:r>
              <a:rPr lang="en-US" sz="1000" baseline="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new image/photo on page and crop/resize to fit image area</a:t>
            </a:r>
            <a:endParaRPr lang="en-US" sz="10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Once the new image placement is finalized, select 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Arrange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lang="en-US" sz="10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&gt; </a:t>
            </a:r>
            <a:r>
              <a:rPr lang="ja-JP" altLang="en-US" sz="100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lang="en-US" sz="1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Send to back</a:t>
            </a:r>
            <a:r>
              <a:rPr lang="ja-JP" altLang="en-US" sz="1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endParaRPr lang="en-US" altLang="ja-JP" sz="1000" dirty="0" smtClean="0">
              <a:solidFill>
                <a:srgbClr val="FFFFFF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endParaRPr lang="en-US" sz="9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10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Delete these instructions before final use.</a:t>
            </a:r>
            <a:endParaRPr lang="en-US" sz="1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0116" cy="6858000"/>
            <a:chOff x="0" y="0"/>
            <a:chExt cx="9140116" cy="6858000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0" y="367217"/>
              <a:ext cx="9140116" cy="5116230"/>
              <a:chOff x="0" y="367217"/>
              <a:chExt cx="9140116" cy="5116230"/>
            </a:xfrm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0" y="1368400"/>
                <a:ext cx="9140116" cy="4115047"/>
                <a:chOff x="0" y="1368400"/>
                <a:chExt cx="9140116" cy="4115047"/>
              </a:xfrm>
            </p:grpSpPr>
            <p:cxnSp>
              <p:nvCxnSpPr>
                <p:cNvPr id="22" name="Straight Connector 21"/>
                <p:cNvCxnSpPr/>
                <p:nvPr userDrawn="1"/>
              </p:nvCxnSpPr>
              <p:spPr>
                <a:xfrm>
                  <a:off x="0" y="1368400"/>
                  <a:ext cx="9136231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 userDrawn="1"/>
              </p:nvCxnSpPr>
              <p:spPr>
                <a:xfrm>
                  <a:off x="3885" y="5483447"/>
                  <a:ext cx="9136231" cy="0"/>
                </a:xfrm>
                <a:prstGeom prst="line">
                  <a:avLst/>
                </a:prstGeom>
                <a:ln w="9525" cmpd="sng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" name="Picture 19" descr="Exelis_w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/>
                  </a:ext>
                </a:extLst>
              </a:blip>
              <a:stretch>
                <a:fillRect/>
              </a:stretch>
            </p:blipFill>
            <p:spPr>
              <a:xfrm>
                <a:off x="6931226" y="367217"/>
                <a:ext cx="1865376" cy="317241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 userDrawn="1"/>
          </p:nvGrpSpPr>
          <p:grpSpPr>
            <a:xfrm>
              <a:off x="692150" y="0"/>
              <a:ext cx="2746375" cy="6858000"/>
              <a:chOff x="692150" y="0"/>
              <a:chExt cx="2746375" cy="6858000"/>
            </a:xfrm>
          </p:grpSpPr>
          <p:grpSp>
            <p:nvGrpSpPr>
              <p:cNvPr id="27" name="Group 26"/>
              <p:cNvGrpSpPr/>
              <p:nvPr userDrawn="1"/>
            </p:nvGrpSpPr>
            <p:grpSpPr>
              <a:xfrm>
                <a:off x="692150" y="0"/>
                <a:ext cx="2746375" cy="1368425"/>
                <a:chOff x="692150" y="0"/>
                <a:chExt cx="2746375" cy="1368425"/>
              </a:xfrm>
            </p:grpSpPr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69215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 userDrawn="1"/>
              </p:nvCxnSpPr>
              <p:spPr>
                <a:xfrm flipH="1">
                  <a:off x="207010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 userDrawn="1"/>
            </p:nvGrpSpPr>
            <p:grpSpPr>
              <a:xfrm flipV="1">
                <a:off x="692150" y="5489575"/>
                <a:ext cx="2746375" cy="1368425"/>
                <a:chOff x="692150" y="0"/>
                <a:chExt cx="2746375" cy="1368425"/>
              </a:xfrm>
            </p:grpSpPr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69215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 userDrawn="1"/>
              </p:nvCxnSpPr>
              <p:spPr>
                <a:xfrm flipH="1">
                  <a:off x="2070100" y="0"/>
                  <a:ext cx="1368425" cy="1368425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4899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Divider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5612" y="2054771"/>
            <a:ext cx="8231187" cy="58245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5613" y="2635935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166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Divider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5612" y="2054771"/>
            <a:ext cx="8231187" cy="58245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5613" y="2635935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6151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5612" y="2054771"/>
            <a:ext cx="8231187" cy="582456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5613" y="2635935"/>
            <a:ext cx="8231187" cy="898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504641" y="6490468"/>
            <a:ext cx="4153743" cy="365125"/>
          </a:xfrm>
          <a:prstGeom prst="rect">
            <a:avLst/>
          </a:prstGeom>
        </p:spPr>
        <p:txBody>
          <a:bodyPr/>
          <a:lstStyle>
            <a:lvl1pPr algn="ctr">
              <a:defRPr sz="1200" b="1"/>
            </a:lvl1pPr>
          </a:lstStyle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500613" y="6232860"/>
            <a:ext cx="4153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Document is ITAR </a:t>
            </a:r>
            <a:r>
              <a:rPr lang="en-US" sz="1200" b="1" dirty="0" smtClean="0">
                <a:solidFill>
                  <a:srgbClr val="000000"/>
                </a:solidFill>
              </a:rPr>
              <a:t>Controlled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0522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701"/>
            <a:ext cx="8229600" cy="100515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905"/>
            <a:ext cx="8229600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Exelis_4c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/>
              </a:ext>
            </a:extLst>
          </a:blip>
          <a:stretch>
            <a:fillRect/>
          </a:stretch>
        </p:blipFill>
        <p:spPr>
          <a:xfrm>
            <a:off x="443593" y="6554188"/>
            <a:ext cx="1024526" cy="1742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75491" y="6440590"/>
            <a:ext cx="408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62373A39-3632-FB4A-8DD4-447B9097A5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86000" y="637482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document is not export controlled.  Use or disclosure of this information is subject to the restrictions on the Title Page of this document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1324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7" r:id="rId3"/>
    <p:sldLayoutId id="2147483663" r:id="rId4"/>
    <p:sldLayoutId id="2147483666" r:id="rId5"/>
    <p:sldLayoutId id="2147483667" r:id="rId6"/>
    <p:sldLayoutId id="2147483656" r:id="rId7"/>
    <p:sldLayoutId id="2147483664" r:id="rId8"/>
    <p:sldLayoutId id="2147483665" r:id="rId9"/>
    <p:sldLayoutId id="2147483650" r:id="rId10"/>
    <p:sldLayoutId id="2147483658" r:id="rId11"/>
    <p:sldLayoutId id="2147483652" r:id="rId12"/>
    <p:sldLayoutId id="2147483653" r:id="rId13"/>
    <p:sldLayoutId id="2147483659" r:id="rId14"/>
    <p:sldLayoutId id="2147483654" r:id="rId15"/>
    <p:sldLayoutId id="2147483660" r:id="rId16"/>
    <p:sldLayoutId id="2147483655" r:id="rId17"/>
    <p:sldLayoutId id="2147483661" r:id="rId18"/>
    <p:sldLayoutId id="2147483668" r:id="rId19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sz="2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2225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2"/>
        </a:buClr>
        <a:buSzPct val="90000"/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2"/>
        </a:buClr>
        <a:buSzPct val="90000"/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5988" indent="-233363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2"/>
        </a:buClr>
        <a:buSzPct val="90000"/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2"/>
        </a:buClr>
        <a:buSzPct val="90000"/>
        <a:buFont typeface="Lucida Grande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2480"/>
            <a:ext cx="8229600" cy="2229036"/>
          </a:xfrm>
        </p:spPr>
        <p:txBody>
          <a:bodyPr/>
          <a:lstStyle/>
          <a:p>
            <a:pPr algn="ctr"/>
            <a:r>
              <a:rPr lang="en-US" sz="3600" dirty="0" smtClean="0"/>
              <a:t>2.4m Space Telescopes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/>
              <a:t>Hardware Summary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September 4, 2012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6950" y="6440590"/>
            <a:ext cx="4676775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6115" y="6107369"/>
            <a:ext cx="6464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This document is not subject to the controls of the International Traffic in Arms Regulations (ITAR) or the Export Administration Regulations (EAR).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648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5600140" y="1590860"/>
            <a:ext cx="2908300" cy="1320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831850" y="504447"/>
            <a:ext cx="7854950" cy="100515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ITT Exelis State of the Art Material Technology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Utilized to Provide Stable Telescope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Hybrid Laminates with low CTE, low CME, and high modulus </a:t>
            </a:r>
            <a:r>
              <a:rPr lang="en-US" sz="1800" i="1" dirty="0" smtClean="0">
                <a:solidFill>
                  <a:srgbClr val="FC0128"/>
                </a:solidFill>
              </a:rPr>
              <a:t>(patented)</a:t>
            </a:r>
          </a:p>
          <a:p>
            <a:pPr lvl="1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0 CTE (0.0 ± 0.1 µin/in°F) in all inplane directions </a:t>
            </a:r>
          </a:p>
          <a:p>
            <a:pPr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Cyanate Siloxane Resin with low moisture uptake </a:t>
            </a:r>
            <a:r>
              <a:rPr lang="en-US" sz="1800" i="1" dirty="0" smtClean="0">
                <a:solidFill>
                  <a:srgbClr val="FC0128"/>
                </a:solidFill>
              </a:rPr>
              <a:t>(ITT/Hexcel development)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91125" y="1295400"/>
            <a:ext cx="3684588" cy="5133975"/>
          </a:xfrm>
        </p:spPr>
        <p:txBody>
          <a:bodyPr/>
          <a:lstStyle/>
          <a:p>
            <a:pPr>
              <a:tabLst>
                <a:tab pos="1371600" algn="l"/>
              </a:tabLst>
            </a:pPr>
            <a:endParaRPr lang="en-US" sz="2000" dirty="0" smtClean="0"/>
          </a:p>
          <a:p>
            <a:pPr>
              <a:tabLst>
                <a:tab pos="1371600" algn="l"/>
              </a:tabLst>
            </a:pPr>
            <a:endParaRPr lang="en-US" sz="2000" dirty="0" smtClean="0"/>
          </a:p>
          <a:p>
            <a:pPr>
              <a:buFont typeface="Wingdings" pitchFamily="2" charset="2"/>
              <a:buNone/>
              <a:tabLst>
                <a:tab pos="1939925" algn="ctr"/>
              </a:tabLst>
            </a:pPr>
            <a:r>
              <a:rPr lang="en-US" dirty="0" smtClean="0"/>
              <a:t>	</a:t>
            </a:r>
            <a:r>
              <a:rPr lang="en-US" sz="2000" dirty="0" smtClean="0"/>
              <a:t>Hygro strain </a:t>
            </a:r>
            <a:br>
              <a:rPr lang="en-US" sz="2000" dirty="0" smtClean="0"/>
            </a:br>
            <a:r>
              <a:rPr lang="en-US" sz="2000" dirty="0" smtClean="0"/>
              <a:t>	&lt; 15 µin/in</a:t>
            </a:r>
          </a:p>
          <a:p>
            <a:pPr>
              <a:tabLst>
                <a:tab pos="1371600" algn="l"/>
              </a:tabLst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tabLst>
                <a:tab pos="1371600" algn="l"/>
              </a:tabLst>
            </a:pPr>
            <a:r>
              <a:rPr lang="en-US" sz="2000" dirty="0" smtClean="0"/>
              <a:t>Invar Fittings where </a:t>
            </a:r>
            <a:br>
              <a:rPr lang="en-US" sz="2000" dirty="0" smtClean="0"/>
            </a:br>
            <a:r>
              <a:rPr lang="en-US" sz="2000" dirty="0" smtClean="0"/>
              <a:t>required for stability</a:t>
            </a:r>
          </a:p>
          <a:p>
            <a:pPr lvl="1">
              <a:tabLst>
                <a:tab pos="1371600" algn="l"/>
              </a:tabLst>
            </a:pPr>
            <a:r>
              <a:rPr lang="en-US" sz="1800" dirty="0" smtClean="0"/>
              <a:t>CTE:  &lt; 0.4 µin/in°F</a:t>
            </a:r>
          </a:p>
          <a:p>
            <a:pPr lvl="1">
              <a:tabLst>
                <a:tab pos="1371600" algn="l"/>
              </a:tabLst>
            </a:pPr>
            <a:r>
              <a:rPr lang="en-US" sz="1800" dirty="0" smtClean="0"/>
              <a:t>Temporal Stability</a:t>
            </a:r>
            <a:br>
              <a:rPr lang="en-US" sz="1800" dirty="0" smtClean="0"/>
            </a:br>
            <a:r>
              <a:rPr lang="en-US" sz="1800" dirty="0" smtClean="0"/>
              <a:t>(Invar growth):  </a:t>
            </a:r>
            <a:br>
              <a:rPr lang="en-US" sz="1800" dirty="0" smtClean="0"/>
            </a:br>
            <a:r>
              <a:rPr lang="en-US" sz="1800" dirty="0" smtClean="0"/>
              <a:t>&lt; 2 ± 1 µin/in/yr</a:t>
            </a:r>
          </a:p>
          <a:p>
            <a:pPr>
              <a:tabLst>
                <a:tab pos="1371600" algn="l"/>
              </a:tabLst>
            </a:pPr>
            <a:endParaRPr lang="en-US" sz="2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8475" y="4000500"/>
            <a:ext cx="4068763" cy="2454275"/>
            <a:chOff x="314" y="2520"/>
            <a:chExt cx="2563" cy="1546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706" y="2654"/>
              <a:ext cx="0" cy="9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714" y="3658"/>
              <a:ext cx="14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1380" y="3856"/>
              <a:ext cx="40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Time</a:t>
              </a: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 rot="16200000">
              <a:off x="22" y="2911"/>
              <a:ext cx="79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% Moisture</a:t>
              </a: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442" y="2734"/>
              <a:ext cx="25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200" dirty="0">
                  <a:latin typeface="Comic Sans MS" pitchFamily="66" charset="0"/>
                </a:rPr>
                <a:t>2.5</a:t>
              </a: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442" y="3411"/>
              <a:ext cx="25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200" dirty="0">
                  <a:latin typeface="Comic Sans MS" pitchFamily="66" charset="0"/>
                </a:rPr>
                <a:t>0.5</a:t>
              </a: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442" y="3531"/>
              <a:ext cx="31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200" dirty="0">
                  <a:latin typeface="Comic Sans MS" pitchFamily="66" charset="0"/>
                </a:rPr>
                <a:t>0.22</a:t>
              </a:r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714" y="3585"/>
              <a:ext cx="243" cy="72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V="1">
              <a:off x="714" y="3537"/>
              <a:ext cx="239" cy="119"/>
            </a:xfrm>
            <a:prstGeom prst="line">
              <a:avLst/>
            </a:prstGeom>
            <a:noFill/>
            <a:ln w="25400">
              <a:solidFill>
                <a:srgbClr val="000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V="1">
              <a:off x="967" y="3465"/>
              <a:ext cx="1259" cy="72"/>
            </a:xfrm>
            <a:prstGeom prst="line">
              <a:avLst/>
            </a:prstGeom>
            <a:noFill/>
            <a:ln w="25400">
              <a:solidFill>
                <a:srgbClr val="000F3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971" y="3584"/>
              <a:ext cx="1255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flipV="1">
              <a:off x="714" y="2787"/>
              <a:ext cx="877" cy="8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606" y="2787"/>
              <a:ext cx="62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963" y="3544"/>
              <a:ext cx="0" cy="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1598" y="2794"/>
              <a:ext cx="0" cy="8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2288" y="2734"/>
              <a:ext cx="398" cy="187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Comic Sans MS" pitchFamily="66" charset="0"/>
                </a:rPr>
                <a:t>Epoxy</a:t>
              </a:r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2288" y="3202"/>
              <a:ext cx="513" cy="302"/>
            </a:xfrm>
            <a:prstGeom prst="rect">
              <a:avLst/>
            </a:prstGeom>
            <a:noFill/>
            <a:ln w="25400">
              <a:solidFill>
                <a:srgbClr val="000F3B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200" dirty="0">
                  <a:solidFill>
                    <a:srgbClr val="000F3B"/>
                  </a:solidFill>
                  <a:latin typeface="Comic Sans MS" pitchFamily="66" charset="0"/>
                </a:rPr>
                <a:t>Cyanate </a:t>
              </a:r>
            </a:p>
            <a:p>
              <a:r>
                <a:rPr lang="en-US" sz="1200" dirty="0">
                  <a:solidFill>
                    <a:srgbClr val="000F3B"/>
                  </a:solidFill>
                  <a:latin typeface="Comic Sans MS" pitchFamily="66" charset="0"/>
                </a:rPr>
                <a:t>Ester</a:t>
              </a:r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2288" y="3553"/>
              <a:ext cx="513" cy="302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200" dirty="0">
                  <a:solidFill>
                    <a:srgbClr val="FC0128"/>
                  </a:solidFill>
                  <a:latin typeface="Comic Sans MS" pitchFamily="66" charset="0"/>
                </a:rPr>
                <a:t>Cyanate </a:t>
              </a:r>
            </a:p>
            <a:p>
              <a:r>
                <a:rPr lang="en-US" sz="1200" dirty="0">
                  <a:solidFill>
                    <a:srgbClr val="FC0128"/>
                  </a:solidFill>
                  <a:latin typeface="Comic Sans MS" pitchFamily="66" charset="0"/>
                </a:rPr>
                <a:t>Siloxane</a:t>
              </a:r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901" y="3710"/>
              <a:ext cx="188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 dirty="0">
                  <a:latin typeface="Comic Sans MS" pitchFamily="66" charset="0"/>
                </a:rPr>
                <a:t>t1</a:t>
              </a:r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1496" y="3710"/>
              <a:ext cx="315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 dirty="0">
                  <a:latin typeface="Comic Sans MS" pitchFamily="66" charset="0"/>
                </a:rPr>
                <a:t>t1*14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285" y="3851"/>
              <a:ext cx="333" cy="119"/>
              <a:chOff x="2357" y="3754"/>
              <a:chExt cx="806" cy="173"/>
            </a:xfrm>
          </p:grpSpPr>
          <p:sp>
            <p:nvSpPr>
              <p:cNvPr id="16412" name="Line 28"/>
              <p:cNvSpPr>
                <a:spLocks noChangeShapeType="1"/>
              </p:cNvSpPr>
              <p:nvPr/>
            </p:nvSpPr>
            <p:spPr bwMode="auto">
              <a:xfrm>
                <a:off x="2605" y="3754"/>
                <a:ext cx="5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 flipH="1">
                <a:off x="2453" y="3764"/>
                <a:ext cx="142" cy="1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 flipH="1" flipV="1">
                <a:off x="2404" y="3824"/>
                <a:ext cx="46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flipH="1">
                <a:off x="2357" y="3834"/>
                <a:ext cx="4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885" y="3706"/>
              <a:ext cx="136" cy="96"/>
              <a:chOff x="1389" y="3544"/>
              <a:chExt cx="326" cy="139"/>
            </a:xfrm>
          </p:grpSpPr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>
                <a:off x="1496" y="3544"/>
                <a:ext cx="2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 flipH="1">
                <a:off x="1429" y="3554"/>
                <a:ext cx="57" cy="1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 flipH="1" flipV="1">
                <a:off x="1408" y="3601"/>
                <a:ext cx="18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/>
            </p:nvSpPr>
            <p:spPr bwMode="auto">
              <a:xfrm flipH="1">
                <a:off x="1389" y="3610"/>
                <a:ext cx="1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441" y="3706"/>
              <a:ext cx="273" cy="96"/>
              <a:chOff x="2733" y="3544"/>
              <a:chExt cx="662" cy="139"/>
            </a:xfrm>
          </p:grpSpPr>
          <p:sp>
            <p:nvSpPr>
              <p:cNvPr id="16422" name="Line 38"/>
              <p:cNvSpPr>
                <a:spLocks noChangeShapeType="1"/>
              </p:cNvSpPr>
              <p:nvPr/>
            </p:nvSpPr>
            <p:spPr bwMode="auto">
              <a:xfrm>
                <a:off x="2939" y="3544"/>
                <a:ext cx="4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 flipH="1">
                <a:off x="2813" y="3554"/>
                <a:ext cx="116" cy="1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 flipH="1" flipV="1">
                <a:off x="2772" y="3601"/>
                <a:ext cx="38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 flipH="1">
                <a:off x="2733" y="3610"/>
                <a:ext cx="38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772" y="2520"/>
              <a:ext cx="210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Neat Resin Equilibrium at 50%RH</a:t>
              </a:r>
            </a:p>
          </p:txBody>
        </p:sp>
      </p:grp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4127500" y="2019300"/>
            <a:ext cx="1238320" cy="181289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med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V="1">
            <a:off x="3979148" y="2652764"/>
            <a:ext cx="1416818" cy="46222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med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429" name="AutoShape 45"/>
          <p:cNvSpPr>
            <a:spLocks noChangeArrowheads="1"/>
          </p:cNvSpPr>
          <p:nvPr/>
        </p:nvSpPr>
        <p:spPr bwMode="auto">
          <a:xfrm>
            <a:off x="5695148" y="5248100"/>
            <a:ext cx="2522538" cy="442913"/>
          </a:xfrm>
          <a:prstGeom prst="rightArrow">
            <a:avLst>
              <a:gd name="adj1" fmla="val 43167"/>
              <a:gd name="adj2" fmla="val 142304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711200" cy="635000"/>
        </p:xfrm>
        <a:graphic>
          <a:graphicData uri="http://schemas.openxmlformats.org/presentationml/2006/ole">
            <p:oleObj spid="_x0000_s15362" name="Photo Editor Photo" r:id="rId4" imgW="1523810" imgH="1380952" progId="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7428" y="237131"/>
            <a:ext cx="7489371" cy="742585"/>
          </a:xfrm>
        </p:spPr>
        <p:txBody>
          <a:bodyPr/>
          <a:lstStyle/>
          <a:p>
            <a:r>
              <a:rPr lang="en-US" dirty="0" smtClean="0"/>
              <a:t>Thermal Operating Considerations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2438" y="655003"/>
            <a:ext cx="8231187" cy="4791076"/>
          </a:xfrm>
        </p:spPr>
        <p:txBody>
          <a:bodyPr/>
          <a:lstStyle/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Telescope system was designed to operate around 293K (Room Temperature)</a:t>
            </a:r>
          </a:p>
          <a:p>
            <a:pPr marL="4572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Does not require requalification for warm launch</a:t>
            </a:r>
          </a:p>
          <a:p>
            <a:pPr marL="174625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Various material considerations influence using the system at colder temperatures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Mirror Materials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Corning ULE™ is optimized for room temperature applications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ULE™ has been tested at 20K with degraded CTE characteristics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Structures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Laminate also optimized for room temperature use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CTE characteristics degrade slowly so some level of off-nominal conditions would be acceptable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Bonding Materials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GE RTV-566 used to attach mirrors to mounts would need qualification at off-nominal temperatures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Mechanisms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Precision mechanisms would be a concern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7559" y="4713512"/>
            <a:ext cx="5939774" cy="1704513"/>
            <a:chOff x="1284522" y="5717359"/>
            <a:chExt cx="5939774" cy="360607"/>
          </a:xfrm>
        </p:grpSpPr>
        <p:sp>
          <p:nvSpPr>
            <p:cNvPr id="7" name="Rectangle 6"/>
            <p:cNvSpPr/>
            <p:nvPr/>
          </p:nvSpPr>
          <p:spPr>
            <a:xfrm>
              <a:off x="1284522" y="5717359"/>
              <a:ext cx="1393364" cy="3606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0000"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8145" y="5717359"/>
              <a:ext cx="1045029" cy="360607"/>
            </a:xfrm>
            <a:prstGeom prst="rect">
              <a:avLst/>
            </a:prstGeom>
            <a:gradFill>
              <a:gsLst>
                <a:gs pos="100000">
                  <a:srgbClr val="00B050"/>
                </a:gs>
                <a:gs pos="0">
                  <a:srgbClr val="FFFF00"/>
                </a:gs>
              </a:gsLst>
              <a:lin ang="10800000" scaled="0"/>
            </a:gradFill>
            <a:ln>
              <a:noFill/>
            </a:ln>
            <a:effectLst>
              <a:outerShdw blurRad="40000"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03174" y="5717359"/>
              <a:ext cx="1807026" cy="3606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92487" y="5717359"/>
              <a:ext cx="2031809" cy="360607"/>
            </a:xfrm>
            <a:prstGeom prst="rect">
              <a:avLst/>
            </a:prstGeom>
            <a:gradFill>
              <a:gsLst>
                <a:gs pos="100000">
                  <a:srgbClr val="FFFF00"/>
                </a:gs>
                <a:gs pos="10000">
                  <a:srgbClr val="FF0000"/>
                </a:gs>
              </a:gsLst>
              <a:lin ang="10800000" scaled="0"/>
            </a:gradFill>
            <a:ln>
              <a:noFill/>
            </a:ln>
            <a:effectLst>
              <a:outerShdw blurRad="40000"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96666" y="5703756"/>
            <a:ext cx="595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chemeClr val="bg1"/>
                </a:solidFill>
              </a:rPr>
              <a:t>300		275</a:t>
            </a:r>
            <a:r>
              <a:rPr lang="en-US" dirty="0" smtClean="0"/>
              <a:t>		250		225		200		</a:t>
            </a:r>
            <a:r>
              <a:rPr lang="en-US" dirty="0" smtClean="0">
                <a:solidFill>
                  <a:schemeClr val="bg1"/>
                </a:solidFill>
              </a:rPr>
              <a:t>150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</a:p>
          <a:p>
            <a:pPr marL="342900" indent="-342900"/>
            <a:endParaRPr lang="en-US" dirty="0" smtClean="0"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7113" y="6048694"/>
            <a:ext cx="268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Operating Temperature (K)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96666" y="4818088"/>
            <a:ext cx="1617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Low Risk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Minor </a:t>
            </a:r>
            <a:r>
              <a:rPr lang="en-US" sz="1400" dirty="0" err="1" smtClean="0">
                <a:solidFill>
                  <a:schemeClr val="bg1"/>
                </a:solidFill>
              </a:rPr>
              <a:t>Mat’l</a:t>
            </a:r>
            <a:r>
              <a:rPr lang="en-US" sz="1400" dirty="0" smtClean="0">
                <a:solidFill>
                  <a:schemeClr val="bg1"/>
                </a:solidFill>
              </a:rPr>
              <a:t> Testing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0731" y="4818088"/>
            <a:ext cx="2681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sz="1400" u="sng" dirty="0" smtClean="0"/>
              <a:t>Minor Risk</a:t>
            </a:r>
          </a:p>
          <a:p>
            <a:pPr algn="ctr"/>
            <a:r>
              <a:rPr lang="en-US" sz="1400" dirty="0" smtClean="0"/>
              <a:t>Refigure Mirrors/</a:t>
            </a:r>
            <a:r>
              <a:rPr lang="en-US" sz="1400" dirty="0" err="1" smtClean="0"/>
              <a:t>Qual</a:t>
            </a:r>
            <a:r>
              <a:rPr lang="en-US" sz="1400" dirty="0" smtClean="0"/>
              <a:t> Composites</a:t>
            </a:r>
          </a:p>
          <a:p>
            <a:pPr algn="ctr"/>
            <a:r>
              <a:rPr lang="en-US" sz="1400" dirty="0" smtClean="0"/>
              <a:t>&amp; Adhesives/</a:t>
            </a:r>
          </a:p>
          <a:p>
            <a:pPr algn="ctr"/>
            <a:r>
              <a:rPr lang="en-US" sz="1400" dirty="0" smtClean="0"/>
              <a:t>Modify some mechanisms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6888" y="4818088"/>
            <a:ext cx="1630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Major Rework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Major redesign of system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96666" y="6081352"/>
            <a:ext cx="5950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711200" cy="635000"/>
        </p:xfrm>
        <a:graphic>
          <a:graphicData uri="http://schemas.openxmlformats.org/presentationml/2006/ole">
            <p:oleObj spid="_x0000_s16386" name="Photo Editor Photo" r:id="rId3" imgW="1523810" imgH="1380952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6" y="182701"/>
            <a:ext cx="7511143" cy="1005158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981075"/>
            <a:ext cx="8231187" cy="5248276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Telescope system designed for room temperature operation</a:t>
            </a:r>
          </a:p>
          <a:p>
            <a:pPr marL="627063" lvl="1" indent="-174625">
              <a:buFont typeface="Arial" pitchFamily="34" charset="0"/>
              <a:buChar char="•"/>
            </a:pPr>
            <a:r>
              <a:rPr lang="en-US" dirty="0" smtClean="0"/>
              <a:t>Off optimal thermal configuration is possible with some level of analysis and retest</a:t>
            </a:r>
          </a:p>
          <a:p>
            <a:pPr marL="627063" lvl="1" indent="-174625">
              <a:buFont typeface="Arial" pitchFamily="34" charset="0"/>
              <a:buChar char="•"/>
            </a:pPr>
            <a:r>
              <a:rPr lang="en-US" dirty="0" smtClean="0"/>
              <a:t>We do not recommend operating temperatures below 200K due to numerous material, electronic, and optical considerations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Some minor rework on the telescope is very low risk</a:t>
            </a:r>
          </a:p>
          <a:p>
            <a:pPr marL="627063" lvl="1" indent="-174625">
              <a:buFont typeface="Arial" pitchFamily="34" charset="0"/>
              <a:buChar char="•"/>
            </a:pPr>
            <a:r>
              <a:rPr lang="en-US" dirty="0" smtClean="0"/>
              <a:t>Telescopes were designed to be taken apart and refurbished</a:t>
            </a:r>
          </a:p>
          <a:p>
            <a:pPr marL="627063" lvl="1" indent="-174625">
              <a:buFont typeface="Arial" pitchFamily="34" charset="0"/>
              <a:buChar char="•"/>
            </a:pPr>
            <a:r>
              <a:rPr lang="en-US" dirty="0" smtClean="0"/>
              <a:t>Ion figuring and recoating would be considered very low risk for example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Instrument section is the most doubtful of the configuration</a:t>
            </a:r>
          </a:p>
          <a:p>
            <a:pPr marL="627063" lvl="1" indent="-174625">
              <a:buFont typeface="Arial" pitchFamily="34" charset="0"/>
              <a:buChar char="•"/>
            </a:pPr>
            <a:r>
              <a:rPr lang="en-US" dirty="0" smtClean="0"/>
              <a:t>Aluminum and heavy</a:t>
            </a:r>
          </a:p>
          <a:p>
            <a:pPr marL="627063" lvl="1" indent="-174625">
              <a:buFont typeface="Arial" pitchFamily="34" charset="0"/>
              <a:buChar char="•"/>
            </a:pPr>
            <a:r>
              <a:rPr lang="en-US" dirty="0" smtClean="0"/>
              <a:t>Designed for a specific instrument accommodation</a:t>
            </a:r>
          </a:p>
          <a:p>
            <a:pPr marL="627063" lvl="1" indent="-174625">
              <a:buFont typeface="Arial" pitchFamily="34" charset="0"/>
              <a:buChar char="•"/>
            </a:pPr>
            <a:r>
              <a:rPr lang="en-US" dirty="0" smtClean="0"/>
              <a:t>Not a cost driver to replace with a better form factor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Outer Barrel Assembly is probably shorter than desired for NASA mission</a:t>
            </a:r>
          </a:p>
          <a:p>
            <a:pPr marL="627063" lvl="1" indent="-174625">
              <a:buFont typeface="Arial" pitchFamily="34" charset="0"/>
              <a:buChar char="•"/>
            </a:pPr>
            <a:r>
              <a:rPr lang="en-US" dirty="0" smtClean="0"/>
              <a:t>Extension and repositioning is low cost and low risk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Point of Contact</a:t>
            </a:r>
          </a:p>
          <a:p>
            <a:pPr lvl="1" indent="0">
              <a:buNone/>
            </a:pPr>
            <a:r>
              <a:rPr lang="en-US" dirty="0" smtClean="0"/>
              <a:t>			Dr. Jennifer Dooley – JPL			Jennifer.A.Dooley@jpl.nasa.gov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9D6A814-2C63-49AF-8923-92ADC645E4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711200" cy="635000"/>
        </p:xfrm>
        <a:graphic>
          <a:graphicData uri="http://schemas.openxmlformats.org/presentationml/2006/ole">
            <p:oleObj spid="_x0000_s17410" name="Photo Editor Photo" r:id="rId3" imgW="1523810" imgH="1380952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5286" y="511629"/>
            <a:ext cx="7761514" cy="676230"/>
          </a:xfrm>
        </p:spPr>
        <p:txBody>
          <a:bodyPr/>
          <a:lstStyle/>
          <a:p>
            <a:r>
              <a:rPr lang="en-US" dirty="0" smtClean="0"/>
              <a:t>Hardware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96334" y="1219200"/>
            <a:ext cx="8686800" cy="4791076"/>
          </a:xfrm>
        </p:spPr>
        <p:txBody>
          <a:bodyPr/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Available Flight Hardware</a:t>
            </a:r>
          </a:p>
          <a:p>
            <a:pPr lvl="1"/>
            <a:r>
              <a:rPr lang="en-US" dirty="0" smtClean="0"/>
              <a:t>Two, 2.4m, two-mirror telescopes</a:t>
            </a:r>
          </a:p>
          <a:p>
            <a:pPr lvl="2"/>
            <a:r>
              <a:rPr lang="en-US" dirty="0" smtClean="0"/>
              <a:t>One completed with full thermal hardware</a:t>
            </a:r>
          </a:p>
          <a:p>
            <a:pPr lvl="2"/>
            <a:r>
              <a:rPr lang="en-US" dirty="0" smtClean="0"/>
              <a:t>Electronics &amp; Actuators have been harvested but can be rebuilt to existing drawings</a:t>
            </a:r>
          </a:p>
          <a:p>
            <a:pPr lvl="1"/>
            <a:r>
              <a:rPr lang="en-US" dirty="0" smtClean="0"/>
              <a:t>Two outer barrel assemblies</a:t>
            </a:r>
          </a:p>
          <a:p>
            <a:pPr lvl="2"/>
            <a:r>
              <a:rPr lang="en-US" dirty="0" smtClean="0"/>
              <a:t>One fully completed with thermal blankets and butterfly doors</a:t>
            </a:r>
          </a:p>
          <a:p>
            <a:pPr lvl="1"/>
            <a:r>
              <a:rPr lang="en-US" dirty="0" smtClean="0"/>
              <a:t>One hardware radiator/electronics bays</a:t>
            </a:r>
          </a:p>
          <a:p>
            <a:pPr lvl="2"/>
            <a:r>
              <a:rPr lang="en-US" dirty="0" smtClean="0"/>
              <a:t>Aluminum structures for radiator and electronic attachment </a:t>
            </a:r>
          </a:p>
          <a:p>
            <a:pPr lvl="2"/>
            <a:r>
              <a:rPr lang="en-US" dirty="0" smtClean="0"/>
              <a:t>Acted as a “spacer” between the spacecraft and the outer barrel assembly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All ground support equipment for alignment, integration, and test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Miscellaneous parts for a third system</a:t>
            </a:r>
          </a:p>
          <a:p>
            <a:endParaRPr lang="en-US" dirty="0" smtClean="0"/>
          </a:p>
          <a:p>
            <a:r>
              <a:rPr lang="en-US" dirty="0" smtClean="0"/>
              <a:t>Robust traceability has been retained for all flight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711200" cy="635000"/>
        </p:xfrm>
        <a:graphic>
          <a:graphicData uri="http://schemas.openxmlformats.org/presentationml/2006/ole">
            <p:oleObj spid="_x0000_s13314" name="Photo Editor Photo" r:id="rId3" imgW="1523810" imgH="1380952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6063"/>
            <a:ext cx="6564086" cy="488316"/>
          </a:xfrm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6358" t="63614" r="20623" b="14798"/>
          <a:stretch>
            <a:fillRect/>
          </a:stretch>
        </p:blipFill>
        <p:spPr bwMode="auto">
          <a:xfrm>
            <a:off x="533400" y="1654629"/>
            <a:ext cx="8469925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25607" y="3907967"/>
            <a:ext cx="2296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Outer Barrel Assembly</a:t>
            </a:r>
          </a:p>
          <a:p>
            <a:pPr algn="ctr"/>
            <a:r>
              <a:rPr lang="en-US" b="1" dirty="0" smtClean="0"/>
              <a:t>(OBA)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2 Assemblies Available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74567" y="3907967"/>
            <a:ext cx="2296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Telescope</a:t>
            </a:r>
          </a:p>
          <a:p>
            <a:pPr algn="ctr"/>
            <a:r>
              <a:rPr lang="en-US" b="1" dirty="0" smtClean="0"/>
              <a:t>Subsystem</a:t>
            </a:r>
          </a:p>
          <a:p>
            <a:pPr algn="ctr"/>
            <a:r>
              <a:rPr lang="en-US" b="1" dirty="0" smtClean="0"/>
              <a:t>(TSS)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2 Assemblies Available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6527" y="3907967"/>
            <a:ext cx="2296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Payload Radiator Subsystem</a:t>
            </a:r>
          </a:p>
          <a:p>
            <a:pPr algn="ctr"/>
            <a:r>
              <a:rPr lang="en-US" b="1" dirty="0" smtClean="0"/>
              <a:t>(PLRSS)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1 Assembly</a:t>
            </a:r>
          </a:p>
          <a:p>
            <a:pPr algn="ctr"/>
            <a:r>
              <a:rPr lang="en-US" b="1" dirty="0" smtClean="0"/>
              <a:t>Available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222175" y="1654629"/>
            <a:ext cx="152396" cy="254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2566" y="533399"/>
            <a:ext cx="7854234" cy="654459"/>
          </a:xfrm>
        </p:spPr>
        <p:txBody>
          <a:bodyPr/>
          <a:lstStyle/>
          <a:p>
            <a:r>
              <a:rPr lang="en-US" dirty="0" smtClean="0"/>
              <a:t>Forward Optics Assembly (FOA) </a:t>
            </a:r>
            <a:r>
              <a:rPr lang="en-US" dirty="0"/>
              <a:t>Configuration</a:t>
            </a:r>
          </a:p>
        </p:txBody>
      </p:sp>
      <p:pic>
        <p:nvPicPr>
          <p:cNvPr id="9219" name="Picture 3" descr="F:\Users\Quinzi\E-262\BRIEFINGS\AMS FMS MM CDR, 3-19-02\FOA with DStruts.jpg"/>
          <p:cNvPicPr>
            <a:picLocks noChangeAspect="1" noChangeArrowheads="1"/>
          </p:cNvPicPr>
          <p:nvPr/>
        </p:nvPicPr>
        <p:blipFill>
          <a:blip r:embed="rId3" cstate="print"/>
          <a:srcRect l="19403" t="3143" r="23582" b="3842"/>
          <a:stretch>
            <a:fillRect/>
          </a:stretch>
        </p:blipFill>
        <p:spPr bwMode="auto">
          <a:xfrm>
            <a:off x="2819400" y="1288224"/>
            <a:ext cx="34925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1015" y="4052219"/>
            <a:ext cx="236090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 smtClean="0">
                <a:latin typeface="+mj-lt"/>
                <a:cs typeface="Arial" pitchFamily="34" charset="0"/>
              </a:rPr>
              <a:t>Aft Metering Structure </a:t>
            </a:r>
            <a:br>
              <a:rPr lang="en-US" sz="1800" dirty="0" smtClean="0">
                <a:latin typeface="+mj-lt"/>
                <a:cs typeface="Arial" pitchFamily="34" charset="0"/>
              </a:rPr>
            </a:br>
            <a:r>
              <a:rPr lang="en-US" sz="1800" dirty="0" smtClean="0">
                <a:latin typeface="+mj-lt"/>
                <a:cs typeface="Arial" pitchFamily="34" charset="0"/>
              </a:rPr>
              <a:t>(AMS)</a:t>
            </a:r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285781" y="3047711"/>
            <a:ext cx="2858219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 smtClean="0">
                <a:latin typeface="+mj-lt"/>
                <a:cs typeface="Arial" pitchFamily="34" charset="0"/>
              </a:rPr>
              <a:t>Forward Metering Structure </a:t>
            </a:r>
            <a:br>
              <a:rPr lang="en-US" sz="1800" dirty="0" smtClean="0">
                <a:latin typeface="+mj-lt"/>
                <a:cs typeface="Arial" pitchFamily="34" charset="0"/>
              </a:rPr>
            </a:br>
            <a:r>
              <a:rPr lang="en-US" sz="1800" dirty="0" smtClean="0">
                <a:latin typeface="+mj-lt"/>
                <a:cs typeface="Arial" pitchFamily="34" charset="0"/>
              </a:rPr>
              <a:t>(FMS)</a:t>
            </a:r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65432" y="1540288"/>
            <a:ext cx="3278591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 smtClean="0">
                <a:latin typeface="+mj-lt"/>
                <a:cs typeface="Arial" pitchFamily="34" charset="0"/>
              </a:rPr>
              <a:t>Secondary Mirror Support Tubes </a:t>
            </a:r>
            <a:br>
              <a:rPr lang="en-US" sz="1800" dirty="0" smtClean="0">
                <a:latin typeface="+mj-lt"/>
                <a:cs typeface="Arial" pitchFamily="34" charset="0"/>
              </a:rPr>
            </a:br>
            <a:r>
              <a:rPr lang="en-US" sz="1800" dirty="0" smtClean="0">
                <a:latin typeface="+mj-lt"/>
                <a:cs typeface="Arial" pitchFamily="34" charset="0"/>
              </a:rPr>
              <a:t>(SMST)</a:t>
            </a:r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642716" y="2041036"/>
            <a:ext cx="1272059" cy="6664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5845175" y="3498046"/>
            <a:ext cx="585770" cy="1095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1828800" y="4464812"/>
            <a:ext cx="1239838" cy="84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579136" y="1201156"/>
            <a:ext cx="360566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 smtClean="0">
                <a:latin typeface="+mj-lt"/>
                <a:cs typeface="Arial" pitchFamily="34" charset="0"/>
              </a:rPr>
              <a:t>Secondary Mirror Support Structure </a:t>
            </a:r>
            <a:br>
              <a:rPr lang="en-US" sz="1800" dirty="0" smtClean="0">
                <a:latin typeface="+mj-lt"/>
                <a:cs typeface="Arial" pitchFamily="34" charset="0"/>
              </a:rPr>
            </a:br>
            <a:r>
              <a:rPr lang="en-US" sz="1800" dirty="0" smtClean="0">
                <a:latin typeface="+mj-lt"/>
                <a:cs typeface="Arial" pitchFamily="34" charset="0"/>
              </a:rPr>
              <a:t>(</a:t>
            </a:r>
            <a:r>
              <a:rPr lang="en-US" sz="1800" dirty="0">
                <a:latin typeface="+mj-lt"/>
                <a:cs typeface="Arial" pitchFamily="34" charset="0"/>
              </a:rPr>
              <a:t>SMSS</a:t>
            </a:r>
            <a:r>
              <a:rPr lang="en-US" sz="1800" dirty="0" smtClean="0">
                <a:latin typeface="+mj-lt"/>
                <a:cs typeface="Arial" pitchFamily="34" charset="0"/>
              </a:rPr>
              <a:t>) w/ Cover</a:t>
            </a:r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832566" y="2792147"/>
            <a:ext cx="1629293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 smtClean="0">
                <a:solidFill>
                  <a:srgbClr val="000F3B"/>
                </a:solidFill>
                <a:latin typeface="+mj-lt"/>
                <a:cs typeface="Arial" pitchFamily="34" charset="0"/>
              </a:rPr>
              <a:t>Primary Mirror </a:t>
            </a:r>
            <a:br>
              <a:rPr lang="en-US" sz="1800" dirty="0" smtClean="0">
                <a:solidFill>
                  <a:srgbClr val="000F3B"/>
                </a:solidFill>
                <a:latin typeface="+mj-lt"/>
                <a:cs typeface="Arial" pitchFamily="34" charset="0"/>
              </a:rPr>
            </a:br>
            <a:r>
              <a:rPr lang="en-US" sz="1800" dirty="0" smtClean="0">
                <a:solidFill>
                  <a:srgbClr val="000F3B"/>
                </a:solidFill>
                <a:latin typeface="+mj-lt"/>
                <a:cs typeface="Arial" pitchFamily="34" charset="0"/>
              </a:rPr>
              <a:t>(PM)</a:t>
            </a:r>
            <a:endParaRPr lang="en-US" sz="1800" dirty="0">
              <a:solidFill>
                <a:srgbClr val="000F3B"/>
              </a:solidFill>
              <a:latin typeface="+mj-lt"/>
              <a:cs typeface="Arial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807758" y="5236424"/>
            <a:ext cx="149829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>
                <a:solidFill>
                  <a:srgbClr val="000F3B"/>
                </a:solidFill>
                <a:latin typeface="+mj-lt"/>
                <a:cs typeface="Arial" pitchFamily="34" charset="0"/>
              </a:rPr>
              <a:t>Main </a:t>
            </a:r>
            <a:r>
              <a:rPr lang="en-US" sz="1800" dirty="0" smtClean="0">
                <a:solidFill>
                  <a:srgbClr val="000F3B"/>
                </a:solidFill>
                <a:latin typeface="+mj-lt"/>
                <a:cs typeface="Arial" pitchFamily="34" charset="0"/>
              </a:rPr>
              <a:t>Mounts </a:t>
            </a:r>
            <a:br>
              <a:rPr lang="en-US" sz="1800" dirty="0" smtClean="0">
                <a:solidFill>
                  <a:srgbClr val="000F3B"/>
                </a:solidFill>
                <a:latin typeface="+mj-lt"/>
                <a:cs typeface="Arial" pitchFamily="34" charset="0"/>
              </a:rPr>
            </a:br>
            <a:r>
              <a:rPr lang="en-US" sz="1800" dirty="0" smtClean="0">
                <a:solidFill>
                  <a:srgbClr val="000F3B"/>
                </a:solidFill>
                <a:latin typeface="+mj-lt"/>
                <a:cs typeface="Arial" pitchFamily="34" charset="0"/>
              </a:rPr>
              <a:t>(MM)</a:t>
            </a:r>
            <a:endParaRPr lang="en-US" sz="1800" dirty="0">
              <a:solidFill>
                <a:srgbClr val="000F3B"/>
              </a:solidFill>
              <a:latin typeface="+mj-lt"/>
              <a:cs typeface="Arial" pitchFamily="34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 flipV="1">
            <a:off x="5964237" y="4944237"/>
            <a:ext cx="1039463" cy="2720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059912" y="3206643"/>
            <a:ext cx="1923126" cy="5104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4953000" y="1619003"/>
            <a:ext cx="945382" cy="4069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66904" y="5528175"/>
            <a:ext cx="265887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 smtClean="0">
                <a:latin typeface="+mj-lt"/>
                <a:cs typeface="Arial" pitchFamily="34" charset="0"/>
              </a:rPr>
              <a:t>Main Mount Corner Block </a:t>
            </a:r>
            <a:br>
              <a:rPr lang="en-US" sz="1800" dirty="0" smtClean="0">
                <a:latin typeface="+mj-lt"/>
                <a:cs typeface="Arial" pitchFamily="34" charset="0"/>
              </a:rPr>
            </a:br>
            <a:r>
              <a:rPr lang="en-US" sz="1800" dirty="0" smtClean="0">
                <a:latin typeface="+mj-lt"/>
                <a:cs typeface="Arial" pitchFamily="34" charset="0"/>
              </a:rPr>
              <a:t>(MM CB)</a:t>
            </a:r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1892300" y="4844224"/>
            <a:ext cx="2101850" cy="428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 flipV="1">
            <a:off x="5707063" y="3939348"/>
            <a:ext cx="1125816" cy="24198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593586" y="4211248"/>
            <a:ext cx="234737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 smtClean="0">
                <a:latin typeface="+mj-lt"/>
                <a:cs typeface="Arial" pitchFamily="34" charset="0"/>
              </a:rPr>
              <a:t>Alignment Drive Tubes </a:t>
            </a:r>
            <a:br>
              <a:rPr lang="en-US" sz="1800" dirty="0" smtClean="0">
                <a:latin typeface="+mj-lt"/>
                <a:cs typeface="Arial" pitchFamily="34" charset="0"/>
              </a:rPr>
            </a:br>
            <a:r>
              <a:rPr lang="en-US" sz="1800" dirty="0" smtClean="0">
                <a:latin typeface="+mj-lt"/>
                <a:cs typeface="Arial" pitchFamily="34" charset="0"/>
              </a:rPr>
              <a:t>(ADT)</a:t>
            </a:r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711200" cy="635000"/>
        </p:xfrm>
        <a:graphic>
          <a:graphicData uri="http://schemas.openxmlformats.org/presentationml/2006/ole">
            <p:oleObj spid="_x0000_s14338" name="Photo Editor Photo" r:id="rId4" imgW="1523810" imgH="138095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67" y="1040218"/>
            <a:ext cx="3739803" cy="51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41" y="361121"/>
            <a:ext cx="7656859" cy="597878"/>
          </a:xfrm>
        </p:spPr>
        <p:txBody>
          <a:bodyPr/>
          <a:lstStyle/>
          <a:p>
            <a:r>
              <a:rPr lang="en-US" dirty="0" smtClean="0"/>
              <a:t>2.4m Space Telescope Form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98571" y="888666"/>
            <a:ext cx="4171859" cy="475718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Optical Form:  2 Mirror, f/8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Aperture: 2.37m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err="1" smtClean="0">
                <a:latin typeface="+mj-lt"/>
                <a:ea typeface="+mj-ea"/>
                <a:cs typeface="+mj-cs"/>
              </a:rPr>
              <a:t>Unvignetted</a:t>
            </a:r>
            <a:r>
              <a:rPr lang="en-US" b="1" dirty="0" smtClean="0">
                <a:latin typeface="+mj-lt"/>
                <a:ea typeface="+mj-ea"/>
                <a:cs typeface="+mj-cs"/>
              </a:rPr>
              <a:t> Field of View: ~ 1.8</a:t>
            </a:r>
            <a:r>
              <a:rPr lang="en-US" b="1" baseline="30000" dirty="0" smtClean="0">
                <a:latin typeface="+mj-lt"/>
                <a:ea typeface="+mj-ea"/>
                <a:cs typeface="+mj-cs"/>
              </a:rPr>
              <a:t>0</a:t>
            </a:r>
            <a:r>
              <a:rPr lang="en-US" b="1" dirty="0" smtClean="0">
                <a:latin typeface="+mj-lt"/>
                <a:ea typeface="+mj-ea"/>
                <a:cs typeface="+mj-cs"/>
              </a:rPr>
              <a:t> Dia.</a:t>
            </a:r>
          </a:p>
          <a:p>
            <a:pPr marL="174625" lvl="1" indent="-174625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600" b="1" i="1" dirty="0" smtClean="0">
                <a:latin typeface="+mj-lt"/>
                <a:ea typeface="+mj-ea"/>
                <a:cs typeface="+mj-cs"/>
              </a:rPr>
              <a:t> 	</a:t>
            </a: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err="1" smtClean="0">
                <a:latin typeface="+mj-lt"/>
                <a:ea typeface="+mj-ea"/>
                <a:cs typeface="+mj-cs"/>
              </a:rPr>
              <a:t>Wavefront</a:t>
            </a:r>
            <a:r>
              <a:rPr lang="en-US" b="1" dirty="0" smtClean="0">
                <a:latin typeface="+mj-lt"/>
                <a:ea typeface="+mj-ea"/>
                <a:cs typeface="+mj-cs"/>
              </a:rPr>
              <a:t> Quality:  &lt;60 nm </a:t>
            </a:r>
            <a:r>
              <a:rPr lang="en-US" b="1" dirty="0" err="1" smtClean="0">
                <a:latin typeface="+mj-lt"/>
                <a:ea typeface="+mj-ea"/>
                <a:cs typeface="+mj-cs"/>
              </a:rPr>
              <a:t>rms</a:t>
            </a: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Secondary Mirror Assembly Control – </a:t>
            </a:r>
          </a:p>
          <a:p>
            <a:pPr marL="631825" lvl="1" indent="-174625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6 DOF plus fine focus</a:t>
            </a:r>
          </a:p>
          <a:p>
            <a:pPr marL="631825" lvl="1" indent="-174625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 b="1" i="1" dirty="0" smtClean="0">
                <a:latin typeface="+mj-lt"/>
                <a:ea typeface="+mj-ea"/>
                <a:cs typeface="+mj-cs"/>
              </a:rPr>
              <a:t>6 DOF Actuators are at the base of the secondary struts</a:t>
            </a:r>
          </a:p>
          <a:p>
            <a:pPr marL="631825" lvl="1" indent="-174625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 b="1" i="1" dirty="0" smtClean="0">
                <a:latin typeface="+mj-lt"/>
                <a:ea typeface="+mj-ea"/>
                <a:cs typeface="+mj-cs"/>
              </a:rPr>
              <a:t>Focus actuator is behind the SMA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Mass:  840kg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Back Focus:   1.2m behind PM Vertex 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029941" y="5029195"/>
            <a:ext cx="1822120" cy="573208"/>
          </a:xfrm>
          <a:prstGeom prst="rect">
            <a:avLst/>
          </a:prstGeom>
          <a:ln/>
        </p:spPr>
        <p:txBody>
          <a:bodyPr vert="horz" lIns="0" tIns="45720" rIns="91440" bIns="45720" rtlCol="0">
            <a:noAutofit/>
          </a:bodyPr>
          <a:lstStyle/>
          <a:p>
            <a:pPr marL="452438" marR="0" lvl="1" indent="-222250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Lucida Grande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5.8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Volume Available for Instruments, Sensors, Electronics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0" y="285304"/>
            <a:ext cx="7500257" cy="597878"/>
          </a:xfrm>
        </p:spPr>
        <p:txBody>
          <a:bodyPr/>
          <a:lstStyle/>
          <a:p>
            <a:r>
              <a:rPr lang="en-US" dirty="0" smtClean="0"/>
              <a:t>Outer Barrel Assembly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41223" y="1426029"/>
            <a:ext cx="3342761" cy="364082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Thermal Protective Enclosure 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i="1" dirty="0" smtClean="0">
                <a:latin typeface="+mj-lt"/>
                <a:ea typeface="+mj-ea"/>
                <a:cs typeface="+mj-cs"/>
              </a:rPr>
              <a:t>	including Two Actuated Thermal Butterfly Doors 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Composite Structure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Full MLI blanket set also completed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Mass:  280kg (without blankets)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Mounting:  Requires Interim Structure connected to Spacecraft Interface</a:t>
            </a:r>
          </a:p>
          <a:p>
            <a:pPr marL="174625" marR="0" lvl="0" indent="-174625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002928"/>
            <a:ext cx="4441371" cy="548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8036"/>
            <a:ext cx="6172200" cy="597878"/>
          </a:xfrm>
        </p:spPr>
        <p:txBody>
          <a:bodyPr/>
          <a:lstStyle/>
          <a:p>
            <a:r>
              <a:rPr lang="en-US" dirty="0" smtClean="0"/>
              <a:t>System Obstruction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l="17857" t="5031" r="17857" b="6918"/>
          <a:stretch>
            <a:fillRect/>
          </a:stretch>
        </p:blipFill>
        <p:spPr bwMode="auto">
          <a:xfrm>
            <a:off x="5279429" y="1916751"/>
            <a:ext cx="3155568" cy="306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485613" y="5266429"/>
            <a:ext cx="2743200" cy="8500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 </a:t>
            </a:r>
            <a:r>
              <a:rPr lang="en-US" sz="2000" b="1" u="sng" dirty="0"/>
              <a:t>On Axis Pupil</a:t>
            </a:r>
          </a:p>
          <a:p>
            <a:pPr algn="ctr"/>
            <a:r>
              <a:rPr lang="en-US" dirty="0"/>
              <a:t>17% </a:t>
            </a:r>
            <a:r>
              <a:rPr lang="en-US" dirty="0" smtClean="0"/>
              <a:t>Obstructed</a:t>
            </a:r>
            <a:endParaRPr lang="en-US" dirty="0"/>
          </a:p>
          <a:p>
            <a:pPr algn="ctr"/>
            <a:r>
              <a:rPr lang="en-US" dirty="0"/>
              <a:t>Strut Mean Width</a:t>
            </a:r>
            <a:r>
              <a:rPr lang="en-US" dirty="0" smtClean="0"/>
              <a:t>: 41mm</a:t>
            </a:r>
            <a:endParaRPr lang="en-US" dirty="0"/>
          </a:p>
          <a:p>
            <a:pPr algn="ctr"/>
            <a:r>
              <a:rPr lang="en-US" dirty="0"/>
              <a:t>Strut Obstruction Length</a:t>
            </a:r>
            <a:r>
              <a:rPr lang="en-US" dirty="0" smtClean="0"/>
              <a:t>: 881mm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6499" y="1055914"/>
            <a:ext cx="1937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Seven coating </a:t>
            </a:r>
            <a:r>
              <a:rPr lang="en-US" dirty="0"/>
              <a:t>a</a:t>
            </a:r>
            <a:r>
              <a:rPr lang="en-US" dirty="0" smtClean="0"/>
              <a:t>rtifacts 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orrectable by recoating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769429" y="1275079"/>
            <a:ext cx="1317171" cy="1772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4" y="1153888"/>
            <a:ext cx="4491852" cy="474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WINNT\Profiles\L438152\Desktop\Fischer\fig4.emf"/>
          <p:cNvPicPr>
            <a:picLocks noChangeAspect="1" noChangeArrowheads="1"/>
          </p:cNvPicPr>
          <p:nvPr/>
        </p:nvPicPr>
        <p:blipFill>
          <a:blip r:embed="rId2"/>
          <a:srcRect t="2737" b="4192"/>
          <a:stretch>
            <a:fillRect/>
          </a:stretch>
        </p:blipFill>
        <p:spPr bwMode="gray">
          <a:xfrm>
            <a:off x="4213114" y="1933375"/>
            <a:ext cx="4303895" cy="30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5179"/>
            <a:ext cx="8229600" cy="597878"/>
          </a:xfrm>
        </p:spPr>
        <p:txBody>
          <a:bodyPr/>
          <a:lstStyle/>
          <a:p>
            <a:r>
              <a:rPr lang="en-US" dirty="0" smtClean="0"/>
              <a:t>Mirror Quality and Coating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26" descr="C:\WINNT\Profiles\L438152\Desktop\Fischer\fig1.emf"/>
          <p:cNvPicPr>
            <a:picLocks noChangeAspect="1" noChangeArrowheads="1"/>
          </p:cNvPicPr>
          <p:nvPr/>
        </p:nvPicPr>
        <p:blipFill>
          <a:blip r:embed="rId3" cstate="print"/>
          <a:srcRect b="2559"/>
          <a:stretch>
            <a:fillRect/>
          </a:stretch>
        </p:blipFill>
        <p:spPr bwMode="gray">
          <a:xfrm>
            <a:off x="292779" y="2023402"/>
            <a:ext cx="3830187" cy="27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21547" y="5160441"/>
            <a:ext cx="2835915" cy="474785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2 Dimensional Average PSD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46274" y="5427888"/>
            <a:ext cx="6971265" cy="117373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algn="ctr"/>
            <a:r>
              <a:rPr lang="en-US" b="1" i="1" u="sng" dirty="0" smtClean="0"/>
              <a:t>Secondary Mirror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 Aperture: </a:t>
            </a:r>
            <a:r>
              <a:rPr lang="en-US" sz="1600" b="1" dirty="0" smtClean="0"/>
              <a:t>0.53m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OD, </a:t>
            </a:r>
            <a:r>
              <a:rPr lang="en-US" sz="1600" b="1" dirty="0" smtClean="0"/>
              <a:t>0.02m ID		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</a:t>
            </a:r>
            <a:r>
              <a:rPr lang="en-US" sz="1600" b="1" dirty="0" smtClean="0"/>
              <a:t>: Convex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600" b="1" dirty="0" smtClean="0"/>
              <a:t>Surface Quality:  16nm </a:t>
            </a:r>
            <a:r>
              <a:rPr lang="en-US" sz="1600" b="1" dirty="0" err="1" smtClean="0"/>
              <a:t>rms</a:t>
            </a:r>
            <a:r>
              <a:rPr lang="en-US" sz="1600" b="1" dirty="0" smtClean="0"/>
              <a:t>				Mirror Coating: Protected Silver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46274" y="1124750"/>
            <a:ext cx="6971265" cy="74624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b="1" i="1" u="sng" dirty="0" smtClean="0"/>
              <a:t>Primary Mirror (~40kg/m</a:t>
            </a:r>
            <a:r>
              <a:rPr lang="en-US" sz="1800" b="1" i="1" u="sng" baseline="30000" dirty="0" smtClean="0"/>
              <a:t>2</a:t>
            </a:r>
            <a:r>
              <a:rPr lang="en-US" sz="1800" b="1" i="1" u="sng" dirty="0" smtClean="0"/>
              <a:t>)</a:t>
            </a:r>
          </a:p>
          <a:p>
            <a:pPr>
              <a:lnSpc>
                <a:spcPct val="100000"/>
              </a:lnSpc>
              <a:tabLst>
                <a:tab pos="3657600" algn="l"/>
              </a:tabLst>
            </a:pPr>
            <a:r>
              <a:rPr lang="en-US" sz="1600" b="1" dirty="0" smtClean="0"/>
              <a:t>Clear Aperture: 2.37m OD, 0.7m ID	Form:  Concave, F/1.2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/>
              <a:t>Surface Quality: 12nm RMS			Mirror Coating: Protected Silver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3243" y="4773629"/>
            <a:ext cx="43954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0.01</a:t>
            </a:r>
            <a:endParaRPr lang="en-US" sz="1100" b="1" dirty="0"/>
          </a:p>
        </p:txBody>
      </p:sp>
      <p:sp>
        <p:nvSpPr>
          <p:cNvPr id="17" name="Rectangle 16"/>
          <p:cNvSpPr/>
          <p:nvPr/>
        </p:nvSpPr>
        <p:spPr>
          <a:xfrm>
            <a:off x="6136730" y="4762700"/>
            <a:ext cx="968832" cy="1249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63227" y="4773629"/>
            <a:ext cx="36740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0.1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43265" y="4974745"/>
            <a:ext cx="17924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Spatial Frequency    f(1/cm)</a:t>
            </a:r>
            <a:endParaRPr lang="en-US" sz="1100" b="1" dirty="0"/>
          </a:p>
        </p:txBody>
      </p:sp>
      <p:sp>
        <p:nvSpPr>
          <p:cNvPr id="20" name="Rectangle 19"/>
          <p:cNvSpPr/>
          <p:nvPr/>
        </p:nvSpPr>
        <p:spPr>
          <a:xfrm>
            <a:off x="5954486" y="4822514"/>
            <a:ext cx="608741" cy="1522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921151" y="3247843"/>
            <a:ext cx="117211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1D </a:t>
            </a:r>
            <a:r>
              <a:rPr lang="en-US" sz="1100" b="1" dirty="0" err="1" smtClean="0"/>
              <a:t>psd</a:t>
            </a:r>
            <a:r>
              <a:rPr lang="en-US" sz="1100" b="1" dirty="0" smtClean="0"/>
              <a:t> (nm</a:t>
            </a:r>
            <a:r>
              <a:rPr lang="en-US" sz="1100" b="1" baseline="30000" dirty="0" smtClean="0"/>
              <a:t>2</a:t>
            </a:r>
            <a:r>
              <a:rPr lang="en-US" sz="1100" b="1" dirty="0" smtClean="0"/>
              <a:t> cm)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07423" y="2383975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TDM Spec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477000" y="2519456"/>
            <a:ext cx="295739" cy="37614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417920"/>
            <a:ext cx="7909364" cy="597878"/>
          </a:xfrm>
        </p:spPr>
        <p:txBody>
          <a:bodyPr/>
          <a:lstStyle/>
          <a:p>
            <a:r>
              <a:rPr lang="en-US" dirty="0" smtClean="0"/>
              <a:t>Telescope Thermal Configuration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2373A39-3632-FB4A-8DD4-447B9097A5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5609" y="963414"/>
            <a:ext cx="4751372" cy="535449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pPr marL="225425" marR="0" lvl="0" indent="-225425" defTabSz="457200" rtl="0" eaLnBrk="1" fontAlgn="auto" latinLnBrk="0" hangingPunct="1">
              <a:buClrTx/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+mj-cs"/>
              </a:rPr>
              <a:t>Cold biased design - Outer Barrel Assembly (OBA) serves as a passively cooled radiative enclosure to attenuate environment changes.</a:t>
            </a:r>
          </a:p>
          <a:p>
            <a:pPr marL="225425" lvl="0" indent="-225425">
              <a:buFont typeface="Arial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+mj-cs"/>
              </a:rPr>
              <a:t>Heaters control telescope:  Aft Metering Structure (AMS), </a:t>
            </a:r>
            <a:r>
              <a:rPr lang="en-US" b="1" dirty="0" smtClean="0">
                <a:latin typeface="Calibri" pitchFamily="34" charset="0"/>
              </a:rPr>
              <a:t>Forward Metering Structure (FMS), Secondary Mirror Assembly (SMA), Secondary Mirror Support Tubes (SMST)</a:t>
            </a:r>
          </a:p>
          <a:p>
            <a:pPr marL="457200" lvl="2" indent="-223838">
              <a:buFont typeface="Arial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+mj-cs"/>
              </a:rPr>
              <a:t>Minimize radial and diametrical gradients near PMA</a:t>
            </a:r>
          </a:p>
          <a:p>
            <a:pPr lvl="1" indent="-223838">
              <a:buFont typeface="Arial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+mj-cs"/>
              </a:rPr>
              <a:t>Independent prime, redundant, and survival heaters</a:t>
            </a:r>
          </a:p>
          <a:p>
            <a:pPr marL="457200" lvl="2" indent="-223838">
              <a:buFont typeface="Arial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+mj-cs"/>
              </a:rPr>
              <a:t>Control telemetry for each heater zone</a:t>
            </a:r>
          </a:p>
          <a:p>
            <a:pPr marL="457200" lvl="2" indent="-223838">
              <a:buFont typeface="Arial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+mj-cs"/>
              </a:rPr>
              <a:t>Prime &amp; redundant for computer-based control</a:t>
            </a:r>
          </a:p>
          <a:p>
            <a:pPr marL="457200" lvl="2" indent="-223838">
              <a:buFont typeface="Arial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+mj-cs"/>
              </a:rPr>
              <a:t>Autonomous hybrid heater controllers (HHC) for survival </a:t>
            </a:r>
          </a:p>
          <a:p>
            <a:pPr lvl="1" indent="-223838">
              <a:buFont typeface="Arial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+mj-cs"/>
              </a:rPr>
              <a:t>OBA heater control located on door mechanism only</a:t>
            </a:r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  <a:ea typeface="+mj-ea"/>
                <a:cs typeface="+mj-cs"/>
              </a:rPr>
              <a:t>MLI on FMS, SMA, OBA OD, SMST surfaces away from PM  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72753638"/>
              </p:ext>
            </p:extLst>
          </p:nvPr>
        </p:nvGraphicFramePr>
        <p:xfrm>
          <a:off x="4720796" y="3806996"/>
          <a:ext cx="4238172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724"/>
                <a:gridCol w="1412724"/>
                <a:gridCol w="1412724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Heater Zones by Region (Prime Side Only)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Heater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Zones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 (Watts)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1089"/>
          <a:stretch/>
        </p:blipFill>
        <p:spPr bwMode="auto">
          <a:xfrm>
            <a:off x="5178384" y="336836"/>
            <a:ext cx="3148588" cy="344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80570" y="172670"/>
            <a:ext cx="512579" cy="297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SMA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917831" y="1117044"/>
            <a:ext cx="571840" cy="297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SMST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26972" y="2293648"/>
            <a:ext cx="491882" cy="297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FMS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7116107" y="321510"/>
            <a:ext cx="497826" cy="148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</p:cNvCxnSpPr>
          <p:nvPr/>
        </p:nvCxnSpPr>
        <p:spPr>
          <a:xfrm rot="10800000" flipV="1">
            <a:off x="7263475" y="1265883"/>
            <a:ext cx="654356" cy="148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920365" y="2474434"/>
            <a:ext cx="354083" cy="266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51465" y="281281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MS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817844" y="2951318"/>
            <a:ext cx="433621" cy="325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T Exelis">
  <a:themeElements>
    <a:clrScheme name="ITT Exelis">
      <a:dk1>
        <a:sysClr val="windowText" lastClr="000000"/>
      </a:dk1>
      <a:lt1>
        <a:sysClr val="window" lastClr="FFFFFF"/>
      </a:lt1>
      <a:dk2>
        <a:srgbClr val="EB7919"/>
      </a:dk2>
      <a:lt2>
        <a:srgbClr val="E35205"/>
      </a:lt2>
      <a:accent1>
        <a:srgbClr val="F8A229"/>
      </a:accent1>
      <a:accent2>
        <a:srgbClr val="5E5E60"/>
      </a:accent2>
      <a:accent3>
        <a:srgbClr val="909090"/>
      </a:accent3>
      <a:accent4>
        <a:srgbClr val="B5B5B5"/>
      </a:accent4>
      <a:accent5>
        <a:srgbClr val="DADADA"/>
      </a:accent5>
      <a:accent6>
        <a:srgbClr val="E35205"/>
      </a:accent6>
      <a:hlink>
        <a:srgbClr val="EB7919"/>
      </a:hlink>
      <a:folHlink>
        <a:srgbClr val="F8A2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ITT Exelis.thmx</Template>
  <TotalTime>2872</TotalTime>
  <Words>1055</Words>
  <Application>Microsoft Macintosh PowerPoint</Application>
  <PresentationFormat>On-screen Show (4:3)</PresentationFormat>
  <Paragraphs>198</Paragraphs>
  <Slides>12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ITT Exelis</vt:lpstr>
      <vt:lpstr>Photo Editor Photo</vt:lpstr>
      <vt:lpstr>2.4m Space Telescopes  Hardware Summary   September 4, 2012 </vt:lpstr>
      <vt:lpstr>Hardware Summary</vt:lpstr>
      <vt:lpstr>Hardware</vt:lpstr>
      <vt:lpstr>Forward Optics Assembly (FOA) Configuration</vt:lpstr>
      <vt:lpstr>2.4m Space Telescope Form</vt:lpstr>
      <vt:lpstr>Outer Barrel Assembly</vt:lpstr>
      <vt:lpstr>System Obstruction</vt:lpstr>
      <vt:lpstr>Mirror Quality and Coating</vt:lpstr>
      <vt:lpstr>Telescope Thermal Configuration</vt:lpstr>
      <vt:lpstr>ITT Exelis State of the Art Material Technology  Utilized to Provide Stable Telescope</vt:lpstr>
      <vt:lpstr>Thermal Operating Considerations</vt:lpstr>
      <vt:lpstr>Summary </vt:lpstr>
    </vt:vector>
  </TitlesOfParts>
  <Company>Lippincott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Lippincott Staff</dc:creator>
  <cp:lastModifiedBy>David Spergel</cp:lastModifiedBy>
  <cp:revision>294</cp:revision>
  <dcterms:created xsi:type="dcterms:W3CDTF">2012-09-04T18:28:09Z</dcterms:created>
  <dcterms:modified xsi:type="dcterms:W3CDTF">2012-09-04T18:28:40Z</dcterms:modified>
</cp:coreProperties>
</file>